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7" r:id="rId3"/>
    <p:sldId id="259" r:id="rId4"/>
    <p:sldId id="261" r:id="rId5"/>
    <p:sldId id="266" r:id="rId6"/>
    <p:sldId id="265" r:id="rId7"/>
    <p:sldId id="267" r:id="rId8"/>
    <p:sldId id="268" r:id="rId9"/>
    <p:sldId id="272" r:id="rId10"/>
    <p:sldId id="269" r:id="rId11"/>
    <p:sldId id="270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5" r:id="rId22"/>
    <p:sldId id="286" r:id="rId23"/>
    <p:sldId id="282" r:id="rId24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813" autoAdjust="0"/>
  </p:normalViewPr>
  <p:slideViewPr>
    <p:cSldViewPr>
      <p:cViewPr varScale="1">
        <p:scale>
          <a:sx n="96" d="100"/>
          <a:sy n="96" d="100"/>
        </p:scale>
        <p:origin x="203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AD0A2-8AC9-411A-9966-D885A558A0D9}" type="datetimeFigureOut">
              <a:rPr lang="fr-FR" smtClean="0"/>
              <a:t>17/06/2025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8F8C3-A03D-4D9E-B0D8-65DDFE2711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2481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8F8C3-A03D-4D9E-B0D8-65DDFE2711B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827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622C7-708B-744C-8571-9641DE88BA3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466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622C7-708B-744C-8571-9641DE88BA3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173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Désescalade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791FF2-D367-4A7E-8D68-719E4911B49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566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622C7-708B-744C-8571-9641DE88BA3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054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B2C6-681D-47F8-B556-69B5B5F847A3}" type="datetimeFigureOut">
              <a:rPr lang="fr-FR" smtClean="0"/>
              <a:pPr/>
              <a:t>17/06/2025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BAA9-7996-41A4-81F8-0F299EE11C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B2C6-681D-47F8-B556-69B5B5F847A3}" type="datetimeFigureOut">
              <a:rPr lang="fr-FR" smtClean="0"/>
              <a:pPr/>
              <a:t>17/06/2025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BAA9-7996-41A4-81F8-0F299EE11C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B2C6-681D-47F8-B556-69B5B5F847A3}" type="datetimeFigureOut">
              <a:rPr lang="fr-FR" smtClean="0"/>
              <a:pPr/>
              <a:t>17/06/2025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BAA9-7996-41A4-81F8-0F299EE11C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2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68580" tIns="34290" rIns="68580" bIns="34290" rtlCol="0">
            <a:normAutofit/>
          </a:bodyPr>
          <a:lstStyle/>
          <a:p>
            <a:pPr marL="0" indent="0" algn="l" defTabSz="685800" rtl="0" eaLnBrk="1" latinLnBrk="0" hangingPunct="1">
              <a:spcBef>
                <a:spcPts val="15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24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2" y="1524001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6858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450" b="0" i="0" kern="1200">
                <a:solidFill>
                  <a:schemeClr val="accent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fr-FR" dirty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4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spcBef>
                <a:spcPts val="225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350" b="0" i="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7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Synthèse</a:t>
            </a:r>
            <a:r>
              <a:rPr lang="en-US" dirty="0"/>
              <a:t> </a:t>
            </a:r>
            <a:r>
              <a:rPr lang="en-US" dirty="0" err="1"/>
              <a:t>réalisée</a:t>
            </a:r>
            <a:r>
              <a:rPr lang="en-US" dirty="0"/>
              <a:t> par la  SPILF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8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9" y="3352803"/>
            <a:ext cx="8416925" cy="1470025"/>
          </a:xfrm>
        </p:spPr>
        <p:txBody>
          <a:bodyPr/>
          <a:lstStyle/>
          <a:p>
            <a:r>
              <a:rPr lang="fr-FR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9" y="4771031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225"/>
              </a:spcBef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1569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6"/>
            <a:ext cx="8056563" cy="1362075"/>
          </a:xfrm>
        </p:spPr>
        <p:txBody>
          <a:bodyPr anchor="b" anchorCtr="0"/>
          <a:lstStyle>
            <a:lvl1pPr algn="ctr">
              <a:defRPr sz="3450" b="0" cap="none" baseline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7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225"/>
              </a:spcBef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4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6" y="107576"/>
            <a:ext cx="8042276" cy="1336956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r-FR" dirty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35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35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35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35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35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35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35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35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5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7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5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7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9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3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3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B2C6-681D-47F8-B556-69B5B5F847A3}" type="datetimeFigureOut">
              <a:rPr lang="fr-FR" smtClean="0"/>
              <a:pPr/>
              <a:t>17/06/2025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BAA9-7996-41A4-81F8-0F299EE11C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2700" b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45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4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4079545" cy="1162050"/>
          </a:xfrm>
        </p:spPr>
        <p:txBody>
          <a:bodyPr anchor="b"/>
          <a:lstStyle>
            <a:lvl1pPr algn="ctr">
              <a:defRPr sz="2700" b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45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4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15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2076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3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5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B2C6-681D-47F8-B556-69B5B5F847A3}" type="datetimeFigureOut">
              <a:rPr lang="fr-FR" smtClean="0"/>
              <a:pPr/>
              <a:t>17/06/2025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BAA9-7996-41A4-81F8-0F299EE11C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B2C6-681D-47F8-B556-69B5B5F847A3}" type="datetimeFigureOut">
              <a:rPr lang="fr-FR" smtClean="0"/>
              <a:pPr/>
              <a:t>17/06/2025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BAA9-7996-41A4-81F8-0F299EE11C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B2C6-681D-47F8-B556-69B5B5F847A3}" type="datetimeFigureOut">
              <a:rPr lang="fr-FR" smtClean="0"/>
              <a:pPr/>
              <a:t>17/06/2025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BAA9-7996-41A4-81F8-0F299EE11C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B2C6-681D-47F8-B556-69B5B5F847A3}" type="datetimeFigureOut">
              <a:rPr lang="fr-FR" smtClean="0"/>
              <a:pPr/>
              <a:t>17/06/2025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BAA9-7996-41A4-81F8-0F299EE11C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B2C6-681D-47F8-B556-69B5B5F847A3}" type="datetimeFigureOut">
              <a:rPr lang="fr-FR" smtClean="0"/>
              <a:pPr/>
              <a:t>17/06/2025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BAA9-7996-41A4-81F8-0F299EE11C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B2C6-681D-47F8-B556-69B5B5F847A3}" type="datetimeFigureOut">
              <a:rPr lang="fr-FR" smtClean="0"/>
              <a:pPr/>
              <a:t>17/06/2025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BAA9-7996-41A4-81F8-0F299EE11C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B2C6-681D-47F8-B556-69B5B5F847A3}" type="datetimeFigureOut">
              <a:rPr lang="fr-FR" smtClean="0"/>
              <a:pPr/>
              <a:t>17/06/2025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BAA9-7996-41A4-81F8-0F299EE11C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9B2C6-681D-47F8-B556-69B5B5F847A3}" type="datetimeFigureOut">
              <a:rPr lang="fr-FR" smtClean="0"/>
              <a:pPr/>
              <a:t>17/06/2025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5BAA9-7996-41A4-81F8-0F299EE11C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6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dirty="0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6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70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Synthèse</a:t>
            </a:r>
            <a:r>
              <a:rPr lang="en-US" dirty="0"/>
              <a:t> </a:t>
            </a:r>
            <a:r>
              <a:rPr lang="en-US" dirty="0" err="1"/>
              <a:t>réalisée</a:t>
            </a:r>
            <a:r>
              <a:rPr lang="en-US" dirty="0"/>
              <a:t> par la  SPILF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7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269111" y="2"/>
            <a:ext cx="752030" cy="69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4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450" b="0" i="0" kern="1200">
          <a:solidFill>
            <a:schemeClr val="accent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61938" indent="-261938" algn="l" defTabSz="685800" rtl="0" eaLnBrk="1" latinLnBrk="0" hangingPunct="1">
        <a:spcBef>
          <a:spcPts val="15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b="0" i="0" kern="1200">
          <a:solidFill>
            <a:schemeClr val="tx1">
              <a:lumMod val="65000"/>
              <a:lumOff val="3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514350" indent="-252413" algn="l" defTabSz="685800" rtl="0" eaLnBrk="1" latinLnBrk="0" hangingPunct="1">
        <a:spcBef>
          <a:spcPts val="45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650" b="0" i="0" kern="1200">
          <a:solidFill>
            <a:schemeClr val="tx1">
              <a:lumMod val="65000"/>
              <a:lumOff val="3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726281" indent="-211931" algn="l" defTabSz="685800" rtl="0" eaLnBrk="1" latinLnBrk="0" hangingPunct="1">
        <a:spcBef>
          <a:spcPts val="45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500" b="0" i="0" kern="1200">
          <a:solidFill>
            <a:schemeClr val="tx1">
              <a:lumMod val="65000"/>
              <a:lumOff val="3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947738" indent="-221456" algn="l" defTabSz="685800" rtl="0" eaLnBrk="1" latinLnBrk="0" hangingPunct="1">
        <a:spcBef>
          <a:spcPts val="45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350" b="0" i="0" kern="1200">
          <a:solidFill>
            <a:schemeClr val="tx1">
              <a:lumMod val="65000"/>
              <a:lumOff val="3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159669" indent="-211931" algn="l" defTabSz="685800" rtl="0" eaLnBrk="1" latinLnBrk="0" hangingPunct="1">
        <a:spcBef>
          <a:spcPts val="45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350" b="0" i="0" kern="1200">
          <a:solidFill>
            <a:schemeClr val="tx1">
              <a:lumMod val="65000"/>
              <a:lumOff val="3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1371600" indent="-211931" algn="l" defTabSz="6858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35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588294" indent="-211931" algn="l" defTabSz="6858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35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799035" indent="-211931" algn="l" defTabSz="6858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35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16919" indent="-211931" algn="l" defTabSz="6858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35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cid:image002.png@01D92681.5B3050B0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92080" y="0"/>
            <a:ext cx="385192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Programme</a:t>
            </a:r>
          </a:p>
          <a:p>
            <a:pPr algn="ctr"/>
            <a:endParaRPr lang="fr-FR" sz="1600" dirty="0" smtClean="0">
              <a:solidFill>
                <a:schemeClr val="bg1"/>
              </a:solidFill>
            </a:endParaRPr>
          </a:p>
          <a:p>
            <a:pPr algn="ctr"/>
            <a:endParaRPr lang="fr-FR" sz="1600" dirty="0" smtClean="0">
              <a:solidFill>
                <a:schemeClr val="bg1"/>
              </a:solidFill>
            </a:endParaRPr>
          </a:p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12h00-12h45 : Accueil des participants cocktail </a:t>
            </a:r>
            <a:r>
              <a:rPr lang="fr-FR" sz="1600" b="1" dirty="0" err="1" smtClean="0">
                <a:solidFill>
                  <a:schemeClr val="bg1"/>
                </a:solidFill>
              </a:rPr>
              <a:t>déjeunatoire</a:t>
            </a:r>
            <a:endParaRPr lang="fr-FR" sz="1600" b="1" dirty="0" smtClean="0">
              <a:solidFill>
                <a:schemeClr val="bg1"/>
              </a:solidFill>
            </a:endParaRPr>
          </a:p>
          <a:p>
            <a:pPr algn="ctr"/>
            <a:endParaRPr lang="fr-FR" sz="1600" b="1" dirty="0" smtClean="0">
              <a:solidFill>
                <a:schemeClr val="bg1"/>
              </a:solidFill>
            </a:endParaRPr>
          </a:p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12h45-13h10 : Pneumopathies communautaires en ville et à l’hôpital : Recommandations thérapeutiques 2025</a:t>
            </a:r>
            <a:endParaRPr lang="fr-FR" sz="1600" dirty="0" smtClean="0">
              <a:solidFill>
                <a:schemeClr val="bg1"/>
              </a:solidFill>
            </a:endParaRPr>
          </a:p>
          <a:p>
            <a:pPr algn="ctr"/>
            <a:r>
              <a:rPr lang="fr-FR" sz="1600" i="1" dirty="0" smtClean="0">
                <a:solidFill>
                  <a:schemeClr val="bg1"/>
                </a:solidFill>
              </a:rPr>
              <a:t>Dr Gudin</a:t>
            </a:r>
          </a:p>
          <a:p>
            <a:pPr algn="ctr"/>
            <a:endParaRPr lang="fr-FR" sz="1600" i="1" dirty="0" smtClean="0">
              <a:solidFill>
                <a:schemeClr val="bg1"/>
              </a:solidFill>
            </a:endParaRPr>
          </a:p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13h10 – 13h40 : Gestion des pneumopathies : quels examens biologiques?</a:t>
            </a:r>
          </a:p>
          <a:p>
            <a:pPr algn="ctr"/>
            <a:r>
              <a:rPr lang="fr-FR" sz="1600" i="1" dirty="0" smtClean="0">
                <a:solidFill>
                  <a:schemeClr val="bg1"/>
                </a:solidFill>
              </a:rPr>
              <a:t>Dr De Martino</a:t>
            </a:r>
          </a:p>
          <a:p>
            <a:pPr algn="ctr"/>
            <a:endParaRPr lang="fr-FR" sz="1600" i="1" dirty="0">
              <a:solidFill>
                <a:schemeClr val="bg1"/>
              </a:solidFill>
            </a:endParaRPr>
          </a:p>
          <a:p>
            <a:pPr algn="ctr"/>
            <a:r>
              <a:rPr lang="fr-FR" sz="1600" b="1" i="1" dirty="0" smtClean="0">
                <a:solidFill>
                  <a:schemeClr val="bg1"/>
                </a:solidFill>
              </a:rPr>
              <a:t>13h40 – 14h : Actualités sur la rougeole et nouveautés calendrier vaccinal 2025</a:t>
            </a:r>
          </a:p>
          <a:p>
            <a:pPr algn="ctr"/>
            <a:r>
              <a:rPr lang="fr-FR" sz="1600" i="1" dirty="0">
                <a:solidFill>
                  <a:schemeClr val="bg1"/>
                </a:solidFill>
              </a:rPr>
              <a:t>Dr Merle De </a:t>
            </a:r>
            <a:r>
              <a:rPr lang="fr-FR" sz="1600" i="1" dirty="0" err="1">
                <a:solidFill>
                  <a:schemeClr val="bg1"/>
                </a:solidFill>
              </a:rPr>
              <a:t>Boever</a:t>
            </a:r>
            <a:endParaRPr lang="fr-FR" sz="1600" b="1" i="1" dirty="0" smtClean="0">
              <a:solidFill>
                <a:schemeClr val="bg1"/>
              </a:solidFill>
            </a:endParaRPr>
          </a:p>
          <a:p>
            <a:pPr algn="ctr"/>
            <a:endParaRPr lang="fr-FR" sz="1600" b="1" dirty="0">
              <a:solidFill>
                <a:schemeClr val="bg1"/>
              </a:solidFill>
            </a:endParaRPr>
          </a:p>
          <a:p>
            <a:pPr algn="ctr"/>
            <a:endParaRPr lang="fr-FR" sz="1600" b="1" dirty="0" smtClean="0">
              <a:solidFill>
                <a:schemeClr val="bg1"/>
              </a:solidFill>
            </a:endParaRPr>
          </a:p>
          <a:p>
            <a:pPr algn="ctr"/>
            <a:endParaRPr lang="fr-FR" sz="1600" b="1" dirty="0">
              <a:solidFill>
                <a:schemeClr val="bg1"/>
              </a:solidFill>
            </a:endParaRPr>
          </a:p>
          <a:p>
            <a:pPr algn="ctr"/>
            <a:endParaRPr lang="fr-FR" sz="1600" b="1" dirty="0">
              <a:solidFill>
                <a:schemeClr val="bg1"/>
              </a:solidFill>
            </a:endParaRPr>
          </a:p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14h00-14h15 :</a:t>
            </a:r>
            <a:br>
              <a:rPr lang="fr-FR" sz="1600" b="1" dirty="0" smtClean="0">
                <a:solidFill>
                  <a:schemeClr val="bg1"/>
                </a:solidFill>
              </a:rPr>
            </a:br>
            <a:r>
              <a:rPr lang="fr-FR" sz="1600" b="1" dirty="0" smtClean="0">
                <a:solidFill>
                  <a:schemeClr val="bg1"/>
                </a:solidFill>
              </a:rPr>
              <a:t>Conclusion et temps d’échange</a:t>
            </a:r>
          </a:p>
          <a:p>
            <a:pPr algn="ctr"/>
            <a:endParaRPr lang="fr-FR" sz="1600" i="1" dirty="0">
              <a:solidFill>
                <a:schemeClr val="bg1"/>
              </a:solidFill>
            </a:endParaRPr>
          </a:p>
          <a:p>
            <a:pPr algn="ctr"/>
            <a:endParaRPr lang="fr-FR" sz="1600" i="1" dirty="0" smtClean="0">
              <a:solidFill>
                <a:schemeClr val="bg1"/>
              </a:solidFill>
            </a:endParaRPr>
          </a:p>
          <a:p>
            <a:pPr algn="ctr"/>
            <a:endParaRPr lang="fr-FR" sz="1400" i="1" dirty="0">
              <a:solidFill>
                <a:schemeClr val="bg1"/>
              </a:solidFill>
            </a:endParaRPr>
          </a:p>
          <a:p>
            <a:pPr algn="ctr"/>
            <a:endParaRPr lang="fr-FR" sz="1400" i="1" dirty="0" smtClean="0">
              <a:solidFill>
                <a:schemeClr val="bg1"/>
              </a:solidFill>
            </a:endParaRPr>
          </a:p>
          <a:p>
            <a:pPr algn="ctr"/>
            <a:endParaRPr lang="fr-FR" sz="1400" i="1" dirty="0">
              <a:solidFill>
                <a:schemeClr val="bg1"/>
              </a:solidFill>
            </a:endParaRPr>
          </a:p>
          <a:p>
            <a:pPr algn="ctr"/>
            <a:endParaRPr lang="fr-FR" sz="1400" i="1" dirty="0" smtClean="0">
              <a:solidFill>
                <a:schemeClr val="bg1"/>
              </a:solidFill>
            </a:endParaRPr>
          </a:p>
          <a:p>
            <a:pPr algn="ctr"/>
            <a:endParaRPr lang="fr-FR" sz="1400" i="1" dirty="0">
              <a:solidFill>
                <a:schemeClr val="bg1"/>
              </a:solidFill>
            </a:endParaRPr>
          </a:p>
          <a:p>
            <a:pPr algn="ctr"/>
            <a:endParaRPr lang="fr-FR" sz="1400" i="1" dirty="0" smtClean="0">
              <a:solidFill>
                <a:schemeClr val="bg1"/>
              </a:solidFill>
            </a:endParaRPr>
          </a:p>
          <a:p>
            <a:pPr algn="ctr"/>
            <a:endParaRPr lang="fr-FR" sz="1600" dirty="0" smtClean="0">
              <a:solidFill>
                <a:schemeClr val="bg1"/>
              </a:solidFill>
            </a:endParaRPr>
          </a:p>
          <a:p>
            <a:pPr algn="ctr"/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155686" cy="6813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version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74" y="260649"/>
            <a:ext cx="962025" cy="581025"/>
          </a:xfrm>
          <a:prstGeom prst="rect">
            <a:avLst/>
          </a:prstGeom>
          <a:noFill/>
        </p:spPr>
      </p:pic>
      <p:pic>
        <p:nvPicPr>
          <p:cNvPr id="8" name="Imag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92" y="260648"/>
            <a:ext cx="115212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\\sauv2019\GHT LOZERE$\GHT\COURRIERS\LOGOS\Logo ARS Occitanie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628" y="260650"/>
            <a:ext cx="648072" cy="576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Interview - Un rappel qui interpelle - CHU de Montpellier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2" t="22192" r="29902" b="21123"/>
          <a:stretch/>
        </p:blipFill>
        <p:spPr bwMode="auto">
          <a:xfrm>
            <a:off x="3424808" y="260649"/>
            <a:ext cx="1219200" cy="523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 13" descr="cid:image002.png@01D92681.5B3050B0"/>
          <p:cNvPicPr/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479" y="841662"/>
            <a:ext cx="2160240" cy="7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-108520" y="1840175"/>
            <a:ext cx="52642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Invitation à la 5</a:t>
            </a:r>
            <a:r>
              <a:rPr lang="fr-FR" sz="2800" b="1" baseline="30000" dirty="0" smtClean="0"/>
              <a:t>ème</a:t>
            </a:r>
            <a:r>
              <a:rPr lang="fr-FR" sz="2800" b="1" dirty="0" smtClean="0"/>
              <a:t> Rencontre</a:t>
            </a:r>
          </a:p>
          <a:p>
            <a:pPr algn="ctr"/>
            <a:r>
              <a:rPr lang="fr-FR" sz="2800" b="1" dirty="0" smtClean="0"/>
              <a:t>EMA – Médecine Générale Lozère </a:t>
            </a:r>
            <a:r>
              <a:rPr lang="fr-FR" sz="2800" dirty="0" smtClean="0"/>
              <a:t> </a:t>
            </a:r>
          </a:p>
          <a:p>
            <a:endParaRPr lang="fr-FR" dirty="0" smtClean="0"/>
          </a:p>
          <a:p>
            <a:pPr algn="ctr"/>
            <a:r>
              <a:rPr lang="fr-FR" sz="1600" b="1" i="1" dirty="0" smtClean="0"/>
              <a:t>Bastien GUDIN </a:t>
            </a:r>
            <a:r>
              <a:rPr lang="fr-FR" sz="1600" i="1" dirty="0" smtClean="0"/>
              <a:t>(CH Lozère, EMA) </a:t>
            </a:r>
            <a:r>
              <a:rPr lang="fr-FR" sz="1600" i="1" dirty="0"/>
              <a:t>,</a:t>
            </a:r>
            <a:r>
              <a:rPr lang="fr-FR" sz="1600" b="1" i="1" dirty="0" smtClean="0"/>
              <a:t>Corinne MERLE DE BOEVER</a:t>
            </a:r>
            <a:r>
              <a:rPr lang="fr-FR" sz="1600" i="1" dirty="0" smtClean="0"/>
              <a:t> (Maladies infectieuses et Tropicales, CHU Montpellier, EMA Lozère), </a:t>
            </a:r>
            <a:r>
              <a:rPr lang="fr-FR" sz="1600" b="1" i="1" dirty="0" smtClean="0"/>
              <a:t>Sylvie De Martino</a:t>
            </a:r>
            <a:r>
              <a:rPr lang="fr-FR" sz="1600" i="1" dirty="0" smtClean="0"/>
              <a:t>(Biologie CH Lozère, </a:t>
            </a:r>
            <a:r>
              <a:rPr lang="fr-FR" sz="1600" i="1" smtClean="0"/>
              <a:t>EMA Lozère)</a:t>
            </a:r>
            <a:endParaRPr lang="fr-FR" sz="1600" i="1" dirty="0"/>
          </a:p>
        </p:txBody>
      </p:sp>
      <p:sp>
        <p:nvSpPr>
          <p:cNvPr id="16" name="Rectangle 15"/>
          <p:cNvSpPr/>
          <p:nvPr/>
        </p:nvSpPr>
        <p:spPr>
          <a:xfrm>
            <a:off x="158304" y="4149080"/>
            <a:ext cx="4557712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70C0"/>
                </a:solidFill>
              </a:rPr>
              <a:t>Mercredi 18 Juin 2025</a:t>
            </a:r>
          </a:p>
          <a:p>
            <a:pPr algn="ctr"/>
            <a:r>
              <a:rPr lang="fr-FR" sz="2000" b="1" dirty="0" smtClean="0">
                <a:solidFill>
                  <a:srgbClr val="0070C0"/>
                </a:solidFill>
              </a:rPr>
              <a:t>de 12h00 à 14h15</a:t>
            </a:r>
          </a:p>
          <a:p>
            <a:pPr algn="ctr"/>
            <a:r>
              <a:rPr lang="fr-FR" sz="2000" b="1" dirty="0" smtClean="0">
                <a:solidFill>
                  <a:srgbClr val="0070C0"/>
                </a:solidFill>
              </a:rPr>
              <a:t>IFSI Mende (Salle AS pour le repas et Amphi bleu pour les présentations)</a:t>
            </a: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27694" y="754990"/>
            <a:ext cx="392392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5283496" y="1700810"/>
            <a:ext cx="392392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5244111" y="5831554"/>
            <a:ext cx="392392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58304" y="5589240"/>
            <a:ext cx="4557712" cy="8367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Merci de confirmer votre participation</a:t>
            </a:r>
          </a:p>
          <a:p>
            <a:pPr algn="ctr"/>
            <a:r>
              <a:rPr lang="fr-FR" b="1" dirty="0" smtClean="0">
                <a:solidFill>
                  <a:srgbClr val="0070C0"/>
                </a:solidFill>
              </a:rPr>
              <a:t>par mail à l’adresse suivante : bastiengudin@ch-mende.fr</a:t>
            </a:r>
            <a:endParaRPr lang="fr-F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71670" y="642918"/>
            <a:ext cx="6557954" cy="1000132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PAC non grave hospitalisée</a:t>
            </a:r>
            <a:endParaRPr lang="fr-FR" sz="36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Image 4" descr="Liser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5862" y="857250"/>
            <a:ext cx="745808" cy="5143500"/>
          </a:xfrm>
          <a:prstGeom prst="rect">
            <a:avLst/>
          </a:prstGeom>
        </p:spPr>
      </p:pic>
      <p:pic>
        <p:nvPicPr>
          <p:cNvPr id="10" name="Image 9" descr="Logo coul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92" y="857250"/>
            <a:ext cx="1357304" cy="1357304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357422" y="2357431"/>
            <a:ext cx="6486516" cy="307183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endParaRPr lang="fr-FR" sz="1400" dirty="0">
              <a:solidFill>
                <a:srgbClr val="009900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  <a:defRPr/>
            </a:pPr>
            <a:endParaRPr lang="fr-FR" sz="1400" dirty="0">
              <a:solidFill>
                <a:srgbClr val="009900"/>
              </a:solidFill>
              <a:latin typeface="Calibri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071670" y="1643050"/>
            <a:ext cx="6676794" cy="4090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fr-FR" sz="16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fr-FR" sz="1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L’amoxicilline est présente dans les recommandations mais comorbidités souvent présentes, l’antibiotique de première intention sera souvent l’Amoxicilline-Acide clavulanique</a:t>
            </a:r>
            <a:endParaRPr lang="fr-FR" sz="16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>
              <a:spcBef>
                <a:spcPct val="20000"/>
              </a:spcBef>
              <a:defRPr/>
            </a:pPr>
            <a:endParaRPr lang="fr-FR" sz="5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fr-FR" sz="1600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fr-FR" sz="1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La pristinamycine n’est pas recommandée</a:t>
            </a:r>
          </a:p>
          <a:p>
            <a:pPr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fr-FR" sz="16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fr-FR" sz="1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La </a:t>
            </a:r>
            <a:r>
              <a:rPr lang="fr-FR" sz="1600" b="1" dirty="0" err="1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levofloxacine</a:t>
            </a:r>
            <a:r>
              <a:rPr lang="fr-FR" sz="1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peut être envisagée uniquement si : </a:t>
            </a: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endParaRPr lang="fr-FR" sz="16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Allergie à la classe des Bêta-</a:t>
            </a:r>
            <a:r>
              <a:rPr lang="fr-FR" sz="1600" dirty="0" err="1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lactamines</a:t>
            </a: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dans le cas classique</a:t>
            </a:r>
            <a:endParaRPr lang="fr-FR" sz="16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Allergie ou interaction contre-indiquant (notamment médicaments </a:t>
            </a:r>
            <a:r>
              <a:rPr lang="fr-FR" sz="1600" dirty="0" err="1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torsadogènes</a:t>
            </a: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ou substrats du Cytochrome 3A4) les macrolides en cas de couvertures des germes atypiques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fr-FR" sz="16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fr-FR" sz="1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 cas d’</a:t>
            </a:r>
            <a:r>
              <a:rPr lang="fr-FR" sz="16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é</a:t>
            </a:r>
            <a:r>
              <a:rPr lang="fr-FR" sz="1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chec à 72h : Préférer changement de molécule.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fr-FR" sz="1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 cas d’</a:t>
            </a:r>
            <a:r>
              <a:rPr lang="fr-FR" sz="16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é</a:t>
            </a:r>
            <a:r>
              <a:rPr lang="fr-FR" sz="1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chec : Scanner Thoracique recommandé à la recherche de complication ou diagnostic différentiel</a:t>
            </a:r>
            <a:endParaRPr lang="fr-FR" sz="16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67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ACFD3C-EEF6-409E-63DF-EBD5A40FB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6" y="1139638"/>
            <a:ext cx="8042276" cy="1002717"/>
          </a:xfrm>
        </p:spPr>
        <p:txBody>
          <a:bodyPr/>
          <a:lstStyle/>
          <a:p>
            <a:r>
              <a:rPr lang="fr-FR" dirty="0"/>
              <a:t>Quelle antibiothérapie des PAC graves ?</a:t>
            </a:r>
            <a:br>
              <a:rPr lang="fr-FR" dirty="0"/>
            </a:br>
            <a:r>
              <a:rPr lang="fr-FR" sz="2100" dirty="0"/>
              <a:t>(en l'absence de facteur de risque d'infection à </a:t>
            </a:r>
            <a:r>
              <a:rPr lang="fr-FR" sz="2100" i="1" dirty="0"/>
              <a:t>Pseudomonas </a:t>
            </a:r>
            <a:r>
              <a:rPr lang="fr-FR" sz="2100" i="1" dirty="0" err="1"/>
              <a:t>aeruginosa</a:t>
            </a:r>
            <a:r>
              <a:rPr lang="fr-FR" sz="2100" dirty="0"/>
              <a:t>)</a:t>
            </a:r>
            <a:endParaRPr lang="fr-FR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235337E1-6472-6B5F-5CCD-3A65EC6EA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836372"/>
              </p:ext>
            </p:extLst>
          </p:nvPr>
        </p:nvGraphicFramePr>
        <p:xfrm>
          <a:off x="130996" y="2711430"/>
          <a:ext cx="8923106" cy="18311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7289">
                  <a:extLst>
                    <a:ext uri="{9D8B030D-6E8A-4147-A177-3AD203B41FA5}">
                      <a16:colId xmlns:a16="http://schemas.microsoft.com/office/drawing/2014/main" val="3724535598"/>
                    </a:ext>
                  </a:extLst>
                </a:gridCol>
                <a:gridCol w="3066488">
                  <a:extLst>
                    <a:ext uri="{9D8B030D-6E8A-4147-A177-3AD203B41FA5}">
                      <a16:colId xmlns:a16="http://schemas.microsoft.com/office/drawing/2014/main" val="3833447202"/>
                    </a:ext>
                  </a:extLst>
                </a:gridCol>
                <a:gridCol w="3909329">
                  <a:extLst>
                    <a:ext uri="{9D8B030D-6E8A-4147-A177-3AD203B41FA5}">
                      <a16:colId xmlns:a16="http://schemas.microsoft.com/office/drawing/2014/main" val="1247417309"/>
                    </a:ext>
                  </a:extLst>
                </a:gridCol>
              </a:tblGrid>
              <a:tr h="35730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200">
                          <a:effectLst/>
                        </a:rPr>
                        <a:t>Molécule(s)</a:t>
                      </a:r>
                      <a:endParaRPr lang="fr-FR" sz="14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200">
                          <a:effectLst/>
                        </a:rPr>
                        <a:t>Allergie / alternative</a:t>
                      </a:r>
                      <a:endParaRPr lang="fr-FR" sz="14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818713631"/>
                  </a:ext>
                </a:extLst>
              </a:tr>
              <a:tr h="8835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>
                          <a:effectLst/>
                        </a:rPr>
                        <a:t>Initiale</a:t>
                      </a:r>
                      <a:endParaRPr lang="fr-FR" sz="14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200" dirty="0">
                          <a:effectLst/>
                        </a:rPr>
                        <a:t>C3G parentérale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200" dirty="0">
                          <a:effectLst/>
                        </a:rPr>
                        <a:t>(ceftriaxone ou </a:t>
                      </a:r>
                      <a:r>
                        <a:rPr lang="fr-FR" sz="1200" dirty="0" err="1">
                          <a:effectLst/>
                        </a:rPr>
                        <a:t>céfotaxime</a:t>
                      </a:r>
                      <a:r>
                        <a:rPr lang="fr-FR" sz="1200" dirty="0">
                          <a:effectLst/>
                        </a:rPr>
                        <a:t>)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200" dirty="0">
                          <a:effectLst/>
                        </a:rPr>
                        <a:t>+ </a:t>
                      </a:r>
                      <a:r>
                        <a:rPr lang="fr-FR" sz="1200" dirty="0" smtClean="0">
                          <a:effectLst/>
                        </a:rPr>
                        <a:t>Macrolide IV (</a:t>
                      </a:r>
                      <a:r>
                        <a:rPr lang="fr-FR" sz="1200" dirty="0" err="1" smtClean="0">
                          <a:effectLst/>
                        </a:rPr>
                        <a:t>Spiramycine</a:t>
                      </a:r>
                      <a:r>
                        <a:rPr lang="fr-FR" sz="1200" dirty="0" smtClean="0">
                          <a:effectLst/>
                        </a:rPr>
                        <a:t>)</a:t>
                      </a:r>
                      <a:endParaRPr lang="fr-FR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200" dirty="0" err="1">
                          <a:effectLst/>
                        </a:rPr>
                        <a:t>Lévofloxacine</a:t>
                      </a:r>
                      <a:r>
                        <a:rPr lang="fr-FR" sz="1200" dirty="0">
                          <a:effectLst/>
                        </a:rPr>
                        <a:t> (uniquement si allergie contre indiquant l'utilisation de bêta-</a:t>
                      </a:r>
                      <a:r>
                        <a:rPr lang="fr-FR" sz="1200" dirty="0" err="1">
                          <a:effectLst/>
                        </a:rPr>
                        <a:t>lactamines</a:t>
                      </a:r>
                      <a:r>
                        <a:rPr lang="fr-FR" sz="1200" dirty="0" smtClean="0">
                          <a:effectLst/>
                        </a:rPr>
                        <a:t>) seule</a:t>
                      </a:r>
                      <a:endParaRPr lang="fr-F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883041475"/>
                  </a:ext>
                </a:extLst>
              </a:tr>
              <a:tr h="5903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>
                          <a:effectLst/>
                        </a:rPr>
                        <a:t>Désescalade</a:t>
                      </a:r>
                      <a:endParaRPr lang="fr-FR" sz="14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200" dirty="0">
                          <a:effectLst/>
                        </a:rPr>
                        <a:t>La plus précoce possible selon évolution </a:t>
                      </a:r>
                      <a:r>
                        <a:rPr lang="fr-FR" sz="1200" dirty="0" err="1">
                          <a:effectLst/>
                        </a:rPr>
                        <a:t>clinico</a:t>
                      </a:r>
                      <a:r>
                        <a:rPr lang="fr-FR" sz="1200" dirty="0">
                          <a:effectLst/>
                        </a:rPr>
                        <a:t>-biologique et documentation microbiologique</a:t>
                      </a:r>
                      <a:endParaRPr lang="fr-FR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835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83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71670" y="642918"/>
            <a:ext cx="6557954" cy="1000132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Désescalade PAC Grave</a:t>
            </a:r>
            <a:endParaRPr lang="fr-FR" sz="36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Image 4" descr="Liser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5862" y="857250"/>
            <a:ext cx="745808" cy="5143500"/>
          </a:xfrm>
          <a:prstGeom prst="rect">
            <a:avLst/>
          </a:prstGeom>
        </p:spPr>
      </p:pic>
      <p:pic>
        <p:nvPicPr>
          <p:cNvPr id="10" name="Image 9" descr="Logo coul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92" y="857250"/>
            <a:ext cx="1357304" cy="1357304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357422" y="2357431"/>
            <a:ext cx="6486516" cy="307183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endParaRPr lang="fr-FR" sz="1400" dirty="0">
              <a:solidFill>
                <a:srgbClr val="009900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  <a:defRPr/>
            </a:pPr>
            <a:endParaRPr lang="fr-FR" sz="1400" dirty="0">
              <a:solidFill>
                <a:srgbClr val="009900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935925" y="2214554"/>
            <a:ext cx="6829444" cy="241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fr-FR" sz="16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fr-FR" sz="1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Suppression </a:t>
            </a:r>
            <a:r>
              <a:rPr lang="fr-FR" sz="1600" b="1" dirty="0" err="1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Spiramycine</a:t>
            </a:r>
            <a:r>
              <a:rPr lang="fr-FR" sz="1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à J3 si :</a:t>
            </a:r>
            <a:endParaRPr lang="fr-FR" sz="16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Amélioration clinique</a:t>
            </a:r>
            <a:endParaRPr lang="fr-FR" sz="16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 err="1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Antigénurie</a:t>
            </a: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fr-FR" sz="1600" dirty="0" err="1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légionelle</a:t>
            </a: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négative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Hémoculture positive</a:t>
            </a:r>
            <a:endParaRPr lang="fr-FR" sz="16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v"/>
              <a:defRPr/>
            </a:pPr>
            <a:endParaRPr lang="fr-FR" sz="5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fr-FR" sz="1600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fr-FR" sz="1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Suppression C3G IV à J3 si</a:t>
            </a: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endParaRPr lang="fr-FR" sz="16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 err="1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Antigénurie</a:t>
            </a: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fr-FR" sz="1600" dirty="0" err="1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légionelle</a:t>
            </a: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Positive</a:t>
            </a:r>
            <a:endParaRPr lang="fr-FR" sz="16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PCR multiplex positive à Germe atypique</a:t>
            </a:r>
            <a:endParaRPr lang="fr-FR" sz="16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24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741C24-E181-EA70-C421-9A7E89A12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79" y="937932"/>
            <a:ext cx="8914830" cy="1002717"/>
          </a:xfrm>
        </p:spPr>
        <p:txBody>
          <a:bodyPr>
            <a:noAutofit/>
          </a:bodyPr>
          <a:lstStyle/>
          <a:p>
            <a:r>
              <a:rPr lang="fr-FR" sz="2400" dirty="0"/>
              <a:t>Quelle ATB probabiliste ou documentée des PAC graves à </a:t>
            </a:r>
            <a:r>
              <a:rPr lang="fr-FR" sz="2400" i="1" dirty="0"/>
              <a:t>Staphylococcus aureus </a:t>
            </a:r>
            <a:r>
              <a:rPr lang="fr-FR" sz="2400" dirty="0"/>
              <a:t>secréteur de toxine de Panton Valentine ?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2E2D6BB-40BE-3056-4A75-BB5DA94867C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82074" y="2110173"/>
          <a:ext cx="6040635" cy="38098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6404">
                  <a:extLst>
                    <a:ext uri="{9D8B030D-6E8A-4147-A177-3AD203B41FA5}">
                      <a16:colId xmlns:a16="http://schemas.microsoft.com/office/drawing/2014/main" val="494194074"/>
                    </a:ext>
                  </a:extLst>
                </a:gridCol>
                <a:gridCol w="1934111">
                  <a:extLst>
                    <a:ext uri="{9D8B030D-6E8A-4147-A177-3AD203B41FA5}">
                      <a16:colId xmlns:a16="http://schemas.microsoft.com/office/drawing/2014/main" val="470477733"/>
                    </a:ext>
                  </a:extLst>
                </a:gridCol>
                <a:gridCol w="2180120">
                  <a:extLst>
                    <a:ext uri="{9D8B030D-6E8A-4147-A177-3AD203B41FA5}">
                      <a16:colId xmlns:a16="http://schemas.microsoft.com/office/drawing/2014/main" val="2578452797"/>
                    </a:ext>
                  </a:extLst>
                </a:gridCol>
              </a:tblGrid>
              <a:tr h="2615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 dirty="0">
                          <a:effectLst/>
                        </a:rPr>
                        <a:t>Molécule(s)</a:t>
                      </a:r>
                      <a:endParaRPr lang="fr-F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 dirty="0">
                          <a:effectLst/>
                        </a:rPr>
                        <a:t>Allergie / alternative</a:t>
                      </a:r>
                      <a:endParaRPr lang="fr-F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633668147"/>
                  </a:ext>
                </a:extLst>
              </a:tr>
              <a:tr h="15871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fr-FR" sz="1100" dirty="0">
                          <a:effectLst/>
                        </a:rPr>
                        <a:t>Initiale (probabiliste)</a:t>
                      </a:r>
                      <a:endParaRPr lang="fr-F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fr-FR" sz="1100" dirty="0">
                          <a:effectLst/>
                        </a:rPr>
                        <a:t>C3G parentérale </a:t>
                      </a:r>
                      <a:endParaRPr lang="fr-FR" sz="12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fr-FR" sz="1100" dirty="0">
                          <a:effectLst/>
                        </a:rPr>
                        <a:t>(</a:t>
                      </a:r>
                      <a:r>
                        <a:rPr lang="fr-FR" sz="1100" dirty="0" err="1">
                          <a:effectLst/>
                        </a:rPr>
                        <a:t>céfotaxime</a:t>
                      </a:r>
                      <a:r>
                        <a:rPr lang="fr-FR" sz="1100" dirty="0">
                          <a:effectLst/>
                        </a:rPr>
                        <a:t> ou ceftriaxone)</a:t>
                      </a:r>
                      <a:endParaRPr lang="fr-FR" sz="12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fr-FR" sz="1100" dirty="0">
                          <a:effectLst/>
                        </a:rPr>
                        <a:t>+ macrolide</a:t>
                      </a:r>
                      <a:endParaRPr lang="fr-FR" sz="12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fr-FR" sz="1100" dirty="0">
                          <a:effectLst/>
                        </a:rPr>
                        <a:t>+ </a:t>
                      </a:r>
                      <a:r>
                        <a:rPr lang="fr-FR" sz="1100" dirty="0" err="1">
                          <a:effectLst/>
                        </a:rPr>
                        <a:t>linézolide</a:t>
                      </a:r>
                      <a:endParaRPr lang="fr-FR" sz="12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fr-FR" sz="1100" dirty="0">
                          <a:effectLst/>
                        </a:rPr>
                        <a:t>C3G parentérale 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fr-FR" sz="1100" dirty="0">
                          <a:effectLst/>
                        </a:rPr>
                        <a:t>(</a:t>
                      </a:r>
                      <a:r>
                        <a:rPr lang="fr-FR" sz="1100" dirty="0" err="1">
                          <a:effectLst/>
                        </a:rPr>
                        <a:t>céfotaxime</a:t>
                      </a:r>
                      <a:r>
                        <a:rPr lang="fr-FR" sz="1100" dirty="0">
                          <a:effectLst/>
                        </a:rPr>
                        <a:t> ou ceftriaxone)</a:t>
                      </a:r>
                      <a:endParaRPr lang="fr-FR" sz="12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fr-FR" sz="1100" dirty="0">
                          <a:effectLst/>
                        </a:rPr>
                        <a:t>+ vancomycine</a:t>
                      </a:r>
                      <a:endParaRPr lang="fr-FR" sz="12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fr-FR" sz="1100" dirty="0">
                          <a:effectLst/>
                        </a:rPr>
                        <a:t>+ clindamycine*</a:t>
                      </a:r>
                      <a:endParaRPr lang="fr-FR" sz="12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fr-FR" sz="1100" u="sng" dirty="0">
                          <a:effectLst/>
                        </a:rPr>
                        <a:t>En cas d'allergie aux </a:t>
                      </a:r>
                      <a:r>
                        <a:rPr lang="fr-FR" sz="1100" u="sng" dirty="0" err="1">
                          <a:effectLst/>
                        </a:rPr>
                        <a:t>bêta-lactamines</a:t>
                      </a:r>
                      <a:r>
                        <a:rPr lang="fr-FR" sz="1100" dirty="0">
                          <a:effectLst/>
                        </a:rPr>
                        <a:t> :</a:t>
                      </a:r>
                      <a:endParaRPr lang="fr-FR" sz="12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fr-FR" sz="1100" dirty="0" err="1">
                          <a:effectLst/>
                        </a:rPr>
                        <a:t>Lévofloxacine</a:t>
                      </a:r>
                      <a:r>
                        <a:rPr lang="fr-FR" sz="1100" dirty="0">
                          <a:effectLst/>
                        </a:rPr>
                        <a:t> + </a:t>
                      </a:r>
                      <a:r>
                        <a:rPr lang="fr-FR" sz="1100" dirty="0" err="1">
                          <a:effectLst/>
                        </a:rPr>
                        <a:t>linézolide</a:t>
                      </a:r>
                      <a:endParaRPr lang="fr-F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325053754"/>
                  </a:ext>
                </a:extLst>
              </a:tr>
              <a:tr h="3870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fr-FR" sz="1100" dirty="0">
                          <a:effectLst/>
                        </a:rPr>
                        <a:t>Désescalade (lors de la documentation)</a:t>
                      </a:r>
                      <a:endParaRPr lang="fr-F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2827731"/>
                  </a:ext>
                </a:extLst>
              </a:tr>
              <a:tr h="987097">
                <a:tc>
                  <a:txBody>
                    <a:bodyPr/>
                    <a:lstStyle/>
                    <a:p>
                      <a:pPr marL="568325" lvl="1" algn="l">
                        <a:lnSpc>
                          <a:spcPct val="115000"/>
                        </a:lnSpc>
                      </a:pPr>
                      <a:r>
                        <a:rPr lang="fr-FR" sz="1100" dirty="0">
                          <a:effectLst/>
                        </a:rPr>
                        <a:t>SASM LPV+</a:t>
                      </a:r>
                      <a:endParaRPr lang="fr-F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fr-FR" sz="1100" dirty="0">
                          <a:effectLst/>
                        </a:rPr>
                        <a:t>Pénicilline M IV ou céfazoline </a:t>
                      </a:r>
                      <a:endParaRPr lang="fr-FR" sz="12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fr-FR" sz="1100" dirty="0">
                          <a:effectLst/>
                        </a:rPr>
                        <a:t>+ clindamycine* ou rifampicine  </a:t>
                      </a:r>
                      <a:endParaRPr lang="fr-F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buFontTx/>
                        <a:buNone/>
                      </a:pPr>
                      <a:r>
                        <a:rPr lang="fr-FR" sz="1100" dirty="0">
                          <a:effectLst/>
                        </a:rPr>
                        <a:t>- Vancomycine 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buFontTx/>
                        <a:buNone/>
                      </a:pPr>
                      <a:r>
                        <a:rPr lang="fr-FR" sz="1100" dirty="0">
                          <a:effectLst/>
                        </a:rPr>
                        <a:t>+ clindamycine* ou rifampicine</a:t>
                      </a:r>
                      <a:endParaRPr lang="fr-FR" sz="12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fr-FR" sz="1100" dirty="0">
                          <a:effectLst/>
                        </a:rPr>
                        <a:t>ou</a:t>
                      </a:r>
                      <a:endParaRPr lang="fr-FR" sz="1200" dirty="0"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fr-FR" sz="1100" dirty="0">
                          <a:effectLst/>
                        </a:rPr>
                        <a:t>- Linézolide</a:t>
                      </a:r>
                      <a:endParaRPr lang="fr-F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711401476"/>
                  </a:ext>
                </a:extLst>
              </a:tr>
              <a:tr h="587039">
                <a:tc>
                  <a:txBody>
                    <a:bodyPr/>
                    <a:lstStyle/>
                    <a:p>
                      <a:pPr marL="568325" lvl="1" algn="l">
                        <a:lnSpc>
                          <a:spcPct val="115000"/>
                        </a:lnSpc>
                      </a:pPr>
                      <a:r>
                        <a:rPr lang="fr-FR" sz="1100" dirty="0">
                          <a:effectLst/>
                        </a:rPr>
                        <a:t>SARM LPV+ </a:t>
                      </a:r>
                      <a:endParaRPr lang="fr-F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Linézolide</a:t>
                      </a:r>
                      <a:endParaRPr lang="fr-FR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fr-FR" sz="1100" dirty="0">
                          <a:effectLst/>
                        </a:rPr>
                        <a:t>Vancomycine 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fr-FR" sz="1100" dirty="0">
                          <a:effectLst/>
                        </a:rPr>
                        <a:t>+ clindamycine* ou rifampicine</a:t>
                      </a:r>
                      <a:endParaRPr lang="fr-F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262775693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C3C28D0D-7E35-6215-C72A-C3CA9626ED9E}"/>
              </a:ext>
            </a:extLst>
          </p:cNvPr>
          <p:cNvSpPr txBox="1"/>
          <p:nvPr/>
        </p:nvSpPr>
        <p:spPr>
          <a:xfrm>
            <a:off x="107879" y="2569300"/>
            <a:ext cx="2874196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r-FR" sz="1350" b="1" u="sng" dirty="0">
                <a:solidFill>
                  <a:prstClr val="black"/>
                </a:solidFill>
                <a:latin typeface="News Gothic MT"/>
              </a:rPr>
              <a:t>Tableau évocateur de PAC grave à </a:t>
            </a:r>
            <a:r>
              <a:rPr lang="fr-FR" sz="1350" b="1" i="1" u="sng" dirty="0">
                <a:solidFill>
                  <a:prstClr val="black"/>
                </a:solidFill>
                <a:latin typeface="News Gothic MT"/>
              </a:rPr>
              <a:t>S. aureus </a:t>
            </a:r>
            <a:r>
              <a:rPr lang="fr-FR" sz="1350" b="1" u="sng" dirty="0">
                <a:solidFill>
                  <a:prstClr val="black"/>
                </a:solidFill>
                <a:latin typeface="News Gothic MT"/>
              </a:rPr>
              <a:t>secréteur de toxine de Panton Valentine :</a:t>
            </a:r>
          </a:p>
          <a:p>
            <a:pPr defTabSz="685800"/>
            <a:r>
              <a:rPr lang="fr-FR" sz="1350" dirty="0">
                <a:solidFill>
                  <a:prstClr val="black"/>
                </a:solidFill>
                <a:latin typeface="News Gothic MT"/>
              </a:rPr>
              <a:t>Contexte post-grippal, gravité, présentation évocatrice : hémoptysie, leucopénie, rash cutané et pneumonie nécrosante (nodules multiples, images excavées)</a:t>
            </a:r>
          </a:p>
          <a:p>
            <a:pPr defTabSz="685800"/>
            <a:endParaRPr lang="fr-FR" sz="1350" dirty="0">
              <a:solidFill>
                <a:prstClr val="black"/>
              </a:solidFill>
              <a:latin typeface="News Gothic MT"/>
            </a:endParaRPr>
          </a:p>
          <a:p>
            <a:pPr defTabSz="685800"/>
            <a:r>
              <a:rPr lang="fr-FR" sz="1350" dirty="0">
                <a:solidFill>
                  <a:prstClr val="black"/>
                </a:solidFill>
                <a:latin typeface="News Gothic MT"/>
              </a:rPr>
              <a:t>*clindamycine : active sur la plupart des bactéries atypiques mais pas sur toutes les souches de </a:t>
            </a:r>
            <a:r>
              <a:rPr lang="fr-FR" sz="1350" dirty="0" err="1">
                <a:solidFill>
                  <a:prstClr val="black"/>
                </a:solidFill>
                <a:latin typeface="News Gothic MT"/>
              </a:rPr>
              <a:t>légionelle</a:t>
            </a:r>
            <a:endParaRPr lang="fr-FR" sz="1350" dirty="0">
              <a:solidFill>
                <a:prstClr val="black"/>
              </a:solidFill>
              <a:latin typeface="News Gothic MT"/>
            </a:endParaRPr>
          </a:p>
          <a:p>
            <a:pPr defTabSz="685800"/>
            <a:endParaRPr lang="fr-FR" sz="1350" dirty="0">
              <a:solidFill>
                <a:prstClr val="black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65265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1363C4-DA5C-116B-821F-C2BEBCC11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Quand prescrire une association antibiotique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2D5DE6-5494-B722-A88A-E835F4A8D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2280864"/>
            <a:ext cx="8042276" cy="3257550"/>
          </a:xfrm>
        </p:spPr>
        <p:txBody>
          <a:bodyPr>
            <a:normAutofit lnSpcReduction="10000"/>
          </a:bodyPr>
          <a:lstStyle/>
          <a:p>
            <a:r>
              <a:rPr lang="fr-FR" sz="2100" b="1" dirty="0"/>
              <a:t>PAC graves </a:t>
            </a:r>
            <a:r>
              <a:rPr lang="fr-FR" sz="2100" dirty="0"/>
              <a:t>: bithérapie probabiliste associant une bêta-lactamine (C3G : ceftriaxone ou céfotaxime) et un macrolide</a:t>
            </a:r>
          </a:p>
          <a:p>
            <a:pPr lvl="1"/>
            <a:r>
              <a:rPr lang="fr-FR" sz="1800" b="1" dirty="0"/>
              <a:t>Désescalade rapide </a:t>
            </a:r>
            <a:r>
              <a:rPr lang="fr-FR" sz="1800" dirty="0"/>
              <a:t>vers une monothérapie par bêta-lactamine en l'absence d'argument en faveur d'une bactérie atypique </a:t>
            </a:r>
          </a:p>
          <a:p>
            <a:pPr lvl="1"/>
            <a:r>
              <a:rPr lang="fr-FR" sz="1800" b="1" dirty="0"/>
              <a:t>Bithérapie non recommandée </a:t>
            </a:r>
            <a:r>
              <a:rPr lang="fr-FR" sz="1800" dirty="0"/>
              <a:t>dans les PAC si </a:t>
            </a:r>
            <a:r>
              <a:rPr lang="fr-FR" sz="1800" b="1" dirty="0"/>
              <a:t>documentation bactériologique </a:t>
            </a:r>
            <a:r>
              <a:rPr lang="fr-FR" sz="1800" dirty="0"/>
              <a:t>(y compris à </a:t>
            </a:r>
            <a:r>
              <a:rPr lang="fr-FR" sz="1800" i="1" dirty="0"/>
              <a:t>L. pneumophila</a:t>
            </a:r>
            <a:r>
              <a:rPr lang="fr-FR" sz="1800" dirty="0"/>
              <a:t>), à l'exception des pneumonies graves à </a:t>
            </a:r>
            <a:r>
              <a:rPr lang="fr-FR" sz="1800" i="1" dirty="0"/>
              <a:t>Staphylococcus aureus </a:t>
            </a:r>
            <a:r>
              <a:rPr lang="fr-FR" sz="1800" dirty="0"/>
              <a:t>secréteur de toxine de Panton Valentine </a:t>
            </a:r>
          </a:p>
          <a:p>
            <a:r>
              <a:rPr lang="fr-FR" sz="2100" b="1" dirty="0"/>
              <a:t>PAC grave à </a:t>
            </a:r>
            <a:r>
              <a:rPr lang="fr-FR" sz="2100" b="1" i="1" dirty="0"/>
              <a:t>Staphylococcus aureus </a:t>
            </a:r>
            <a:r>
              <a:rPr lang="fr-FR" sz="2100" dirty="0"/>
              <a:t>secréteur de toxine de Panton Valentine : ajout d’un antibiotique avec activité anti toxinique (sauf si monothérapie par </a:t>
            </a:r>
            <a:r>
              <a:rPr lang="fr-FR" sz="2100" dirty="0" err="1"/>
              <a:t>linézolide</a:t>
            </a:r>
            <a:r>
              <a:rPr lang="fr-FR" sz="21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6549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F3DF9A-3A5C-40C6-4D26-204BE5FE2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Quand prescrire une </a:t>
            </a:r>
            <a:r>
              <a:rPr lang="fr-FR" dirty="0" err="1"/>
              <a:t>Bêta-lactamine</a:t>
            </a:r>
            <a:r>
              <a:rPr lang="fr-FR" dirty="0"/>
              <a:t> anti </a:t>
            </a:r>
            <a:r>
              <a:rPr lang="fr-FR" i="1" dirty="0"/>
              <a:t>Pseudomonas </a:t>
            </a:r>
            <a:r>
              <a:rPr lang="fr-FR" i="1" dirty="0" err="1"/>
              <a:t>aeruginosa</a:t>
            </a:r>
            <a:r>
              <a:rPr lang="fr-FR" i="1" dirty="0"/>
              <a:t> </a:t>
            </a:r>
            <a:r>
              <a:rPr lang="fr-FR" dirty="0"/>
              <a:t>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95AAEE-995F-84E7-1BAA-BF5D03679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68" y="2057401"/>
            <a:ext cx="9083232" cy="3862667"/>
          </a:xfrm>
        </p:spPr>
        <p:txBody>
          <a:bodyPr>
            <a:normAutofit fontScale="92500" lnSpcReduction="10000"/>
          </a:bodyPr>
          <a:lstStyle/>
          <a:p>
            <a:r>
              <a:rPr lang="fr-FR" sz="1500" b="1" dirty="0"/>
              <a:t>PAC non graves</a:t>
            </a:r>
            <a:r>
              <a:rPr lang="fr-FR" sz="1500" dirty="0"/>
              <a:t>, si</a:t>
            </a:r>
          </a:p>
          <a:p>
            <a:pPr lvl="1"/>
            <a:r>
              <a:rPr lang="fr-FR" sz="1350" dirty="0"/>
              <a:t>Colonisation et/ou infection respiratoires récentes (&lt; 1 an) documentées à </a:t>
            </a:r>
            <a:r>
              <a:rPr lang="fr-FR" sz="1350" i="1" dirty="0"/>
              <a:t>P. </a:t>
            </a:r>
            <a:r>
              <a:rPr lang="fr-FR" sz="1350" i="1" dirty="0" err="1"/>
              <a:t>aeruginosa</a:t>
            </a:r>
            <a:endParaRPr lang="fr-FR" sz="1350" i="1" dirty="0">
              <a:solidFill>
                <a:srgbClr val="FF0000"/>
              </a:solidFill>
            </a:endParaRPr>
          </a:p>
          <a:p>
            <a:r>
              <a:rPr lang="fr-FR" sz="1500" b="1" dirty="0"/>
              <a:t>PAC graves</a:t>
            </a:r>
            <a:r>
              <a:rPr lang="fr-FR" sz="1500" dirty="0"/>
              <a:t>, si</a:t>
            </a:r>
          </a:p>
          <a:p>
            <a:pPr lvl="1"/>
            <a:r>
              <a:rPr lang="fr-FR" sz="1350" dirty="0"/>
              <a:t>Colonisation et/ou infection respiratoires récentes (&lt; 1 an) documentées à </a:t>
            </a:r>
            <a:r>
              <a:rPr lang="fr-FR" sz="1350" i="1" dirty="0"/>
              <a:t>P. aeruginosa</a:t>
            </a:r>
            <a:endParaRPr lang="fr-FR" sz="1350" i="1" dirty="0">
              <a:solidFill>
                <a:srgbClr val="FF0000"/>
              </a:solidFill>
            </a:endParaRPr>
          </a:p>
          <a:p>
            <a:pPr lvl="1"/>
            <a:r>
              <a:rPr lang="fr-FR" sz="1350" dirty="0"/>
              <a:t>Ou Antibiothérapie parentérale récente (&lt; 3 mois) ou BPCO grave ou bronchectasies ou trachéotomie</a:t>
            </a:r>
            <a:endParaRPr lang="fr-FR" sz="1350" dirty="0">
              <a:solidFill>
                <a:srgbClr val="FF0000"/>
              </a:solidFill>
            </a:endParaRPr>
          </a:p>
          <a:p>
            <a:pPr>
              <a:spcAft>
                <a:spcPts val="900"/>
              </a:spcAft>
            </a:pPr>
            <a:r>
              <a:rPr lang="fr-FR" sz="1500" dirty="0"/>
              <a:t>Modalités</a:t>
            </a:r>
          </a:p>
          <a:p>
            <a:pPr lvl="1">
              <a:spcAft>
                <a:spcPts val="900"/>
              </a:spcAft>
            </a:pPr>
            <a:r>
              <a:rPr lang="fr-FR" sz="1350" b="1" dirty="0"/>
              <a:t>Céfépime</a:t>
            </a:r>
            <a:r>
              <a:rPr lang="fr-FR" sz="1350" dirty="0"/>
              <a:t> ou </a:t>
            </a:r>
            <a:r>
              <a:rPr lang="fr-FR" sz="1350" b="1" dirty="0"/>
              <a:t>pipéracilline-tazobactam</a:t>
            </a:r>
            <a:r>
              <a:rPr lang="fr-FR" sz="1350" dirty="0"/>
              <a:t> en première intention en l'absence de colonisation préalablement documentée avec antibiogramme disponible</a:t>
            </a:r>
          </a:p>
          <a:p>
            <a:pPr lvl="1">
              <a:spcAft>
                <a:spcPts val="900"/>
              </a:spcAft>
            </a:pPr>
            <a:r>
              <a:rPr lang="fr-FR" sz="1350" dirty="0"/>
              <a:t>Prendre en compte le dernier antibiogramme disponible pour le choix de la bêta-lactamine utilisée dans le cadre du traitement probabiliste (en cas de </a:t>
            </a:r>
            <a:r>
              <a:rPr lang="fr-FR" sz="1350" b="1" dirty="0"/>
              <a:t>colonisation et/ou infection préalablement documentée</a:t>
            </a:r>
            <a:r>
              <a:rPr lang="fr-FR" sz="1350" dirty="0"/>
              <a:t>)</a:t>
            </a:r>
          </a:p>
          <a:p>
            <a:pPr lvl="1">
              <a:spcAft>
                <a:spcPts val="900"/>
              </a:spcAft>
            </a:pPr>
            <a:r>
              <a:rPr lang="fr-FR" sz="1350" dirty="0"/>
              <a:t>Réaliser des </a:t>
            </a:r>
            <a:r>
              <a:rPr lang="fr-FR" sz="1350" b="1" dirty="0"/>
              <a:t>examens bactériologiques </a:t>
            </a:r>
            <a:r>
              <a:rPr lang="fr-FR" sz="1350" dirty="0"/>
              <a:t>en cas de prescription probabiliste d'une </a:t>
            </a:r>
            <a:r>
              <a:rPr lang="fr-FR" sz="1350" dirty="0" err="1"/>
              <a:t>bêta-lactamine</a:t>
            </a:r>
            <a:r>
              <a:rPr lang="fr-FR" sz="1350" dirty="0"/>
              <a:t> active sur </a:t>
            </a:r>
            <a:r>
              <a:rPr lang="fr-FR" sz="1350" i="1" dirty="0"/>
              <a:t>P. aeruginosa </a:t>
            </a:r>
            <a:r>
              <a:rPr lang="fr-FR" sz="1350" dirty="0"/>
              <a:t>afin de faciliter la réévaluation de l'antibiothérapie et la désescalade</a:t>
            </a:r>
          </a:p>
          <a:p>
            <a:pPr lvl="1"/>
            <a:r>
              <a:rPr lang="fr-FR" sz="1350" dirty="0"/>
              <a:t>Ajouter une molécule active sur les </a:t>
            </a:r>
            <a:r>
              <a:rPr lang="fr-FR" sz="1350" b="1" dirty="0"/>
              <a:t>bactéries atypiques </a:t>
            </a:r>
            <a:r>
              <a:rPr lang="fr-FR" sz="1350" dirty="0"/>
              <a:t>en cas d’antibiothérapie probabiliste d'une PAC grave chez un patient à risque de </a:t>
            </a:r>
            <a:r>
              <a:rPr lang="fr-FR" sz="1350" i="1" dirty="0"/>
              <a:t>P. </a:t>
            </a:r>
            <a:r>
              <a:rPr lang="fr-FR" sz="1350" i="1" dirty="0" err="1"/>
              <a:t>aeruginosa</a:t>
            </a:r>
            <a:endParaRPr lang="fr-FR" sz="1350" b="1" dirty="0"/>
          </a:p>
        </p:txBody>
      </p:sp>
    </p:spTree>
    <p:extLst>
      <p:ext uri="{BB962C8B-B14F-4D97-AF65-F5344CB8AC3E}">
        <p14:creationId xmlns:p14="http://schemas.microsoft.com/office/powerpoint/2010/main" val="293720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D0CE56-13D2-36BD-B9D6-9296A31CF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Quand prescrire une corticothérapie systémique?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223D0C-A5D1-E213-2E3F-B67E142ED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PAC graves</a:t>
            </a:r>
          </a:p>
          <a:p>
            <a:pPr lvl="1"/>
            <a:r>
              <a:rPr lang="fr-FR" dirty="0"/>
              <a:t>En l’absence de : </a:t>
            </a:r>
          </a:p>
          <a:p>
            <a:pPr lvl="2"/>
            <a:r>
              <a:rPr lang="fr-FR" dirty="0" err="1"/>
              <a:t>Myélosuppression</a:t>
            </a:r>
            <a:r>
              <a:rPr lang="fr-FR" dirty="0"/>
              <a:t>, </a:t>
            </a:r>
          </a:p>
          <a:p>
            <a:pPr lvl="2"/>
            <a:r>
              <a:rPr lang="fr-FR" dirty="0"/>
              <a:t>Pneumonie d'inhalation </a:t>
            </a:r>
          </a:p>
          <a:p>
            <a:pPr lvl="2"/>
            <a:r>
              <a:rPr lang="fr-FR" dirty="0"/>
              <a:t>Etiologie grippale </a:t>
            </a:r>
          </a:p>
          <a:p>
            <a:pPr lvl="1"/>
            <a:r>
              <a:rPr lang="fr-FR" dirty="0"/>
              <a:t>Modalités :  </a:t>
            </a:r>
            <a:r>
              <a:rPr lang="fr-FR" dirty="0" err="1"/>
              <a:t>Hémisuccinate</a:t>
            </a:r>
            <a:r>
              <a:rPr lang="fr-FR" dirty="0"/>
              <a:t> d'hydrocortisone </a:t>
            </a:r>
          </a:p>
          <a:p>
            <a:pPr lvl="2"/>
            <a:r>
              <a:rPr lang="fr-FR" dirty="0"/>
              <a:t>Dans les 24 heures suivant l'apparition des signes de gravité </a:t>
            </a:r>
          </a:p>
          <a:p>
            <a:pPr lvl="2"/>
            <a:r>
              <a:rPr lang="fr-FR" dirty="0"/>
              <a:t>Posologie de 200 mg/j (IVSE) : J1-J4</a:t>
            </a:r>
          </a:p>
          <a:p>
            <a:pPr lvl="2"/>
            <a:r>
              <a:rPr lang="fr-FR" dirty="0"/>
              <a:t>J4 : réévaluation puis décroissance </a:t>
            </a:r>
          </a:p>
          <a:p>
            <a:pPr lvl="2"/>
            <a:r>
              <a:rPr lang="fr-FR" dirty="0"/>
              <a:t>Durée totale (fonction de la réévaluation) : 8 à 14 jours</a:t>
            </a:r>
          </a:p>
        </p:txBody>
      </p:sp>
    </p:spTree>
    <p:extLst>
      <p:ext uri="{BB962C8B-B14F-4D97-AF65-F5344CB8AC3E}">
        <p14:creationId xmlns:p14="http://schemas.microsoft.com/office/powerpoint/2010/main" val="397063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123D84-6EB2-7E2F-C7A1-5F3CB9A3D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937932"/>
            <a:ext cx="8591552" cy="1002717"/>
          </a:xfrm>
        </p:spPr>
        <p:txBody>
          <a:bodyPr/>
          <a:lstStyle/>
          <a:p>
            <a:r>
              <a:rPr lang="fr-FR" dirty="0"/>
              <a:t>Quelle imagerie de contrôle et à quel moment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68A8E7-136A-DBE9-01BB-09ACEBAE6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6" y="2315660"/>
            <a:ext cx="8042276" cy="2999291"/>
          </a:xfrm>
        </p:spPr>
        <p:txBody>
          <a:bodyPr>
            <a:normAutofit/>
          </a:bodyPr>
          <a:lstStyle/>
          <a:p>
            <a:r>
              <a:rPr lang="fr-FR" sz="2100" b="1" dirty="0"/>
              <a:t>Scanner thoracique</a:t>
            </a:r>
          </a:p>
          <a:p>
            <a:pPr lvl="1"/>
            <a:r>
              <a:rPr lang="fr-FR" sz="1800" dirty="0"/>
              <a:t>A H72, si non-amélioration ou aggravation</a:t>
            </a:r>
          </a:p>
          <a:p>
            <a:pPr lvl="1"/>
            <a:r>
              <a:rPr lang="fr-FR" sz="1800" dirty="0"/>
              <a:t>Après un délai d'au moins 2 mois, si présence de facteur de risque de cancer broncho pulmonaire : âge ≥ 50 ans associé à un tabagisme (≥ 20 paquets-année actif ou sevré depuis moins de 15 ans) après information du patient dans le cadre d'une décision partagée </a:t>
            </a:r>
          </a:p>
        </p:txBody>
      </p:sp>
    </p:spTree>
    <p:extLst>
      <p:ext uri="{BB962C8B-B14F-4D97-AF65-F5344CB8AC3E}">
        <p14:creationId xmlns:p14="http://schemas.microsoft.com/office/powerpoint/2010/main" val="167554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1F5029-6333-34C6-2C5E-AC529D064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6" y="937932"/>
            <a:ext cx="8042276" cy="804583"/>
          </a:xfrm>
        </p:spPr>
        <p:txBody>
          <a:bodyPr/>
          <a:lstStyle/>
          <a:p>
            <a:r>
              <a:rPr lang="fr-FR" dirty="0"/>
              <a:t>Quelle durée de traitement antibiotique ?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196307CE-D1EC-9F86-4B83-DADA73C40C9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09394" y="1999311"/>
          <a:ext cx="8042672" cy="1334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1336">
                  <a:extLst>
                    <a:ext uri="{9D8B030D-6E8A-4147-A177-3AD203B41FA5}">
                      <a16:colId xmlns:a16="http://schemas.microsoft.com/office/drawing/2014/main" val="677629705"/>
                    </a:ext>
                  </a:extLst>
                </a:gridCol>
                <a:gridCol w="4021336">
                  <a:extLst>
                    <a:ext uri="{9D8B030D-6E8A-4147-A177-3AD203B41FA5}">
                      <a16:colId xmlns:a16="http://schemas.microsoft.com/office/drawing/2014/main" val="918694144"/>
                    </a:ext>
                  </a:extLst>
                </a:gridCol>
              </a:tblGrid>
              <a:tr h="33364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517" marR="3517" marT="351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Durée recommandée</a:t>
                      </a:r>
                    </a:p>
                  </a:txBody>
                  <a:tcPr marL="3517" marR="3517" marT="3517" marB="0" anchor="ctr"/>
                </a:tc>
                <a:extLst>
                  <a:ext uri="{0D108BD9-81ED-4DB2-BD59-A6C34878D82A}">
                    <a16:rowId xmlns:a16="http://schemas.microsoft.com/office/drawing/2014/main" val="2004501669"/>
                  </a:ext>
                </a:extLst>
              </a:tr>
              <a:tr h="33364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 avec critères de stabilité clinique à J3</a:t>
                      </a:r>
                    </a:p>
                  </a:txBody>
                  <a:tcPr marL="3517" marR="3517" marT="351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jours</a:t>
                      </a:r>
                    </a:p>
                  </a:txBody>
                  <a:tcPr marL="3517" marR="3517" marT="3517" marB="0" anchor="ctr"/>
                </a:tc>
                <a:extLst>
                  <a:ext uri="{0D108BD9-81ED-4DB2-BD59-A6C34878D82A}">
                    <a16:rowId xmlns:a16="http://schemas.microsoft.com/office/drawing/2014/main" val="3101215341"/>
                  </a:ext>
                </a:extLst>
              </a:tr>
              <a:tr h="33364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 avec critères de stabilité clinique &gt; J3-J5</a:t>
                      </a:r>
                    </a:p>
                  </a:txBody>
                  <a:tcPr marL="3517" marR="3517" marT="351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jours</a:t>
                      </a:r>
                    </a:p>
                  </a:txBody>
                  <a:tcPr marL="3517" marR="3517" marT="3517" marB="0" anchor="ctr"/>
                </a:tc>
                <a:extLst>
                  <a:ext uri="{0D108BD9-81ED-4DB2-BD59-A6C34878D82A}">
                    <a16:rowId xmlns:a16="http://schemas.microsoft.com/office/drawing/2014/main" val="3177259165"/>
                  </a:ext>
                </a:extLst>
              </a:tr>
              <a:tr h="33364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Autre</a:t>
                      </a:r>
                    </a:p>
                  </a:txBody>
                  <a:tcPr marL="3517" marR="3517" marT="351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jours</a:t>
                      </a:r>
                    </a:p>
                  </a:txBody>
                  <a:tcPr marL="3517" marR="3517" marT="3517" marB="0" anchor="ctr"/>
                </a:tc>
                <a:extLst>
                  <a:ext uri="{0D108BD9-81ED-4DB2-BD59-A6C34878D82A}">
                    <a16:rowId xmlns:a16="http://schemas.microsoft.com/office/drawing/2014/main" val="1429277440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B8D04213-166C-F608-83F1-C9384A3E85B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11339" y="3939557"/>
          <a:ext cx="5154670" cy="1760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7335">
                  <a:extLst>
                    <a:ext uri="{9D8B030D-6E8A-4147-A177-3AD203B41FA5}">
                      <a16:colId xmlns:a16="http://schemas.microsoft.com/office/drawing/2014/main" val="506423798"/>
                    </a:ext>
                  </a:extLst>
                </a:gridCol>
                <a:gridCol w="2577335">
                  <a:extLst>
                    <a:ext uri="{9D8B030D-6E8A-4147-A177-3AD203B41FA5}">
                      <a16:colId xmlns:a16="http://schemas.microsoft.com/office/drawing/2014/main" val="703132925"/>
                    </a:ext>
                  </a:extLst>
                </a:gridCol>
              </a:tblGrid>
              <a:tr h="2400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 dirty="0">
                          <a:effectLst/>
                        </a:rPr>
                        <a:t>Critères de stabilité clinique</a:t>
                      </a:r>
                      <a:endParaRPr lang="fr-FR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 dirty="0">
                          <a:effectLst/>
                        </a:rPr>
                        <a:t>Valeurs</a:t>
                      </a:r>
                      <a:endParaRPr lang="fr-FR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776240058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100" dirty="0">
                          <a:effectLst/>
                        </a:rPr>
                        <a:t>Température </a:t>
                      </a:r>
                      <a:endParaRPr lang="fr-FR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100" dirty="0">
                          <a:effectLst/>
                        </a:rPr>
                        <a:t>≤ 37,8°C</a:t>
                      </a:r>
                      <a:endParaRPr lang="fr-FR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977529282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100" dirty="0">
                          <a:effectLst/>
                        </a:rPr>
                        <a:t>Pression artérielle systolique </a:t>
                      </a:r>
                      <a:endParaRPr lang="fr-FR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100" dirty="0">
                          <a:effectLst/>
                        </a:rPr>
                        <a:t>≥ 90 </a:t>
                      </a:r>
                      <a:r>
                        <a:rPr lang="fr-FR" sz="1100" dirty="0" err="1">
                          <a:effectLst/>
                        </a:rPr>
                        <a:t>mmHg</a:t>
                      </a:r>
                      <a:endParaRPr lang="fr-FR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813819640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100" dirty="0">
                          <a:effectLst/>
                        </a:rPr>
                        <a:t>Fréquence cardiaque </a:t>
                      </a:r>
                      <a:endParaRPr lang="fr-FR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100">
                          <a:effectLst/>
                        </a:rPr>
                        <a:t>≤ 100 /min</a:t>
                      </a:r>
                      <a:endParaRPr lang="fr-FR" sz="1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214895877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100" dirty="0">
                          <a:effectLst/>
                        </a:rPr>
                        <a:t>Fréquence respiratoire </a:t>
                      </a:r>
                      <a:endParaRPr lang="fr-FR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100">
                          <a:effectLst/>
                        </a:rPr>
                        <a:t>≤ 24 /min</a:t>
                      </a:r>
                      <a:endParaRPr lang="fr-FR" sz="1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4384999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100">
                          <a:effectLst/>
                        </a:rPr>
                        <a:t>SpO</a:t>
                      </a:r>
                      <a:r>
                        <a:rPr lang="fr-FR" sz="1100" baseline="-25000">
                          <a:effectLst/>
                        </a:rPr>
                        <a:t>2</a:t>
                      </a:r>
                      <a:r>
                        <a:rPr lang="fr-FR" sz="110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100">
                          <a:effectLst/>
                        </a:rPr>
                        <a:t>ou PaO</a:t>
                      </a:r>
                      <a:r>
                        <a:rPr lang="fr-FR" sz="1100" baseline="-25000">
                          <a:effectLst/>
                        </a:rPr>
                        <a:t>2</a:t>
                      </a:r>
                      <a:r>
                        <a:rPr lang="fr-FR" sz="1100">
                          <a:effectLst/>
                        </a:rPr>
                        <a:t> </a:t>
                      </a:r>
                      <a:endParaRPr lang="fr-FR" sz="1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100" dirty="0">
                          <a:effectLst/>
                        </a:rPr>
                        <a:t>≥ 90 % en air ambiant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100" dirty="0">
                          <a:effectLst/>
                        </a:rPr>
                        <a:t>≥ 60 </a:t>
                      </a:r>
                      <a:r>
                        <a:rPr lang="fr-FR" sz="1100" dirty="0" err="1">
                          <a:effectLst/>
                        </a:rPr>
                        <a:t>mmHg</a:t>
                      </a:r>
                      <a:r>
                        <a:rPr lang="fr-FR" sz="1100" dirty="0">
                          <a:effectLst/>
                        </a:rPr>
                        <a:t> en air ambiant</a:t>
                      </a:r>
                      <a:endParaRPr lang="fr-FR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865090534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4C2342BA-94AA-B056-B064-A01CF4D4260B}"/>
              </a:ext>
            </a:extLst>
          </p:cNvPr>
          <p:cNvSpPr txBox="1"/>
          <p:nvPr/>
        </p:nvSpPr>
        <p:spPr>
          <a:xfrm>
            <a:off x="470043" y="3554418"/>
            <a:ext cx="79820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1350" b="1" dirty="0">
                <a:solidFill>
                  <a:prstClr val="black"/>
                </a:solidFill>
                <a:latin typeface="News Gothic MT"/>
              </a:rPr>
              <a:t>Un traitement supérieur à 7 jours doit être argumenté (ex : complications) </a:t>
            </a:r>
          </a:p>
        </p:txBody>
      </p:sp>
    </p:spTree>
    <p:extLst>
      <p:ext uri="{BB962C8B-B14F-4D97-AF65-F5344CB8AC3E}">
        <p14:creationId xmlns:p14="http://schemas.microsoft.com/office/powerpoint/2010/main" val="263672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F48A20-4E8D-4EA1-BBE6-55F9B94AE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1" y="1009170"/>
            <a:ext cx="8042276" cy="570982"/>
          </a:xfrm>
        </p:spPr>
        <p:txBody>
          <a:bodyPr/>
          <a:lstStyle/>
          <a:p>
            <a:r>
              <a:rPr lang="fr-FR" sz="2400" dirty="0"/>
              <a:t>Quelle posologie d’antibiotique ? </a:t>
            </a:r>
            <a:r>
              <a:rPr lang="fr-FR" sz="1800" dirty="0"/>
              <a:t>(en l’absence d’insuffisance rénale)</a:t>
            </a:r>
            <a:endParaRPr lang="fr-FR" sz="3000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EA8FC3E-EC47-6E4D-5A9F-E13F5E8FF02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6244" y="1703110"/>
          <a:ext cx="8915400" cy="4046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9302">
                  <a:extLst>
                    <a:ext uri="{9D8B030D-6E8A-4147-A177-3AD203B41FA5}">
                      <a16:colId xmlns:a16="http://schemas.microsoft.com/office/drawing/2014/main" val="17417519"/>
                    </a:ext>
                  </a:extLst>
                </a:gridCol>
                <a:gridCol w="3306373">
                  <a:extLst>
                    <a:ext uri="{9D8B030D-6E8A-4147-A177-3AD203B41FA5}">
                      <a16:colId xmlns:a16="http://schemas.microsoft.com/office/drawing/2014/main" val="1508360222"/>
                    </a:ext>
                  </a:extLst>
                </a:gridCol>
                <a:gridCol w="3099725">
                  <a:extLst>
                    <a:ext uri="{9D8B030D-6E8A-4147-A177-3AD203B41FA5}">
                      <a16:colId xmlns:a16="http://schemas.microsoft.com/office/drawing/2014/main" val="9965568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200" dirty="0">
                          <a:effectLst/>
                        </a:rPr>
                        <a:t>Antibiotique</a:t>
                      </a:r>
                      <a:endParaRPr lang="fr-F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200">
                          <a:effectLst/>
                        </a:rPr>
                        <a:t>Hors soins critiques</a:t>
                      </a:r>
                      <a:endParaRPr lang="fr-FR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200">
                          <a:effectLst/>
                        </a:rPr>
                        <a:t>En soins critiques</a:t>
                      </a:r>
                      <a:endParaRPr lang="fr-FR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653934206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 dirty="0">
                          <a:effectLst/>
                        </a:rPr>
                        <a:t>Amoxicilline </a:t>
                      </a:r>
                      <a:endParaRPr lang="fr-FR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>
                          <a:effectLst/>
                        </a:rPr>
                        <a:t>1 g x3/j</a:t>
                      </a:r>
                      <a:endParaRPr lang="fr-FR" sz="1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>
                          <a:effectLst/>
                        </a:rPr>
                        <a:t>2 g x3/j</a:t>
                      </a:r>
                      <a:endParaRPr lang="fr-FR" sz="1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205905571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>
                          <a:effectLst/>
                        </a:rPr>
                        <a:t>Pristinamycine </a:t>
                      </a:r>
                      <a:endParaRPr lang="fr-FR" sz="1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 dirty="0">
                          <a:effectLst/>
                        </a:rPr>
                        <a:t>1 g x3/j</a:t>
                      </a:r>
                      <a:endParaRPr lang="fr-FR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>
                          <a:effectLst/>
                        </a:rPr>
                        <a:t>Non</a:t>
                      </a:r>
                      <a:endParaRPr lang="fr-FR" sz="1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906618091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>
                          <a:effectLst/>
                        </a:rPr>
                        <a:t>Amoxicilline-acide clavulanique</a:t>
                      </a:r>
                      <a:endParaRPr lang="fr-FR" sz="1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 dirty="0">
                          <a:effectLst/>
                        </a:rPr>
                        <a:t>1 g x3/j</a:t>
                      </a:r>
                      <a:endParaRPr lang="fr-FR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 dirty="0">
                          <a:effectLst/>
                        </a:rPr>
                        <a:t>2 g x3/j</a:t>
                      </a:r>
                      <a:endParaRPr lang="fr-FR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804600169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 dirty="0">
                          <a:effectLst/>
                        </a:rPr>
                        <a:t>Céfotaxime </a:t>
                      </a:r>
                      <a:endParaRPr lang="fr-FR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>
                          <a:effectLst/>
                        </a:rPr>
                        <a:t>1 g x3/j</a:t>
                      </a:r>
                      <a:endParaRPr lang="fr-FR" sz="1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 dirty="0">
                          <a:effectLst/>
                        </a:rPr>
                        <a:t>100 mg/kg/j</a:t>
                      </a:r>
                      <a:endParaRPr lang="fr-FR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77731752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 dirty="0">
                          <a:effectLst/>
                        </a:rPr>
                        <a:t>Ceftriaxone </a:t>
                      </a:r>
                      <a:endParaRPr lang="fr-FR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>
                          <a:effectLst/>
                        </a:rPr>
                        <a:t>1 g/j</a:t>
                      </a:r>
                      <a:endParaRPr lang="fr-FR" sz="1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 dirty="0">
                          <a:effectLst/>
                        </a:rPr>
                        <a:t>2 g/j</a:t>
                      </a:r>
                      <a:endParaRPr lang="fr-FR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743657855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>
                          <a:effectLst/>
                        </a:rPr>
                        <a:t>Lévofloxacine </a:t>
                      </a:r>
                      <a:endParaRPr lang="fr-FR" sz="1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>
                          <a:effectLst/>
                        </a:rPr>
                        <a:t>500 mg/j</a:t>
                      </a:r>
                      <a:endParaRPr lang="fr-FR" sz="1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 dirty="0">
                          <a:effectLst/>
                        </a:rPr>
                        <a:t>500 mg à 1000 mg/j</a:t>
                      </a:r>
                      <a:endParaRPr lang="fr-FR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825104621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>
                          <a:effectLst/>
                        </a:rPr>
                        <a:t>Azithromycine</a:t>
                      </a:r>
                      <a:endParaRPr lang="fr-FR" sz="1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>
                          <a:effectLst/>
                        </a:rPr>
                        <a:t>500 mg/j (J1) puis 250 mg/j</a:t>
                      </a:r>
                      <a:endParaRPr lang="fr-FR" sz="1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 dirty="0">
                          <a:effectLst/>
                        </a:rPr>
                        <a:t>Non </a:t>
                      </a:r>
                      <a:endParaRPr lang="fr-FR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680474808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 dirty="0">
                          <a:effectLst/>
                        </a:rPr>
                        <a:t>Clarithromycine</a:t>
                      </a:r>
                      <a:endParaRPr lang="fr-FR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>
                          <a:effectLst/>
                        </a:rPr>
                        <a:t>500 mg x 2/j</a:t>
                      </a:r>
                      <a:endParaRPr lang="fr-FR" sz="1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 dirty="0">
                          <a:effectLst/>
                        </a:rPr>
                        <a:t>500 mg x 2/j</a:t>
                      </a:r>
                      <a:endParaRPr lang="fr-FR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854703349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>
                          <a:effectLst/>
                        </a:rPr>
                        <a:t>Spiramycine</a:t>
                      </a:r>
                      <a:endParaRPr lang="fr-FR" sz="1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 dirty="0">
                          <a:effectLst/>
                        </a:rPr>
                        <a:t>1,5 MUI à 3 MUI x 3/j</a:t>
                      </a:r>
                      <a:endParaRPr lang="fr-FR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 dirty="0">
                          <a:effectLst/>
                        </a:rPr>
                        <a:t>3 MUI x 3/j</a:t>
                      </a:r>
                      <a:endParaRPr lang="fr-FR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4117896381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Roxithromycine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 mg x2/j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>
                          <a:effectLst/>
                        </a:rPr>
                        <a:t>Doxycycline </a:t>
                      </a:r>
                      <a:endParaRPr lang="fr-FR" sz="1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>
                          <a:effectLst/>
                        </a:rPr>
                        <a:t>100 mg X2/j</a:t>
                      </a:r>
                      <a:endParaRPr lang="fr-FR" sz="1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 dirty="0">
                          <a:effectLst/>
                        </a:rPr>
                        <a:t>Non </a:t>
                      </a:r>
                      <a:endParaRPr lang="fr-FR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272759988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>
                          <a:effectLst/>
                        </a:rPr>
                        <a:t>Céfazoline</a:t>
                      </a:r>
                      <a:endParaRPr lang="fr-FR" sz="1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 dirty="0">
                          <a:effectLst/>
                        </a:rPr>
                        <a:t>100 mg/kg/j</a:t>
                      </a:r>
                      <a:endParaRPr lang="fr-FR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 dirty="0">
                          <a:effectLst/>
                        </a:rPr>
                        <a:t>100 mg/kg/j</a:t>
                      </a:r>
                      <a:endParaRPr lang="fr-FR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676786946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>
                          <a:effectLst/>
                        </a:rPr>
                        <a:t>Pénicilline M</a:t>
                      </a:r>
                      <a:endParaRPr lang="fr-FR" sz="1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 dirty="0">
                          <a:effectLst/>
                        </a:rPr>
                        <a:t>100 mg/kg/j</a:t>
                      </a:r>
                      <a:endParaRPr lang="fr-FR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 dirty="0">
                          <a:effectLst/>
                        </a:rPr>
                        <a:t>100 mg/kg/j</a:t>
                      </a:r>
                      <a:endParaRPr lang="fr-FR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4013805117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 dirty="0">
                          <a:effectLst/>
                        </a:rPr>
                        <a:t>Linézolide</a:t>
                      </a:r>
                      <a:endParaRPr lang="fr-FR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>
                          <a:effectLst/>
                        </a:rPr>
                        <a:t>600 mg x2/j</a:t>
                      </a:r>
                      <a:endParaRPr lang="fr-FR" sz="1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 dirty="0">
                          <a:effectLst/>
                        </a:rPr>
                        <a:t>600 mg x2/j</a:t>
                      </a:r>
                      <a:endParaRPr lang="fr-FR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4105093558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Rifampicine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mg/kg/j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44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B7C356-53C4-6C9E-A74B-1294B7BEE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Quelle antibiothérapie des PAC en ambulatoire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F9BD150-68F1-D2C7-6529-F12F7B9F6829}"/>
              </a:ext>
            </a:extLst>
          </p:cNvPr>
          <p:cNvSpPr txBox="1"/>
          <p:nvPr/>
        </p:nvSpPr>
        <p:spPr>
          <a:xfrm>
            <a:off x="498022" y="5021588"/>
            <a:ext cx="8523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u="sng" dirty="0"/>
              <a:t>Lors de la réévaluation à H72 </a:t>
            </a:r>
          </a:p>
          <a:p>
            <a:r>
              <a:rPr lang="fr-FR" sz="1350" dirty="0"/>
              <a:t>En cas d'échec de l'antibiothérapie par bêta-lactamine : </a:t>
            </a:r>
            <a:r>
              <a:rPr lang="fr-FR" sz="1350" b="1" dirty="0"/>
              <a:t>relais par un macrolide</a:t>
            </a:r>
            <a:r>
              <a:rPr lang="fr-FR" sz="1350" dirty="0"/>
              <a:t>.</a:t>
            </a:r>
          </a:p>
          <a:p>
            <a:r>
              <a:rPr lang="fr-FR" sz="1350" dirty="0"/>
              <a:t>En cas d'échec de l'antibiothérapie par macrolide : </a:t>
            </a:r>
            <a:r>
              <a:rPr lang="fr-FR" sz="1350" b="1" dirty="0"/>
              <a:t>relais par une bêta-lactamine </a:t>
            </a:r>
            <a:r>
              <a:rPr lang="fr-FR" sz="1350" dirty="0"/>
              <a:t>(amoxicilline ou amoxicilline-acide clavulanique ou C3G injectable selon la présence de comorbidités)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9A0A086-5EEC-F6AD-0DD4-59FDC68C5C4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2602" y="1985395"/>
          <a:ext cx="8875622" cy="26299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9502">
                  <a:extLst>
                    <a:ext uri="{9D8B030D-6E8A-4147-A177-3AD203B41FA5}">
                      <a16:colId xmlns:a16="http://schemas.microsoft.com/office/drawing/2014/main" val="3266225856"/>
                    </a:ext>
                  </a:extLst>
                </a:gridCol>
                <a:gridCol w="2212298">
                  <a:extLst>
                    <a:ext uri="{9D8B030D-6E8A-4147-A177-3AD203B41FA5}">
                      <a16:colId xmlns:a16="http://schemas.microsoft.com/office/drawing/2014/main" val="4158904680"/>
                    </a:ext>
                  </a:extLst>
                </a:gridCol>
                <a:gridCol w="3393822">
                  <a:extLst>
                    <a:ext uri="{9D8B030D-6E8A-4147-A177-3AD203B41FA5}">
                      <a16:colId xmlns:a16="http://schemas.microsoft.com/office/drawing/2014/main" val="3755925181"/>
                    </a:ext>
                  </a:extLst>
                </a:gridCol>
              </a:tblGrid>
              <a:tr h="2808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200">
                          <a:effectLst/>
                        </a:rPr>
                        <a:t>1</a:t>
                      </a:r>
                      <a:r>
                        <a:rPr lang="fr-FR" sz="1200" baseline="30000">
                          <a:effectLst/>
                        </a:rPr>
                        <a:t>er</a:t>
                      </a:r>
                      <a:r>
                        <a:rPr lang="fr-FR" sz="1200">
                          <a:effectLst/>
                        </a:rPr>
                        <a:t> choix</a:t>
                      </a:r>
                      <a:endParaRPr lang="fr-FR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200">
                          <a:effectLst/>
                        </a:rPr>
                        <a:t>Alternative</a:t>
                      </a:r>
                      <a:endParaRPr lang="fr-FR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2022783387"/>
                  </a:ext>
                </a:extLst>
              </a:tr>
              <a:tr h="2808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200">
                          <a:effectLst/>
                        </a:rPr>
                        <a:t>Sans comorbidité</a:t>
                      </a:r>
                      <a:endParaRPr lang="fr-FR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200" dirty="0">
                          <a:effectLst/>
                        </a:rPr>
                        <a:t>Amoxicilline</a:t>
                      </a:r>
                      <a:endParaRPr lang="fr-F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200" dirty="0">
                          <a:effectLst/>
                        </a:rPr>
                        <a:t>Pristinamycine </a:t>
                      </a:r>
                      <a:endParaRPr lang="fr-F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2874573855"/>
                  </a:ext>
                </a:extLst>
              </a:tr>
              <a:tr h="5957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200" dirty="0">
                          <a:effectLst/>
                        </a:rPr>
                        <a:t>Au moins une comorbidité</a:t>
                      </a:r>
                      <a:endParaRPr lang="fr-F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200" dirty="0">
                          <a:effectLst/>
                        </a:rPr>
                        <a:t>Amoxicilline-acide clavulanique</a:t>
                      </a:r>
                      <a:endParaRPr lang="fr-F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200" dirty="0">
                          <a:effectLst/>
                        </a:rPr>
                        <a:t>C3G parentérale (ceftriaxone ou </a:t>
                      </a:r>
                      <a:r>
                        <a:rPr lang="fr-FR" sz="1200" dirty="0" err="1">
                          <a:effectLst/>
                        </a:rPr>
                        <a:t>céfotaxime</a:t>
                      </a:r>
                      <a:r>
                        <a:rPr lang="fr-FR" sz="1200" dirty="0">
                          <a:effectLst/>
                        </a:rPr>
                        <a:t>)</a:t>
                      </a:r>
                      <a:endParaRPr lang="fr-F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173716854"/>
                  </a:ext>
                </a:extLst>
              </a:tr>
              <a:tr h="5957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200">
                          <a:effectLst/>
                        </a:rPr>
                        <a:t>Suspicion de co/surinfection bactérienne d'une infection virale (grippe)</a:t>
                      </a:r>
                      <a:endParaRPr lang="fr-FR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200" dirty="0">
                          <a:effectLst/>
                        </a:rPr>
                        <a:t>Amoxicilline-acide clavulanique</a:t>
                      </a:r>
                      <a:endParaRPr lang="fr-F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200" dirty="0">
                          <a:effectLst/>
                        </a:rPr>
                        <a:t>C3G parentérale (ceftriaxone ou </a:t>
                      </a:r>
                      <a:r>
                        <a:rPr lang="fr-FR" sz="1200" dirty="0" err="1">
                          <a:effectLst/>
                        </a:rPr>
                        <a:t>céfotaxime</a:t>
                      </a:r>
                      <a:r>
                        <a:rPr lang="fr-FR" sz="1200" dirty="0"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200" dirty="0">
                          <a:effectLst/>
                        </a:rPr>
                        <a:t>Ou pristinamycine</a:t>
                      </a:r>
                      <a:endParaRPr lang="fr-F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662963277"/>
                  </a:ext>
                </a:extLst>
              </a:tr>
              <a:tr h="5957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200">
                          <a:effectLst/>
                        </a:rPr>
                        <a:t>Tableau évocateur d'infection ou mise en évidence de bactérie atypique </a:t>
                      </a:r>
                      <a:endParaRPr lang="fr-FR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200">
                          <a:effectLst/>
                        </a:rPr>
                        <a:t>Macrolide</a:t>
                      </a:r>
                      <a:endParaRPr lang="fr-FR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200">
                          <a:effectLst/>
                        </a:rPr>
                        <a:t>Pristinamycine ou doxycycline</a:t>
                      </a:r>
                      <a:endParaRPr lang="fr-FR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2969997272"/>
                  </a:ext>
                </a:extLst>
              </a:tr>
              <a:tr h="280886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200" dirty="0">
                          <a:effectLst/>
                        </a:rPr>
                        <a:t>Réévaluation à 72h</a:t>
                      </a:r>
                      <a:endParaRPr lang="fr-F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298480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343B0E76-2576-C0B3-16FF-2D2F7397FB6C}"/>
              </a:ext>
            </a:extLst>
          </p:cNvPr>
          <p:cNvSpPr txBox="1"/>
          <p:nvPr/>
        </p:nvSpPr>
        <p:spPr>
          <a:xfrm>
            <a:off x="145915" y="4699843"/>
            <a:ext cx="87330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Uniquement si allergie grave aux </a:t>
            </a:r>
            <a:r>
              <a:rPr lang="fr-FR" sz="1350" dirty="0" err="1"/>
              <a:t>bêta-lactamines</a:t>
            </a:r>
            <a:r>
              <a:rPr lang="fr-FR" sz="1350" dirty="0"/>
              <a:t> et pas d'autre possibilité thérapeutique : </a:t>
            </a:r>
            <a:r>
              <a:rPr lang="fr-FR" sz="1350" dirty="0" err="1"/>
              <a:t>lévofloxacine</a:t>
            </a:r>
            <a:r>
              <a:rPr lang="fr-FR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669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71670" y="642918"/>
            <a:ext cx="6557954" cy="1000132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Vaccinations</a:t>
            </a:r>
            <a:endParaRPr lang="fr-FR" sz="36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Image 4" descr="Liser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5862" y="857250"/>
            <a:ext cx="745808" cy="5143500"/>
          </a:xfrm>
          <a:prstGeom prst="rect">
            <a:avLst/>
          </a:prstGeom>
        </p:spPr>
      </p:pic>
      <p:pic>
        <p:nvPicPr>
          <p:cNvPr id="10" name="Image 9" descr="Logo coul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92" y="857250"/>
            <a:ext cx="1357304" cy="1357304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357422" y="2357431"/>
            <a:ext cx="6486516" cy="307183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endParaRPr lang="fr-FR" sz="1400" dirty="0">
              <a:solidFill>
                <a:srgbClr val="009900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  <a:defRPr/>
            </a:pPr>
            <a:endParaRPr lang="fr-FR" sz="1400" dirty="0">
              <a:solidFill>
                <a:srgbClr val="009900"/>
              </a:solidFill>
              <a:latin typeface="Calibri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087289" y="2016289"/>
            <a:ext cx="6629392" cy="3412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fr-FR" sz="16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fr-FR" sz="1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Vaccin Pneumocoque (</a:t>
            </a:r>
            <a:r>
              <a:rPr lang="fr-FR" sz="1600" b="1" dirty="0" err="1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Prevenar</a:t>
            </a:r>
            <a:r>
              <a:rPr lang="fr-FR" sz="16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fr-FR" sz="1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 ®) : Tout le monde à partir de 65 ans ou en présence de comorbidités</a:t>
            </a:r>
            <a:endParaRPr lang="fr-FR" sz="16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>
              <a:spcBef>
                <a:spcPct val="20000"/>
              </a:spcBef>
              <a:defRPr/>
            </a:pPr>
            <a:endParaRPr lang="fr-FR" sz="5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fr-FR" sz="1600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fr-FR" sz="1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Vaccin VRS : Tout le monde à partir de 75 ans ou 65 ans et comorbidités cardiaques ou pulmonaires</a:t>
            </a: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endParaRPr lang="fr-FR" sz="16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Pas encore remboursé : 196 € (</a:t>
            </a:r>
            <a:r>
              <a:rPr lang="fr-FR" sz="1600" dirty="0" err="1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Abrysvo</a:t>
            </a: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®) : Une seule dose nécessaire</a:t>
            </a:r>
            <a:endParaRPr lang="fr-FR" sz="16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fr-FR" sz="1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Vaccin grippe : Tout le monde à partir de 65 ans pendant la période épidémique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fr-FR" sz="1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Vaccin </a:t>
            </a:r>
            <a:r>
              <a:rPr lang="fr-FR" sz="1600" b="1" dirty="0" err="1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Covid</a:t>
            </a:r>
            <a:r>
              <a:rPr lang="fr-FR" sz="1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: Une à 2 vaccinations par an selon âge et facteurs de risque</a:t>
            </a:r>
            <a:endParaRPr lang="fr-FR" sz="16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29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71670" y="642918"/>
            <a:ext cx="6557954" cy="1000132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Bonus : Pneumonie Inhalation</a:t>
            </a:r>
            <a:endParaRPr lang="fr-FR" sz="36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Image 4" descr="Liser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5862" y="857250"/>
            <a:ext cx="745808" cy="5143500"/>
          </a:xfrm>
          <a:prstGeom prst="rect">
            <a:avLst/>
          </a:prstGeom>
        </p:spPr>
      </p:pic>
      <p:pic>
        <p:nvPicPr>
          <p:cNvPr id="10" name="Image 9" descr="Logo coul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92" y="857250"/>
            <a:ext cx="1357304" cy="1357304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174504" y="1556792"/>
            <a:ext cx="6669434" cy="460851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endParaRPr lang="fr-FR" sz="1400" dirty="0">
              <a:solidFill>
                <a:srgbClr val="009900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  <a:defRPr/>
            </a:pPr>
            <a:endParaRPr lang="fr-FR" sz="1400" dirty="0">
              <a:solidFill>
                <a:srgbClr val="009900"/>
              </a:solidFill>
              <a:latin typeface="Calibri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087288" y="1556792"/>
            <a:ext cx="6756650" cy="4248473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457200" lvl="0" indent="-457200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fr-FR" sz="29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Après une fausse route : surveillance clinique. Antibiothérapie uniquement si apparition de signes de pneumonies lors de la </a:t>
            </a:r>
            <a:r>
              <a:rPr lang="fr-FR" sz="29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surveillance.</a:t>
            </a:r>
            <a:endParaRPr lang="fr-FR" sz="29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0" indent="-457200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fr-FR" sz="29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Amoxicilline-Acide </a:t>
            </a:r>
            <a:r>
              <a:rPr lang="fr-FR" sz="29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Clavulanique en molécule préférentielle, </a:t>
            </a:r>
            <a:r>
              <a:rPr lang="fr-FR" sz="2900" dirty="0" err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Ceftriaxone</a:t>
            </a:r>
            <a:r>
              <a:rPr lang="fr-FR" sz="29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seule en alternative et en cas d’allergies à l’ensemble des bêta-</a:t>
            </a:r>
            <a:r>
              <a:rPr lang="fr-FR" sz="2900" dirty="0" err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lactamines</a:t>
            </a:r>
            <a:r>
              <a:rPr lang="fr-FR" sz="29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900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Cotrimoxazole</a:t>
            </a:r>
            <a:r>
              <a:rPr lang="fr-FR" sz="29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457200" lvl="0" indent="-457200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fr-FR" sz="2900" b="1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Metronidazole</a:t>
            </a:r>
            <a:r>
              <a:rPr lang="fr-FR" sz="2900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9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n’est plus </a:t>
            </a:r>
            <a:r>
              <a:rPr lang="fr-FR" sz="2900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recommandé </a:t>
            </a:r>
            <a:r>
              <a:rPr lang="fr-FR" sz="29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(implication des anaérobies très faible et couverture par Augmentin et </a:t>
            </a:r>
            <a:r>
              <a:rPr lang="fr-FR" sz="2900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Ceftriaxone</a:t>
            </a:r>
            <a:r>
              <a:rPr lang="fr-FR" sz="29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457200" lvl="0" indent="-457200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fr-FR" sz="2900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Piperacilline-Tazobactam</a:t>
            </a:r>
            <a:r>
              <a:rPr lang="fr-FR" sz="29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9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uniquement en cas d’échec à 72h. </a:t>
            </a:r>
            <a:r>
              <a:rPr lang="fr-FR" sz="29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 cas de nouvel épisode après premier épisode résolutif, utiliser l’antibiothérapie </a:t>
            </a:r>
            <a:r>
              <a:rPr lang="fr-FR" sz="2900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précédente.</a:t>
            </a:r>
          </a:p>
          <a:p>
            <a:pPr marL="457200" lvl="0" indent="-457200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fr-FR" sz="29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Une </a:t>
            </a:r>
            <a:r>
              <a:rPr lang="fr-FR" sz="29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antibiothérapie couvrant le SARM et/ou le Pseudomonas ne doit être envisagée que dans certains cas précis et la réalisation d’un ECBC est alors </a:t>
            </a:r>
            <a:r>
              <a:rPr lang="fr-FR" sz="29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recommandée</a:t>
            </a:r>
          </a:p>
          <a:p>
            <a:pPr marL="457200" lvl="0" indent="-457200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fr-FR" sz="2900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SNG </a:t>
            </a:r>
            <a:r>
              <a:rPr lang="fr-FR" sz="29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 GPE non efficaces pour prévenir l’apparition de pneumonies </a:t>
            </a:r>
            <a:r>
              <a:rPr lang="fr-FR" sz="2900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d’inhalation.</a:t>
            </a:r>
          </a:p>
          <a:p>
            <a:pPr marL="457200" lvl="0" indent="-457200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fr-FR" sz="29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IPP</a:t>
            </a:r>
            <a:r>
              <a:rPr lang="fr-FR" sz="29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psychotropes, anticholinergiques peuvent favoriser la survenue d’une pneumonie </a:t>
            </a:r>
            <a:r>
              <a:rPr lang="fr-FR" sz="29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d’inhalation.</a:t>
            </a:r>
            <a:endParaRPr lang="fr-FR" sz="29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v"/>
              <a:defRPr/>
            </a:pPr>
            <a:endParaRPr lang="fr-FR" sz="16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36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57422" y="2571744"/>
            <a:ext cx="6557954" cy="1000132"/>
          </a:xfrm>
        </p:spPr>
        <p:txBody>
          <a:bodyPr>
            <a:noAutofit/>
          </a:bodyPr>
          <a:lstStyle/>
          <a:p>
            <a:r>
              <a:rPr lang="fr-FR" sz="48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Merci de votre attention</a:t>
            </a:r>
          </a:p>
        </p:txBody>
      </p:sp>
      <p:pic>
        <p:nvPicPr>
          <p:cNvPr id="5" name="Image 4" descr="Liser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5862" y="857250"/>
            <a:ext cx="745808" cy="5143500"/>
          </a:xfrm>
          <a:prstGeom prst="rect">
            <a:avLst/>
          </a:prstGeom>
        </p:spPr>
      </p:pic>
      <p:pic>
        <p:nvPicPr>
          <p:cNvPr id="10" name="Image 9" descr="Logo coul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92" y="857250"/>
            <a:ext cx="1357304" cy="1357304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357422" y="2357431"/>
            <a:ext cx="6486516" cy="307183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endParaRPr lang="fr-FR" sz="1400" dirty="0">
              <a:solidFill>
                <a:srgbClr val="009900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  <a:defRPr/>
            </a:pPr>
            <a:endParaRPr lang="fr-FR" sz="1400" dirty="0">
              <a:solidFill>
                <a:srgbClr val="0099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779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71696" y="180256"/>
            <a:ext cx="6557954" cy="1000132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PAC ambulatoire</a:t>
            </a:r>
            <a:endParaRPr lang="fr-FR" sz="36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Image 4" descr="Liser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5862" y="0"/>
            <a:ext cx="745808" cy="6858000"/>
          </a:xfrm>
          <a:prstGeom prst="rect">
            <a:avLst/>
          </a:prstGeom>
        </p:spPr>
      </p:pic>
      <p:pic>
        <p:nvPicPr>
          <p:cNvPr id="10" name="Image 9" descr="Logo coul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92" y="857250"/>
            <a:ext cx="1357304" cy="1357304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357422" y="2357431"/>
            <a:ext cx="6486516" cy="307183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endParaRPr lang="fr-FR" sz="1400" dirty="0">
              <a:solidFill>
                <a:srgbClr val="009900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  <a:defRPr/>
            </a:pPr>
            <a:endParaRPr lang="fr-FR" sz="1400" dirty="0">
              <a:solidFill>
                <a:srgbClr val="009900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071670" y="987482"/>
            <a:ext cx="6892818" cy="5870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fr-FR" sz="16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fr-FR" sz="1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Pneumocoque, seule cible des antibiothérapies probabilistes en première intention hors comorbidité ou contexte grippal</a:t>
            </a:r>
            <a:endParaRPr lang="fr-FR" sz="16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96% des souches sont sensibles à l’amoxicilline à la posologie recommandée</a:t>
            </a:r>
            <a:endParaRPr lang="fr-FR" sz="16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100% sont sensibles aux C3G parentérales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100% sont sensibles à la Pristinamycine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100% sont sensibles à la </a:t>
            </a:r>
            <a:r>
              <a:rPr lang="fr-FR" sz="1600" dirty="0" err="1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Levofloxacine</a:t>
            </a:r>
            <a:endParaRPr lang="fr-FR" sz="1600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75% sont sensibles aux macrolides</a:t>
            </a:r>
            <a:r>
              <a:rPr lang="fr-FR" sz="1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anose="05000000000000000000" pitchFamily="2" charset="2"/>
              </a:rPr>
              <a:t> Trou dans la raquette</a:t>
            </a:r>
            <a:endParaRPr lang="fr-FR" sz="1600" b="1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fr-FR" sz="16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v"/>
              <a:defRPr/>
            </a:pPr>
            <a:endParaRPr lang="fr-FR" sz="5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fr-FR" sz="1600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fr-FR" sz="1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Staphylocoque Aureus et Haemophilus influenzae doivent être couverts en cas de contexte d’infection grippale</a:t>
            </a: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endParaRPr lang="fr-FR" sz="16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L’amoxicilline-acide clavulanique est l’antibiotique de choix car :</a:t>
            </a:r>
            <a:b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Disponible Per Os et IV. Staphylocoques Sensibles à Amoxicilline &lt; 10%.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C3G est une </a:t>
            </a:r>
            <a:r>
              <a:rPr lang="fr-FR" sz="160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alternative mais </a:t>
            </a: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uniquement injectable et activité sur Staphylocoque n’est pas optimale.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Pristinamycine (bonne activité sur ces 2 germes) reste une alternative possible en cas d’allergie aux beta-</a:t>
            </a:r>
            <a:r>
              <a:rPr lang="fr-FR" sz="1600" dirty="0" err="1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lactamines</a:t>
            </a: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dans le contexte ambulatoire.</a:t>
            </a:r>
            <a:b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fr-FR" sz="16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368376" y="6274169"/>
            <a:ext cx="660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>
                <a:solidFill>
                  <a:srgbClr val="00B050"/>
                </a:solidFill>
              </a:rPr>
              <a:t>Un Antibiogramme rendant une sensibilité à l’oxacilline signifie que le staphylocoque est sensible à l’Amoxicilline-acide clavulanique, la </a:t>
            </a:r>
            <a:r>
              <a:rPr lang="fr-FR" sz="1400" b="1" i="1" dirty="0" err="1" smtClean="0">
                <a:solidFill>
                  <a:srgbClr val="00B050"/>
                </a:solidFill>
              </a:rPr>
              <a:t>Cefazoline</a:t>
            </a:r>
            <a:r>
              <a:rPr lang="fr-FR" sz="1400" b="1" i="1" dirty="0" smtClean="0">
                <a:solidFill>
                  <a:srgbClr val="00B050"/>
                </a:solidFill>
              </a:rPr>
              <a:t> et aux C3G parentérales</a:t>
            </a:r>
            <a:endParaRPr lang="fr-FR" sz="14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07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B2BAE7-8B76-53DC-5B18-6075E0BAF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1061222"/>
            <a:ext cx="8042276" cy="1002717"/>
          </a:xfrm>
        </p:spPr>
        <p:txBody>
          <a:bodyPr>
            <a:normAutofit fontScale="90000"/>
          </a:bodyPr>
          <a:lstStyle/>
          <a:p>
            <a:r>
              <a:rPr lang="fr-FR" sz="3300" dirty="0"/>
              <a:t>Comorbidités à considérer dans le choix d'une antibiothérapie probabiliste pour une PAC  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380C9B12-445B-44BA-91C8-E96403AF480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359" y="2171818"/>
          <a:ext cx="4314825" cy="329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14825">
                  <a:extLst>
                    <a:ext uri="{9D8B030D-6E8A-4147-A177-3AD203B41FA5}">
                      <a16:colId xmlns:a16="http://schemas.microsoft.com/office/drawing/2014/main" val="80054564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200" dirty="0">
                          <a:effectLst/>
                        </a:rPr>
                        <a:t>Hospitalisation dans les 3 mois précédents</a:t>
                      </a:r>
                      <a:endParaRPr lang="fr-F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91024309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200">
                          <a:effectLst/>
                        </a:rPr>
                        <a:t>Antibiothérapie dans le mois précédent*</a:t>
                      </a:r>
                      <a:endParaRPr lang="fr-FR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7552293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200">
                          <a:effectLst/>
                        </a:rPr>
                        <a:t>Éthylisme chronique </a:t>
                      </a:r>
                      <a:endParaRPr lang="fr-FR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9158509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200">
                          <a:effectLst/>
                        </a:rPr>
                        <a:t>Troubles de la déglutition</a:t>
                      </a:r>
                      <a:endParaRPr lang="fr-FR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4457203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200" dirty="0">
                          <a:effectLst/>
                        </a:rPr>
                        <a:t>Maladie neurologique avec risque de fausses routes** </a:t>
                      </a:r>
                      <a:endParaRPr lang="fr-F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2157450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200">
                          <a:effectLst/>
                        </a:rPr>
                        <a:t>Néoplasie active</a:t>
                      </a:r>
                      <a:endParaRPr lang="fr-FR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908895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200">
                          <a:effectLst/>
                        </a:rPr>
                        <a:t>Immunodépression***</a:t>
                      </a:r>
                      <a:endParaRPr lang="fr-FR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10849267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200" dirty="0">
                          <a:effectLst/>
                        </a:rPr>
                        <a:t>BPCO sévère (VEMS &lt; 50 % de la théorique) ou insuffisance respiratoire chronique (OLD**** ou VNI)</a:t>
                      </a:r>
                      <a:endParaRPr lang="fr-F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9859976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200">
                          <a:effectLst/>
                        </a:rPr>
                        <a:t>Insuffisance cardiaque congestive</a:t>
                      </a:r>
                      <a:endParaRPr lang="fr-FR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99902945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200">
                          <a:effectLst/>
                        </a:rPr>
                        <a:t>Insuffisance hépatique</a:t>
                      </a:r>
                      <a:endParaRPr lang="fr-FR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405323982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200" dirty="0">
                          <a:effectLst/>
                        </a:rPr>
                        <a:t>Insuffisance rénale chronique (DFG &lt; 30mL/min)</a:t>
                      </a:r>
                      <a:endParaRPr lang="fr-F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965857924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36815EBC-D48C-6D3F-3442-64CD8596D5A9}"/>
              </a:ext>
            </a:extLst>
          </p:cNvPr>
          <p:cNvSpPr txBox="1"/>
          <p:nvPr/>
        </p:nvSpPr>
        <p:spPr>
          <a:xfrm>
            <a:off x="66358" y="5450529"/>
            <a:ext cx="907764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* sauf </a:t>
            </a:r>
            <a:r>
              <a:rPr lang="fr-FR" sz="1050" dirty="0" err="1"/>
              <a:t>nitrofurantoïne</a:t>
            </a:r>
            <a:r>
              <a:rPr lang="fr-FR" sz="1050" dirty="0"/>
              <a:t>, fosfomycine orale, </a:t>
            </a:r>
            <a:r>
              <a:rPr lang="fr-FR" sz="1050" dirty="0" err="1"/>
              <a:t>pivmécillinam</a:t>
            </a:r>
            <a:r>
              <a:rPr lang="fr-FR" sz="1050" dirty="0"/>
              <a:t> ; **AVC, Parkinson, Démence, SEP… ; ***corticoïdes systémiques ≥ 10 mg/j, autres traitements immunosuppresseurs, </a:t>
            </a:r>
            <a:r>
              <a:rPr lang="fr-FR" sz="1050" dirty="0" err="1"/>
              <a:t>asplénie</a:t>
            </a:r>
            <a:r>
              <a:rPr lang="fr-FR" sz="1050" dirty="0"/>
              <a:t>, agranulocytose, infection par le VIH avec une numération lymphocytaire T CD4  200/mm3, déficit immunitaire primitif…; ****Oxygénothérapie Longue Durée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6052C11-BE37-E538-506C-90CA6CA06BC3}"/>
              </a:ext>
            </a:extLst>
          </p:cNvPr>
          <p:cNvSpPr txBox="1"/>
          <p:nvPr/>
        </p:nvSpPr>
        <p:spPr>
          <a:xfrm>
            <a:off x="4669605" y="2375257"/>
            <a:ext cx="3714108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fr-FR" sz="1350" b="1" dirty="0"/>
              <a:t>Une seule comorbidité </a:t>
            </a:r>
            <a:r>
              <a:rPr lang="fr-FR" sz="1350" dirty="0"/>
              <a:t>suffit à modifier le choix de l'amoxicilline comme antibiothérapie probabiliste</a:t>
            </a:r>
          </a:p>
          <a:p>
            <a:pPr marL="214313" indent="-214313">
              <a:buFontTx/>
              <a:buChar char="-"/>
            </a:pPr>
            <a:endParaRPr lang="fr-FR" sz="1350" dirty="0"/>
          </a:p>
          <a:p>
            <a:pPr marL="214313" indent="-214313">
              <a:buFontTx/>
              <a:buChar char="-"/>
            </a:pPr>
            <a:r>
              <a:rPr lang="fr-FR" sz="1350" b="1" dirty="0"/>
              <a:t>L'âge </a:t>
            </a:r>
            <a:r>
              <a:rPr lang="fr-FR" sz="1350" dirty="0"/>
              <a:t>sans comorbidité n'est pas un critère à prendre en compte</a:t>
            </a:r>
          </a:p>
          <a:p>
            <a:pPr marL="214313" indent="-214313">
              <a:buFontTx/>
              <a:buChar char="-"/>
            </a:pPr>
            <a:endParaRPr lang="fr-FR" sz="1350" dirty="0"/>
          </a:p>
          <a:p>
            <a:pPr marL="214313" indent="-214313">
              <a:buFontTx/>
              <a:buChar char="-"/>
            </a:pPr>
            <a:r>
              <a:rPr lang="fr-FR" sz="1350" b="1" dirty="0"/>
              <a:t>L'asthme</a:t>
            </a:r>
            <a:r>
              <a:rPr lang="fr-FR" sz="1350" dirty="0"/>
              <a:t> n'est pas une comorbidité modifiant de choix de l’antibiothérapie probabiliste</a:t>
            </a:r>
          </a:p>
          <a:p>
            <a:pPr marL="214313" indent="-214313">
              <a:buFontTx/>
              <a:buChar char="-"/>
            </a:pPr>
            <a:endParaRPr lang="fr-FR" sz="1350" dirty="0"/>
          </a:p>
          <a:p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135923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71696" y="180256"/>
            <a:ext cx="6557954" cy="1000132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PAC ambulatoire</a:t>
            </a:r>
            <a:endParaRPr lang="fr-FR" sz="36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Image 4" descr="Liser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5862" y="0"/>
            <a:ext cx="745808" cy="6858000"/>
          </a:xfrm>
          <a:prstGeom prst="rect">
            <a:avLst/>
          </a:prstGeom>
        </p:spPr>
      </p:pic>
      <p:pic>
        <p:nvPicPr>
          <p:cNvPr id="10" name="Image 9" descr="Logo coul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92" y="857250"/>
            <a:ext cx="1357304" cy="1357304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357422" y="2357431"/>
            <a:ext cx="6486516" cy="307183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endParaRPr lang="fr-FR" sz="1400" dirty="0">
              <a:solidFill>
                <a:srgbClr val="009900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  <a:defRPr/>
            </a:pPr>
            <a:endParaRPr lang="fr-FR" sz="1400" dirty="0">
              <a:solidFill>
                <a:srgbClr val="009900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085932" y="1110444"/>
            <a:ext cx="6758006" cy="5330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fr-FR" sz="16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fr-FR" sz="1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 cas de comorbidités ou institutionnalisation, l’antibiothérapie probabiliste doit couvrir Pneumocoque, Staphylocoque, Haemophilus et Entérobactéries</a:t>
            </a:r>
            <a:endParaRPr lang="fr-FR" sz="16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Amoxicilline-Acide clavulanique reste l’antibiotique de choix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C3G parentérale en alternative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Ici, le spectre devant couvrir les entérobactéries, la Pristinamycine perd sa place : résistance naturelle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La </a:t>
            </a:r>
            <a:r>
              <a:rPr lang="fr-FR" sz="1600" b="1" dirty="0" err="1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Levofloxacine</a:t>
            </a:r>
            <a:r>
              <a:rPr lang="fr-FR" sz="1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est donc une option uniquement en cas d’allergie documentée à toute la classe des Bêta </a:t>
            </a:r>
            <a:r>
              <a:rPr lang="fr-FR" sz="1600" b="1" dirty="0" err="1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lactamines</a:t>
            </a:r>
            <a:endParaRPr lang="fr-FR" sz="1600" b="1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fr-FR" sz="16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fr-FR" sz="1600" b="1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>
              <a:spcBef>
                <a:spcPct val="20000"/>
              </a:spcBef>
              <a:defRPr/>
            </a:pPr>
            <a:endParaRPr lang="fr-FR" sz="16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v"/>
              <a:defRPr/>
            </a:pPr>
            <a:endParaRPr lang="fr-FR" sz="5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fr-FR" sz="1600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fr-FR" sz="1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Il n’y a pas d’indication aux Corticoïdes en contexte ambulatoire</a:t>
            </a:r>
          </a:p>
          <a:p>
            <a:pPr>
              <a:spcBef>
                <a:spcPct val="20000"/>
              </a:spcBef>
              <a:buFont typeface="Wingdings" pitchFamily="2" charset="2"/>
              <a:buChar char="v"/>
              <a:defRPr/>
            </a:pPr>
            <a:endParaRPr lang="fr-FR" sz="16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fr-FR" sz="1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Pas de place pour les C3G orales : </a:t>
            </a:r>
            <a:r>
              <a:rPr lang="fr-FR" sz="1600" b="1" dirty="0" err="1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Cefixime</a:t>
            </a:r>
            <a:r>
              <a:rPr lang="fr-FR" sz="1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et </a:t>
            </a:r>
            <a:r>
              <a:rPr lang="fr-FR" sz="1600" b="1" dirty="0" err="1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Cefpodoxime</a:t>
            </a: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fr-FR" sz="16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19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71670" y="642918"/>
            <a:ext cx="6557954" cy="1000132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Orientation vers un agent </a:t>
            </a:r>
            <a:r>
              <a:rPr lang="fr-FR" sz="3600" b="1" dirty="0" err="1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intra-cellulaire</a:t>
            </a:r>
            <a:endParaRPr lang="fr-FR" sz="36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Image 4" descr="Liser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5862" y="857250"/>
            <a:ext cx="745808" cy="5143500"/>
          </a:xfrm>
          <a:prstGeom prst="rect">
            <a:avLst/>
          </a:prstGeom>
        </p:spPr>
      </p:pic>
      <p:pic>
        <p:nvPicPr>
          <p:cNvPr id="10" name="Image 9" descr="Logo coul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92" y="857250"/>
            <a:ext cx="1357304" cy="1357304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357422" y="2357431"/>
            <a:ext cx="6486516" cy="307183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endParaRPr lang="fr-FR" sz="1400" dirty="0">
              <a:solidFill>
                <a:srgbClr val="009900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  <a:defRPr/>
            </a:pPr>
            <a:endParaRPr lang="fr-FR" sz="1400" dirty="0">
              <a:solidFill>
                <a:srgbClr val="009900"/>
              </a:solidFill>
              <a:latin typeface="Calibri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046112" y="1883463"/>
            <a:ext cx="6829444" cy="4728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fr-FR" sz="16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fr-FR" sz="1600" b="1" dirty="0" err="1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Mycoplasma</a:t>
            </a:r>
            <a:r>
              <a:rPr lang="fr-FR" sz="1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fr-FR" sz="1600" b="1" dirty="0" err="1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Pneumoniae</a:t>
            </a:r>
            <a:endParaRPr lang="fr-FR" sz="16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Âge jeune, contexte épidémique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Installation subaiguë</a:t>
            </a:r>
            <a:endParaRPr lang="fr-FR" sz="16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Signes extra-respiratoires : </a:t>
            </a:r>
            <a:r>
              <a:rPr lang="fr-FR" sz="1600" dirty="0" err="1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ectodermoses</a:t>
            </a: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érythème polymorphe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Pneumonie interstitielle</a:t>
            </a:r>
            <a:endParaRPr lang="fr-FR" sz="16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v"/>
              <a:defRPr/>
            </a:pPr>
            <a:endParaRPr lang="fr-FR" sz="5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fr-FR" sz="1600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fr-FR" sz="1600" b="1" dirty="0" err="1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Légionella</a:t>
            </a:r>
            <a:r>
              <a:rPr lang="fr-FR" sz="1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(0,5 à 10% des Pneumopathies)</a:t>
            </a:r>
            <a:endParaRPr lang="fr-FR" sz="16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Attention 98% des légionnelles confirmées conduisent à une hospitalisation donc si vous la suspectez</a:t>
            </a: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anose="05000000000000000000" pitchFamily="2" charset="2"/>
              </a:rPr>
              <a:t> Hospitalisation vivement conseillée</a:t>
            </a:r>
            <a:endParaRPr lang="fr-FR" sz="16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Signes digestifs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CPK élevées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Installation rapidement progressive (2-3 jours)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Exposition (voyage, travaux)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Saison (prédominance en été)</a:t>
            </a:r>
            <a:endParaRPr lang="fr-FR" sz="16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26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71696" y="180256"/>
            <a:ext cx="6557954" cy="1000132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PAC ambulatoire</a:t>
            </a:r>
            <a:endParaRPr lang="fr-FR" sz="36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Image 4" descr="Liser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5862" y="0"/>
            <a:ext cx="745808" cy="6858000"/>
          </a:xfrm>
          <a:prstGeom prst="rect">
            <a:avLst/>
          </a:prstGeom>
        </p:spPr>
      </p:pic>
      <p:pic>
        <p:nvPicPr>
          <p:cNvPr id="10" name="Image 9" descr="Logo coul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92" y="857250"/>
            <a:ext cx="1357304" cy="1357304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357422" y="2357431"/>
            <a:ext cx="6486516" cy="307183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085932" y="1110444"/>
            <a:ext cx="6758006" cy="5330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En cas de couverture des germes atypiques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&gt;90% des Mycoplasmes et &gt; 95% des </a:t>
            </a:r>
            <a:r>
              <a:rPr lang="fr-FR" sz="1600" dirty="0" err="1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Légionelles</a:t>
            </a: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sont sensibles aux macrolides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dirty="0" err="1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Clarithromycine</a:t>
            </a: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ou </a:t>
            </a:r>
            <a:r>
              <a:rPr lang="fr-FR" sz="1600" dirty="0" err="1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Roxithromycine</a:t>
            </a: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ou </a:t>
            </a:r>
            <a:r>
              <a:rPr lang="fr-FR" sz="1600" dirty="0" err="1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Spiramycine</a:t>
            </a: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plutôt qu’</a:t>
            </a:r>
            <a:r>
              <a:rPr lang="fr-FR" sz="1600" dirty="0" err="1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Azithromycine</a:t>
            </a: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qu’il est préférable de réserver à d’autres indications particulières ou aux légionelloses non graves documentées.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La</a:t>
            </a:r>
            <a:r>
              <a:rPr kumimoji="0" lang="fr-FR" sz="160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pristinamycine et la </a:t>
            </a:r>
            <a:r>
              <a:rPr kumimoji="0" lang="fr-FR" sz="160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doxycycline</a:t>
            </a:r>
            <a:r>
              <a:rPr kumimoji="0" lang="fr-FR" sz="160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sont des alternatives efficaces sur les germes </a:t>
            </a:r>
            <a:r>
              <a:rPr kumimoji="0" lang="fr-FR" sz="160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intra-cellulaires</a:t>
            </a:r>
            <a:r>
              <a:rPr kumimoji="0" lang="fr-FR" sz="160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qui permettent de </a:t>
            </a:r>
            <a:r>
              <a:rPr kumimoji="0" lang="fr-FR" sz="160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rel</a:t>
            </a:r>
            <a:r>
              <a:rPr lang="fr-FR" sz="1600" dirty="0" err="1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éguer</a:t>
            </a: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la </a:t>
            </a:r>
            <a:r>
              <a:rPr lang="fr-FR" sz="1600" dirty="0" err="1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levofloxacine</a:t>
            </a: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au statut d’ultime recours en probabiliste</a:t>
            </a:r>
            <a:endParaRPr kumimoji="0" lang="fr-FR" sz="1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A fortiori dans le contexte ambulatoire,</a:t>
            </a:r>
            <a:r>
              <a:rPr kumimoji="0" lang="fr-FR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lors de la réévaluation à 72h, en cas d’</a:t>
            </a:r>
            <a:r>
              <a:rPr lang="fr-FR" sz="1600" b="1" dirty="0" err="1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é</a:t>
            </a:r>
            <a:r>
              <a:rPr kumimoji="0" lang="fr-FR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chec</a:t>
            </a:r>
            <a:r>
              <a:rPr kumimoji="0" lang="fr-FR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de la première antibiothérapie il est recommandée de la changer et non d’additionner les antibiotiques :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fr-FR" sz="1600" i="0" u="none" strike="sng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Avant : Amoxicilline</a:t>
            </a:r>
            <a:r>
              <a:rPr kumimoji="0" lang="fr-FR" sz="1600" i="0" u="none" strike="sng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  <a:sym typeface="Wingdings" panose="05000000000000000000" pitchFamily="2" charset="2"/>
              </a:rPr>
              <a:t> Echec à 72h Amoxicilline + Macrolide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anose="05000000000000000000" pitchFamily="2" charset="2"/>
              </a:rPr>
              <a:t>A présent : Amoxicilline Echec à 72h Macrolide</a:t>
            </a:r>
            <a:endParaRPr kumimoji="0" lang="fr-FR" sz="1600" i="0" u="none" kern="120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61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92E136-4CA6-FBBD-8520-E4A7E00EA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56" y="1207629"/>
            <a:ext cx="8476955" cy="1002717"/>
          </a:xfrm>
        </p:spPr>
        <p:txBody>
          <a:bodyPr/>
          <a:lstStyle/>
          <a:p>
            <a:r>
              <a:rPr lang="fr-FR" sz="3000" dirty="0"/>
              <a:t>Quelle antibiothérapie des PAC en cas de suspicion ou confirmation de bactérie atypique chez l'adulte ?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333844A-B7D1-EDCB-B68E-F64EBBEA756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5561" y="2314306"/>
          <a:ext cx="8730464" cy="3275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9963">
                  <a:extLst>
                    <a:ext uri="{9D8B030D-6E8A-4147-A177-3AD203B41FA5}">
                      <a16:colId xmlns:a16="http://schemas.microsoft.com/office/drawing/2014/main" val="1031690609"/>
                    </a:ext>
                  </a:extLst>
                </a:gridCol>
                <a:gridCol w="2042276">
                  <a:extLst>
                    <a:ext uri="{9D8B030D-6E8A-4147-A177-3AD203B41FA5}">
                      <a16:colId xmlns:a16="http://schemas.microsoft.com/office/drawing/2014/main" val="4115238730"/>
                    </a:ext>
                  </a:extLst>
                </a:gridCol>
                <a:gridCol w="3548225">
                  <a:extLst>
                    <a:ext uri="{9D8B030D-6E8A-4147-A177-3AD203B41FA5}">
                      <a16:colId xmlns:a16="http://schemas.microsoft.com/office/drawing/2014/main" val="348109387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200" dirty="0">
                          <a:effectLst/>
                        </a:rPr>
                        <a:t>Molécule(s)</a:t>
                      </a:r>
                      <a:endParaRPr lang="fr-FR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200" dirty="0">
                          <a:effectLst/>
                        </a:rPr>
                        <a:t>Allergie / alternative</a:t>
                      </a:r>
                      <a:endParaRPr lang="fr-FR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276043878"/>
                  </a:ext>
                </a:extLst>
              </a:tr>
              <a:tr h="80706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200">
                          <a:effectLst/>
                        </a:rPr>
                        <a:t>Légionellose</a:t>
                      </a:r>
                      <a:endParaRPr lang="fr-FR" sz="14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200" dirty="0">
                          <a:effectLst/>
                        </a:rPr>
                        <a:t>Macrolide</a:t>
                      </a:r>
                      <a:endParaRPr lang="fr-FR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200" b="1" dirty="0">
                          <a:effectLst/>
                        </a:rPr>
                        <a:t>Si forme grave ou contre-indication aux macrolides : </a:t>
                      </a:r>
                      <a:r>
                        <a:rPr lang="fr-FR" sz="1200" dirty="0" err="1">
                          <a:effectLst/>
                        </a:rPr>
                        <a:t>lévofloxacine</a:t>
                      </a:r>
                      <a:r>
                        <a:rPr lang="fr-FR" sz="1200" dirty="0">
                          <a:effectLst/>
                        </a:rPr>
                        <a:t> </a:t>
                      </a:r>
                      <a:endParaRPr lang="fr-FR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491812650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200" i="1" dirty="0">
                          <a:effectLst/>
                        </a:rPr>
                        <a:t>Mycoplasma </a:t>
                      </a:r>
                      <a:r>
                        <a:rPr lang="fr-FR" sz="1200" i="1" dirty="0" err="1">
                          <a:effectLst/>
                        </a:rPr>
                        <a:t>pneumoniae</a:t>
                      </a:r>
                      <a:endParaRPr lang="fr-FR" sz="1400" i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200" dirty="0">
                          <a:effectLst/>
                        </a:rPr>
                        <a:t>Macrolide</a:t>
                      </a:r>
                      <a:endParaRPr lang="fr-FR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200" dirty="0">
                          <a:effectLst/>
                        </a:rPr>
                        <a:t>Doxycycline </a:t>
                      </a:r>
                      <a:endParaRPr lang="fr-FR" sz="1400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200" b="1" dirty="0">
                          <a:effectLst/>
                        </a:rPr>
                        <a:t>Si contre-indication aux macrolides et aux cyclines : </a:t>
                      </a:r>
                      <a:r>
                        <a:rPr lang="fr-FR" sz="1200" dirty="0" err="1">
                          <a:effectLst/>
                        </a:rPr>
                        <a:t>lévofloxacine</a:t>
                      </a:r>
                      <a:r>
                        <a:rPr lang="fr-FR" sz="1200" dirty="0">
                          <a:effectLst/>
                        </a:rPr>
                        <a:t> </a:t>
                      </a:r>
                      <a:endParaRPr lang="fr-FR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776842572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200" i="1" dirty="0">
                          <a:effectLst/>
                        </a:rPr>
                        <a:t>Chlamydophila </a:t>
                      </a:r>
                      <a:r>
                        <a:rPr lang="fr-FR" sz="1200" i="1" dirty="0" err="1">
                          <a:effectLst/>
                        </a:rPr>
                        <a:t>pneumoniae</a:t>
                      </a:r>
                      <a:endParaRPr lang="fr-FR" sz="1400" i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200" dirty="0">
                          <a:effectLst/>
                        </a:rPr>
                        <a:t>Macrolide </a:t>
                      </a:r>
                      <a:endParaRPr lang="fr-FR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200" dirty="0">
                          <a:effectLst/>
                        </a:rPr>
                        <a:t>Doxycycline </a:t>
                      </a:r>
                      <a:endParaRPr lang="fr-FR" sz="1400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200" b="1" dirty="0">
                          <a:effectLst/>
                        </a:rPr>
                        <a:t>Si contre-indication aux macrolides et aux cyclines : </a:t>
                      </a:r>
                      <a:r>
                        <a:rPr lang="fr-FR" sz="1200" dirty="0" err="1">
                          <a:effectLst/>
                        </a:rPr>
                        <a:t>lévofloxacine</a:t>
                      </a:r>
                      <a:r>
                        <a:rPr lang="fr-FR" sz="1200" dirty="0">
                          <a:effectLst/>
                        </a:rPr>
                        <a:t> </a:t>
                      </a:r>
                      <a:endParaRPr lang="fr-FR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4085913375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5E2A19CC-FB51-433F-9FEC-668A904F32A7}"/>
              </a:ext>
            </a:extLst>
          </p:cNvPr>
          <p:cNvSpPr txBox="1"/>
          <p:nvPr/>
        </p:nvSpPr>
        <p:spPr>
          <a:xfrm>
            <a:off x="1271134" y="5650371"/>
            <a:ext cx="72124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r-FR" sz="1350" b="1" dirty="0">
                <a:solidFill>
                  <a:prstClr val="black"/>
                </a:solidFill>
                <a:latin typeface="News Gothic MT"/>
              </a:rPr>
              <a:t>Macrolides </a:t>
            </a:r>
            <a:r>
              <a:rPr lang="fr-FR" sz="1350" b="1" dirty="0" smtClean="0">
                <a:solidFill>
                  <a:prstClr val="black"/>
                </a:solidFill>
                <a:latin typeface="News Gothic MT"/>
              </a:rPr>
              <a:t>:</a:t>
            </a:r>
            <a:r>
              <a:rPr lang="fr-FR" sz="1350" dirty="0" smtClean="0">
                <a:solidFill>
                  <a:prstClr val="black"/>
                </a:solidFill>
                <a:latin typeface="News Gothic MT"/>
              </a:rPr>
              <a:t>, </a:t>
            </a:r>
            <a:r>
              <a:rPr lang="fr-FR" sz="1350" dirty="0">
                <a:solidFill>
                  <a:prstClr val="black"/>
                </a:solidFill>
                <a:latin typeface="News Gothic MT"/>
              </a:rPr>
              <a:t>clarithromycine, </a:t>
            </a:r>
            <a:r>
              <a:rPr lang="fr-FR" sz="1350" dirty="0" err="1">
                <a:solidFill>
                  <a:prstClr val="black"/>
                </a:solidFill>
                <a:latin typeface="News Gothic MT"/>
              </a:rPr>
              <a:t>roxithromycine</a:t>
            </a:r>
            <a:r>
              <a:rPr lang="fr-FR" sz="1350" dirty="0">
                <a:solidFill>
                  <a:prstClr val="black"/>
                </a:solidFill>
                <a:latin typeface="News Gothic MT"/>
              </a:rPr>
              <a:t>, </a:t>
            </a:r>
            <a:r>
              <a:rPr lang="fr-FR" sz="1350" dirty="0" err="1" smtClean="0">
                <a:solidFill>
                  <a:prstClr val="black"/>
                </a:solidFill>
                <a:latin typeface="News Gothic MT"/>
              </a:rPr>
              <a:t>spiramycine</a:t>
            </a:r>
            <a:r>
              <a:rPr lang="fr-FR" sz="1350" dirty="0" smtClean="0">
                <a:solidFill>
                  <a:prstClr val="black"/>
                </a:solidFill>
                <a:latin typeface="News Gothic MT"/>
              </a:rPr>
              <a:t>, </a:t>
            </a:r>
            <a:r>
              <a:rPr lang="fr-FR" sz="1350" dirty="0" err="1">
                <a:solidFill>
                  <a:prstClr val="black"/>
                </a:solidFill>
              </a:rPr>
              <a:t>azithromycine</a:t>
            </a:r>
            <a:endParaRPr lang="fr-FR" sz="1350" dirty="0">
              <a:solidFill>
                <a:prstClr val="black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5662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C96269-089C-3E9A-5371-E8BE4D9C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871" y="984165"/>
            <a:ext cx="8042276" cy="1002717"/>
          </a:xfrm>
        </p:spPr>
        <p:txBody>
          <a:bodyPr/>
          <a:lstStyle/>
          <a:p>
            <a:r>
              <a:rPr lang="fr-FR" dirty="0"/>
              <a:t>Quelle antibiothérapie probabiliste des PAC non graves en hospitalisation ?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EA92C23-B7C4-099A-5728-8D191B2931A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3464" y="2352140"/>
          <a:ext cx="8761287" cy="2684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4769">
                  <a:extLst>
                    <a:ext uri="{9D8B030D-6E8A-4147-A177-3AD203B41FA5}">
                      <a16:colId xmlns:a16="http://schemas.microsoft.com/office/drawing/2014/main" val="781755757"/>
                    </a:ext>
                  </a:extLst>
                </a:gridCol>
                <a:gridCol w="2328742">
                  <a:extLst>
                    <a:ext uri="{9D8B030D-6E8A-4147-A177-3AD203B41FA5}">
                      <a16:colId xmlns:a16="http://schemas.microsoft.com/office/drawing/2014/main" val="1093795684"/>
                    </a:ext>
                  </a:extLst>
                </a:gridCol>
                <a:gridCol w="2327776">
                  <a:extLst>
                    <a:ext uri="{9D8B030D-6E8A-4147-A177-3AD203B41FA5}">
                      <a16:colId xmlns:a16="http://schemas.microsoft.com/office/drawing/2014/main" val="154964624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200">
                          <a:effectLst/>
                        </a:rPr>
                        <a:t>1</a:t>
                      </a:r>
                      <a:r>
                        <a:rPr lang="fr-FR" sz="1200" baseline="30000">
                          <a:effectLst/>
                        </a:rPr>
                        <a:t>er</a:t>
                      </a:r>
                      <a:r>
                        <a:rPr lang="fr-FR" sz="1200">
                          <a:effectLst/>
                        </a:rPr>
                        <a:t> choix</a:t>
                      </a:r>
                      <a:endParaRPr lang="fr-FR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200">
                          <a:effectLst/>
                        </a:rPr>
                        <a:t>Alternative</a:t>
                      </a:r>
                      <a:endParaRPr lang="fr-FR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2662483935"/>
                  </a:ext>
                </a:extLst>
              </a:tr>
              <a:tr h="40473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200" dirty="0">
                          <a:effectLst/>
                        </a:rPr>
                        <a:t>Sans comorbidité</a:t>
                      </a:r>
                      <a:endParaRPr lang="fr-F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200" dirty="0">
                          <a:effectLst/>
                        </a:rPr>
                        <a:t>Amoxicilline</a:t>
                      </a:r>
                      <a:endParaRPr lang="fr-F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200" dirty="0">
                          <a:effectLst/>
                        </a:rPr>
                        <a:t>C3G parentérale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200" dirty="0">
                          <a:effectLst/>
                        </a:rPr>
                        <a:t>(ceftriaxone ou </a:t>
                      </a:r>
                      <a:r>
                        <a:rPr lang="fr-FR" sz="1200" dirty="0" err="1">
                          <a:effectLst/>
                        </a:rPr>
                        <a:t>céfotaxime</a:t>
                      </a:r>
                      <a:r>
                        <a:rPr lang="fr-FR" sz="1200" dirty="0">
                          <a:effectLst/>
                        </a:rPr>
                        <a:t>)</a:t>
                      </a:r>
                      <a:endParaRPr lang="fr-F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019470953"/>
                  </a:ext>
                </a:extLst>
              </a:tr>
              <a:tr h="53950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200" dirty="0">
                          <a:effectLst/>
                        </a:rPr>
                        <a:t>Avec comorbidité(s)</a:t>
                      </a:r>
                      <a:endParaRPr lang="fr-F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200">
                          <a:effectLst/>
                        </a:rPr>
                        <a:t>Amoxicilline-acide clavulanique</a:t>
                      </a:r>
                      <a:endParaRPr lang="fr-FR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4577"/>
                  </a:ext>
                </a:extLst>
              </a:tr>
              <a:tr h="72009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200">
                          <a:effectLst/>
                        </a:rPr>
                        <a:t>Suspicion de co/surinfection bactérienne d'une infection virale (grippe)</a:t>
                      </a:r>
                      <a:endParaRPr lang="fr-FR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200">
                          <a:effectLst/>
                        </a:rPr>
                        <a:t>Amoxicilline-acide clavulanique</a:t>
                      </a:r>
                      <a:endParaRPr lang="fr-FR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497233"/>
                  </a:ext>
                </a:extLst>
              </a:tr>
              <a:tr h="47109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200" dirty="0">
                          <a:effectLst/>
                        </a:rPr>
                        <a:t>Tableau évocateur d'infection à bactérie atypique</a:t>
                      </a:r>
                      <a:endParaRPr lang="fr-F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200">
                          <a:effectLst/>
                        </a:rPr>
                        <a:t>Macrolide</a:t>
                      </a:r>
                      <a:endParaRPr lang="fr-FR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200">
                          <a:effectLst/>
                        </a:rPr>
                        <a:t>Lévofloxacine</a:t>
                      </a:r>
                      <a:endParaRPr lang="fr-FR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2297377321"/>
                  </a:ext>
                </a:extLst>
              </a:tr>
              <a:tr h="27432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200" dirty="0">
                          <a:effectLst/>
                        </a:rPr>
                        <a:t>Réévaluation à 72h</a:t>
                      </a:r>
                      <a:endParaRPr lang="fr-F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828611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7EBCFB3B-1587-D7CA-A567-0B786CBE9C44}"/>
              </a:ext>
            </a:extLst>
          </p:cNvPr>
          <p:cNvSpPr txBox="1"/>
          <p:nvPr/>
        </p:nvSpPr>
        <p:spPr>
          <a:xfrm>
            <a:off x="308225" y="5181337"/>
            <a:ext cx="87612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Aft>
                <a:spcPts val="750"/>
              </a:spcAft>
            </a:pPr>
            <a:r>
              <a:rPr lang="fr-FR" sz="1350" b="1" dirty="0" err="1">
                <a:solidFill>
                  <a:prstClr val="black"/>
                </a:solidFill>
                <a:latin typeface="News Gothic MT"/>
              </a:rPr>
              <a:t>Lévofloxacine</a:t>
            </a:r>
            <a:r>
              <a:rPr lang="fr-FR" sz="1350" b="1" dirty="0">
                <a:solidFill>
                  <a:prstClr val="black"/>
                </a:solidFill>
                <a:latin typeface="News Gothic MT"/>
              </a:rPr>
              <a:t> : </a:t>
            </a:r>
            <a:r>
              <a:rPr lang="fr-FR" sz="1350" dirty="0">
                <a:solidFill>
                  <a:prstClr val="black"/>
                </a:solidFill>
                <a:latin typeface="News Gothic MT"/>
              </a:rPr>
              <a:t>uniquement si allergie grave aux </a:t>
            </a:r>
            <a:r>
              <a:rPr lang="fr-FR" sz="1350" dirty="0" err="1">
                <a:solidFill>
                  <a:prstClr val="black"/>
                </a:solidFill>
                <a:latin typeface="News Gothic MT"/>
              </a:rPr>
              <a:t>bêta-lactamines</a:t>
            </a:r>
            <a:r>
              <a:rPr lang="fr-FR" sz="1350" dirty="0">
                <a:solidFill>
                  <a:prstClr val="black"/>
                </a:solidFill>
                <a:latin typeface="News Gothic MT"/>
              </a:rPr>
              <a:t> ou si contre-indication aux macrolides en cas de suspicion de bactérie atypique</a:t>
            </a:r>
          </a:p>
        </p:txBody>
      </p:sp>
    </p:spTree>
    <p:extLst>
      <p:ext uri="{BB962C8B-B14F-4D97-AF65-F5344CB8AC3E}">
        <p14:creationId xmlns:p14="http://schemas.microsoft.com/office/powerpoint/2010/main" val="417082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is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2217</Words>
  <Application>Microsoft Office PowerPoint</Application>
  <PresentationFormat>Affichage à l'écran (4:3)</PresentationFormat>
  <Paragraphs>354</Paragraphs>
  <Slides>22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Comic Sans MS</vt:lpstr>
      <vt:lpstr>News Gothic MT</vt:lpstr>
      <vt:lpstr>Segoe UI</vt:lpstr>
      <vt:lpstr>Times New Roman</vt:lpstr>
      <vt:lpstr>Wingdings</vt:lpstr>
      <vt:lpstr>Wingdings 2</vt:lpstr>
      <vt:lpstr>Thème Office</vt:lpstr>
      <vt:lpstr>Brise</vt:lpstr>
      <vt:lpstr>Présentation PowerPoint</vt:lpstr>
      <vt:lpstr>Quelle antibiothérapie des PAC en ambulatoire ?</vt:lpstr>
      <vt:lpstr>PAC ambulatoire</vt:lpstr>
      <vt:lpstr>Comorbidités à considérer dans le choix d'une antibiothérapie probabiliste pour une PAC  </vt:lpstr>
      <vt:lpstr>PAC ambulatoire</vt:lpstr>
      <vt:lpstr>Orientation vers un agent intra-cellulaire</vt:lpstr>
      <vt:lpstr>PAC ambulatoire</vt:lpstr>
      <vt:lpstr>Quelle antibiothérapie des PAC en cas de suspicion ou confirmation de bactérie atypique chez l'adulte ?</vt:lpstr>
      <vt:lpstr>Quelle antibiothérapie probabiliste des PAC non graves en hospitalisation ?</vt:lpstr>
      <vt:lpstr>PAC non grave hospitalisée</vt:lpstr>
      <vt:lpstr>Quelle antibiothérapie des PAC graves ? (en l'absence de facteur de risque d'infection à Pseudomonas aeruginosa)</vt:lpstr>
      <vt:lpstr>Désescalade PAC Grave</vt:lpstr>
      <vt:lpstr>Quelle ATB probabiliste ou documentée des PAC graves à Staphylococcus aureus secréteur de toxine de Panton Valentine ?</vt:lpstr>
      <vt:lpstr>Quand prescrire une association antibiotique ?</vt:lpstr>
      <vt:lpstr>Quand prescrire une Bêta-lactamine anti Pseudomonas aeruginosa ?</vt:lpstr>
      <vt:lpstr>Quand prescrire une corticothérapie systémique?</vt:lpstr>
      <vt:lpstr>Quelle imagerie de contrôle et à quel moment ?</vt:lpstr>
      <vt:lpstr>Quelle durée de traitement antibiotique ?</vt:lpstr>
      <vt:lpstr>Quelle posologie d’antibiotique ? (en l’absence d’insuffisance rénale)</vt:lpstr>
      <vt:lpstr>Vaccinations</vt:lpstr>
      <vt:lpstr>Bonus : Pneumonie Inhalation</vt:lpstr>
      <vt:lpstr>Merci de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bgudin</dc:creator>
  <cp:lastModifiedBy>bgudin</cp:lastModifiedBy>
  <cp:revision>77</cp:revision>
  <cp:lastPrinted>2024-10-11T13:43:04Z</cp:lastPrinted>
  <dcterms:created xsi:type="dcterms:W3CDTF">2023-05-12T13:50:27Z</dcterms:created>
  <dcterms:modified xsi:type="dcterms:W3CDTF">2025-06-17T15:30:32Z</dcterms:modified>
</cp:coreProperties>
</file>