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4" r:id="rId3"/>
    <p:sldId id="287" r:id="rId4"/>
    <p:sldId id="257" r:id="rId5"/>
    <p:sldId id="258" r:id="rId6"/>
    <p:sldId id="259" r:id="rId7"/>
    <p:sldId id="276" r:id="rId8"/>
    <p:sldId id="261" r:id="rId9"/>
    <p:sldId id="262" r:id="rId10"/>
    <p:sldId id="266" r:id="rId11"/>
    <p:sldId id="263" r:id="rId12"/>
    <p:sldId id="275" r:id="rId13"/>
    <p:sldId id="264" r:id="rId14"/>
    <p:sldId id="289" r:id="rId15"/>
    <p:sldId id="265" r:id="rId16"/>
    <p:sldId id="277" r:id="rId17"/>
    <p:sldId id="278" r:id="rId18"/>
    <p:sldId id="279" r:id="rId19"/>
    <p:sldId id="288" r:id="rId20"/>
    <p:sldId id="280" r:id="rId21"/>
    <p:sldId id="281" r:id="rId22"/>
    <p:sldId id="282" r:id="rId23"/>
    <p:sldId id="285" r:id="rId24"/>
    <p:sldId id="283" r:id="rId25"/>
    <p:sldId id="267" r:id="rId26"/>
    <p:sldId id="268" r:id="rId27"/>
    <p:sldId id="269" r:id="rId28"/>
    <p:sldId id="270" r:id="rId29"/>
    <p:sldId id="272" r:id="rId30"/>
    <p:sldId id="273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chris\Desktop\dossiers%20de%20W\couverture%20dtcap%20en%20Franc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baseline="0" dirty="0">
                <a:effectLst/>
              </a:rPr>
              <a:t>Couvertures </a:t>
            </a:r>
            <a:r>
              <a:rPr lang="en-US" sz="1000" b="1" i="0" baseline="0" dirty="0" err="1">
                <a:effectLst/>
              </a:rPr>
              <a:t>vaccinales</a:t>
            </a:r>
            <a:r>
              <a:rPr lang="en-US" sz="1000" b="1" i="0" baseline="0" dirty="0">
                <a:effectLst/>
              </a:rPr>
              <a:t> </a:t>
            </a:r>
            <a:r>
              <a:rPr lang="en-US" sz="1000" b="1" i="0" baseline="0" dirty="0" err="1">
                <a:effectLst/>
              </a:rPr>
              <a:t>cumulées</a:t>
            </a:r>
            <a:r>
              <a:rPr lang="en-US" sz="1000" b="1" i="0" baseline="0" dirty="0">
                <a:effectLst/>
              </a:rPr>
              <a:t> </a:t>
            </a:r>
            <a:r>
              <a:rPr lang="en-US" sz="1000" b="1" i="0" baseline="0" dirty="0" err="1">
                <a:effectLst/>
              </a:rPr>
              <a:t>en</a:t>
            </a:r>
            <a:r>
              <a:rPr lang="en-US" sz="1000" b="1" i="0" baseline="0" dirty="0">
                <a:effectLst/>
              </a:rPr>
              <a:t> </a:t>
            </a:r>
            <a:r>
              <a:rPr lang="en-US" sz="1000" b="1" i="0" baseline="0" dirty="0" err="1">
                <a:effectLst/>
              </a:rPr>
              <a:t>pratique</a:t>
            </a:r>
            <a:r>
              <a:rPr lang="en-US" sz="1000" b="1" i="0" baseline="0" dirty="0">
                <a:effectLst/>
              </a:rPr>
              <a:t> courante </a:t>
            </a:r>
            <a:r>
              <a:rPr lang="en-US" sz="1000" b="1" i="0" baseline="0" dirty="0" err="1">
                <a:effectLst/>
              </a:rPr>
              <a:t>en</a:t>
            </a:r>
            <a:r>
              <a:rPr lang="en-US" sz="1000" b="1" i="0" baseline="0" dirty="0">
                <a:effectLst/>
              </a:rPr>
              <a:t> 2017 pour </a:t>
            </a:r>
            <a:r>
              <a:rPr lang="en-US" sz="1000" b="1" i="0" baseline="0" dirty="0" err="1">
                <a:effectLst/>
              </a:rPr>
              <a:t>chacun</a:t>
            </a:r>
            <a:r>
              <a:rPr lang="en-US" sz="1000" b="1" i="0" baseline="0" dirty="0">
                <a:effectLst/>
              </a:rPr>
              <a:t> des RDV du </a:t>
            </a:r>
            <a:r>
              <a:rPr lang="en-US" sz="1000" b="1" i="0" baseline="0" dirty="0" err="1">
                <a:effectLst/>
              </a:rPr>
              <a:t>calendrier</a:t>
            </a:r>
            <a:r>
              <a:rPr lang="en-US" sz="1000" b="1" i="0" baseline="0" dirty="0">
                <a:effectLst/>
              </a:rPr>
              <a:t> vaccinal</a:t>
            </a:r>
            <a:r>
              <a:rPr lang="en-US" sz="1000" b="1" baseline="30000" dirty="0"/>
              <a:t>1</a:t>
            </a:r>
          </a:p>
        </c:rich>
      </c:tx>
      <c:layout>
        <c:manualLayout>
          <c:xMode val="edge"/>
          <c:yMode val="edge"/>
          <c:x val="0.15772637369150605"/>
          <c:y val="3.41779928037391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5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7.5292241840232893E-2"/>
          <c:y val="0.24236221179487497"/>
          <c:w val="0.91570242693786363"/>
          <c:h val="0.59722434192264395"/>
        </c:manualLayout>
      </c:layout>
      <c:barChart>
        <c:barDir val="col"/>
        <c:grouping val="clustered"/>
        <c:varyColors val="0"/>
        <c:ser>
          <c:idx val="0"/>
          <c:order val="0"/>
          <c:tx>
            <c:v>DTP %</c:v>
          </c:tx>
          <c:spPr>
            <a:solidFill>
              <a:srgbClr val="3399FF"/>
            </a:solidFill>
            <a:ln>
              <a:noFill/>
            </a:ln>
            <a:effectLst/>
          </c:spPr>
          <c:invertIfNegative val="0"/>
          <c:cat>
            <c:strRef>
              <c:f>Feuil1!$B$1:$I$1</c:f>
              <c:strCache>
                <c:ptCount val="8"/>
                <c:pt idx="0">
                  <c:v>8 ans</c:v>
                </c:pt>
                <c:pt idx="1">
                  <c:v>15 ans</c:v>
                </c:pt>
                <c:pt idx="2">
                  <c:v>29 ans</c:v>
                </c:pt>
                <c:pt idx="3">
                  <c:v>49 ans</c:v>
                </c:pt>
                <c:pt idx="4">
                  <c:v>69 ans</c:v>
                </c:pt>
                <c:pt idx="5">
                  <c:v>79 ans</c:v>
                </c:pt>
                <c:pt idx="6">
                  <c:v>89 ans</c:v>
                </c:pt>
                <c:pt idx="7">
                  <c:v>99 ans</c:v>
                </c:pt>
              </c:strCache>
            </c:strRef>
          </c:cat>
          <c:val>
            <c:numRef>
              <c:f>Feuil1!$B$2:$I$2</c:f>
              <c:numCache>
                <c:formatCode>General</c:formatCode>
                <c:ptCount val="8"/>
                <c:pt idx="0">
                  <c:v>73.3</c:v>
                </c:pt>
                <c:pt idx="1">
                  <c:v>75.599999999999994</c:v>
                </c:pt>
                <c:pt idx="2">
                  <c:v>46.6</c:v>
                </c:pt>
                <c:pt idx="3">
                  <c:v>38.4</c:v>
                </c:pt>
                <c:pt idx="4">
                  <c:v>36.299999999999997</c:v>
                </c:pt>
                <c:pt idx="5">
                  <c:v>30.8</c:v>
                </c:pt>
                <c:pt idx="6">
                  <c:v>22.1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E9-41D2-8DD2-6C6AAC19BE89}"/>
            </c:ext>
          </c:extLst>
        </c:ser>
        <c:ser>
          <c:idx val="1"/>
          <c:order val="1"/>
          <c:tx>
            <c:v>Coqueluche%</c:v>
          </c:tx>
          <c:spPr>
            <a:solidFill>
              <a:srgbClr val="F6800A"/>
            </a:solidFill>
            <a:ln>
              <a:noFill/>
            </a:ln>
            <a:effectLst/>
          </c:spPr>
          <c:invertIfNegative val="0"/>
          <c:cat>
            <c:strRef>
              <c:f>Feuil1!$B$1:$I$1</c:f>
              <c:strCache>
                <c:ptCount val="8"/>
                <c:pt idx="0">
                  <c:v>8 ans</c:v>
                </c:pt>
                <c:pt idx="1">
                  <c:v>15 ans</c:v>
                </c:pt>
                <c:pt idx="2">
                  <c:v>29 ans</c:v>
                </c:pt>
                <c:pt idx="3">
                  <c:v>49 ans</c:v>
                </c:pt>
                <c:pt idx="4">
                  <c:v>69 ans</c:v>
                </c:pt>
                <c:pt idx="5">
                  <c:v>79 ans</c:v>
                </c:pt>
                <c:pt idx="6">
                  <c:v>89 ans</c:v>
                </c:pt>
                <c:pt idx="7">
                  <c:v>99 ans</c:v>
                </c:pt>
              </c:strCache>
            </c:strRef>
          </c:cat>
          <c:val>
            <c:numRef>
              <c:f>Feuil1!$B$3:$I$3</c:f>
              <c:numCache>
                <c:formatCode>General</c:formatCode>
                <c:ptCount val="8"/>
                <c:pt idx="0">
                  <c:v>63.8</c:v>
                </c:pt>
                <c:pt idx="1">
                  <c:v>61.2</c:v>
                </c:pt>
                <c:pt idx="2">
                  <c:v>36</c:v>
                </c:pt>
                <c:pt idx="3">
                  <c:v>25</c:v>
                </c:pt>
                <c:pt idx="4">
                  <c:v>21.7</c:v>
                </c:pt>
                <c:pt idx="5">
                  <c:v>15.8</c:v>
                </c:pt>
                <c:pt idx="6">
                  <c:v>10.9</c:v>
                </c:pt>
                <c:pt idx="7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E9-41D2-8DD2-6C6AAC19B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30"/>
        <c:axId val="1755351039"/>
        <c:axId val="1831608319"/>
      </c:barChart>
      <c:catAx>
        <c:axId val="175535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31608319"/>
        <c:crosses val="autoZero"/>
        <c:auto val="1"/>
        <c:lblAlgn val="ctr"/>
        <c:lblOffset val="100"/>
        <c:noMultiLvlLbl val="0"/>
      </c:catAx>
      <c:valAx>
        <c:axId val="183160831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55351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815464821004299"/>
          <c:y val="0.37437353557600755"/>
          <c:w val="0.20325929235895879"/>
          <c:h val="0.202237012334425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>
      <a:solidFill>
        <a:schemeClr val="accent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0.07665</cdr:x>
      <cdr:y>0.31514</cdr:y>
    </cdr:from>
    <cdr:to>
      <cdr:x>0.1408</cdr:x>
      <cdr:y>0.37882</cdr:y>
    </cdr:to>
    <cdr:sp macro="" textlink="">
      <cdr:nvSpPr>
        <cdr:cNvPr id="2" name="ZoneTexte 47">
          <a:extLst xmlns:a="http://schemas.openxmlformats.org/drawingml/2006/main">
            <a:ext uri="{FF2B5EF4-FFF2-40B4-BE49-F238E27FC236}">
              <a16:creationId xmlns:a16="http://schemas.microsoft.com/office/drawing/2014/main" id="{6C71DC8B-0E2D-0C40-A529-FFDBBB0EC4A2}"/>
            </a:ext>
          </a:extLst>
        </cdr:cNvPr>
        <cdr:cNvSpPr txBox="1"/>
      </cdr:nvSpPr>
      <cdr:spPr>
        <a:xfrm xmlns:a="http://schemas.openxmlformats.org/drawingml/2006/main">
          <a:off x="314273" y="667922"/>
          <a:ext cx="263005" cy="1349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900" b="1" dirty="0">
              <a:solidFill>
                <a:srgbClr val="0070C0"/>
              </a:solidFill>
            </a:rPr>
            <a:t>73%</a:t>
          </a:r>
        </a:p>
      </cdr:txBody>
    </cdr:sp>
  </cdr:relSizeAnchor>
  <cdr:relSizeAnchor xmlns:cdr="http://schemas.openxmlformats.org/drawingml/2006/chartDrawing">
    <cdr:from>
      <cdr:x>0.42378</cdr:x>
      <cdr:y>0.5</cdr:y>
    </cdr:from>
    <cdr:to>
      <cdr:x>0.49352</cdr:x>
      <cdr:y>0.63455</cdr:y>
    </cdr:to>
    <cdr:sp macro="" textlink="">
      <cdr:nvSpPr>
        <cdr:cNvPr id="3" name="ZoneTexte 47">
          <a:extLst xmlns:a="http://schemas.openxmlformats.org/drawingml/2006/main">
            <a:ext uri="{FF2B5EF4-FFF2-40B4-BE49-F238E27FC236}">
              <a16:creationId xmlns:a16="http://schemas.microsoft.com/office/drawing/2014/main" id="{6C71DC8B-0E2D-0C40-A529-FFDBBB0EC4A2}"/>
            </a:ext>
          </a:extLst>
        </cdr:cNvPr>
        <cdr:cNvSpPr txBox="1"/>
      </cdr:nvSpPr>
      <cdr:spPr>
        <a:xfrm xmlns:a="http://schemas.openxmlformats.org/drawingml/2006/main">
          <a:off x="1737430" y="1059717"/>
          <a:ext cx="285923" cy="2851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900" b="1" dirty="0">
              <a:solidFill>
                <a:srgbClr val="0070C0"/>
              </a:solidFill>
            </a:rPr>
            <a:t>38%</a:t>
          </a:r>
        </a:p>
      </cdr:txBody>
    </cdr:sp>
  </cdr:relSizeAnchor>
  <cdr:relSizeAnchor xmlns:cdr="http://schemas.openxmlformats.org/drawingml/2006/chartDrawing">
    <cdr:from>
      <cdr:x>0.54068</cdr:x>
      <cdr:y>0.51082</cdr:y>
    </cdr:from>
    <cdr:to>
      <cdr:x>0.61041</cdr:x>
      <cdr:y>0.64536</cdr:y>
    </cdr:to>
    <cdr:sp macro="" textlink="">
      <cdr:nvSpPr>
        <cdr:cNvPr id="4" name="ZoneTexte 47">
          <a:extLst xmlns:a="http://schemas.openxmlformats.org/drawingml/2006/main">
            <a:ext uri="{FF2B5EF4-FFF2-40B4-BE49-F238E27FC236}">
              <a16:creationId xmlns:a16="http://schemas.microsoft.com/office/drawing/2014/main" id="{88655666-8947-129E-B3AE-A749CD1370E2}"/>
            </a:ext>
          </a:extLst>
        </cdr:cNvPr>
        <cdr:cNvSpPr txBox="1"/>
      </cdr:nvSpPr>
      <cdr:spPr>
        <a:xfrm xmlns:a="http://schemas.openxmlformats.org/drawingml/2006/main">
          <a:off x="2216690" y="1082658"/>
          <a:ext cx="285882" cy="285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900" b="1" dirty="0">
              <a:solidFill>
                <a:srgbClr val="0070C0"/>
              </a:solidFill>
            </a:rPr>
            <a:t>36%</a:t>
          </a:r>
        </a:p>
      </cdr:txBody>
    </cdr:sp>
  </cdr:relSizeAnchor>
  <cdr:relSizeAnchor xmlns:cdr="http://schemas.openxmlformats.org/drawingml/2006/chartDrawing">
    <cdr:from>
      <cdr:x>0.65391</cdr:x>
      <cdr:y>0.55386</cdr:y>
    </cdr:from>
    <cdr:to>
      <cdr:x>0.72364</cdr:x>
      <cdr:y>0.68841</cdr:y>
    </cdr:to>
    <cdr:sp macro="" textlink="">
      <cdr:nvSpPr>
        <cdr:cNvPr id="5" name="ZoneTexte 47">
          <a:extLst xmlns:a="http://schemas.openxmlformats.org/drawingml/2006/main">
            <a:ext uri="{FF2B5EF4-FFF2-40B4-BE49-F238E27FC236}">
              <a16:creationId xmlns:a16="http://schemas.microsoft.com/office/drawing/2014/main" id="{D3FE33A6-FDA8-25B3-9A3C-E53700811E67}"/>
            </a:ext>
          </a:extLst>
        </cdr:cNvPr>
        <cdr:cNvSpPr txBox="1"/>
      </cdr:nvSpPr>
      <cdr:spPr>
        <a:xfrm xmlns:a="http://schemas.openxmlformats.org/drawingml/2006/main">
          <a:off x="2680914" y="1173871"/>
          <a:ext cx="285882" cy="2851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900" b="1" dirty="0">
              <a:solidFill>
                <a:srgbClr val="0070C0"/>
              </a:solidFill>
            </a:rPr>
            <a:t>31%</a:t>
          </a:r>
        </a:p>
      </cdr:txBody>
    </cdr:sp>
  </cdr:relSizeAnchor>
  <cdr:relSizeAnchor xmlns:cdr="http://schemas.openxmlformats.org/drawingml/2006/chartDrawing">
    <cdr:from>
      <cdr:x>0.77072</cdr:x>
      <cdr:y>0.59278</cdr:y>
    </cdr:from>
    <cdr:to>
      <cdr:x>0.84046</cdr:x>
      <cdr:y>0.72733</cdr:y>
    </cdr:to>
    <cdr:sp macro="" textlink="">
      <cdr:nvSpPr>
        <cdr:cNvPr id="6" name="ZoneTexte 47">
          <a:extLst xmlns:a="http://schemas.openxmlformats.org/drawingml/2006/main">
            <a:ext uri="{FF2B5EF4-FFF2-40B4-BE49-F238E27FC236}">
              <a16:creationId xmlns:a16="http://schemas.microsoft.com/office/drawing/2014/main" id="{D3FE33A6-FDA8-25B3-9A3C-E53700811E67}"/>
            </a:ext>
          </a:extLst>
        </cdr:cNvPr>
        <cdr:cNvSpPr txBox="1"/>
      </cdr:nvSpPr>
      <cdr:spPr>
        <a:xfrm xmlns:a="http://schemas.openxmlformats.org/drawingml/2006/main">
          <a:off x="3159834" y="1256365"/>
          <a:ext cx="285924" cy="2851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900" b="1" dirty="0">
              <a:solidFill>
                <a:srgbClr val="0070C0"/>
              </a:solidFill>
            </a:rPr>
            <a:t>22%</a:t>
          </a:r>
        </a:p>
      </cdr:txBody>
    </cdr:sp>
  </cdr:relSizeAnchor>
  <cdr:relSizeAnchor xmlns:cdr="http://schemas.openxmlformats.org/drawingml/2006/chartDrawing">
    <cdr:from>
      <cdr:x>0.88404</cdr:x>
      <cdr:y>0.66714</cdr:y>
    </cdr:from>
    <cdr:to>
      <cdr:x>0.95377</cdr:x>
      <cdr:y>0.80169</cdr:y>
    </cdr:to>
    <cdr:sp macro="" textlink="">
      <cdr:nvSpPr>
        <cdr:cNvPr id="7" name="ZoneTexte 47">
          <a:extLst xmlns:a="http://schemas.openxmlformats.org/drawingml/2006/main">
            <a:ext uri="{FF2B5EF4-FFF2-40B4-BE49-F238E27FC236}">
              <a16:creationId xmlns:a16="http://schemas.microsoft.com/office/drawing/2014/main" id="{D3FE33A6-FDA8-25B3-9A3C-E53700811E67}"/>
            </a:ext>
          </a:extLst>
        </cdr:cNvPr>
        <cdr:cNvSpPr txBox="1"/>
      </cdr:nvSpPr>
      <cdr:spPr>
        <a:xfrm xmlns:a="http://schemas.openxmlformats.org/drawingml/2006/main">
          <a:off x="3624414" y="1413958"/>
          <a:ext cx="285882" cy="2851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900" b="1" dirty="0">
              <a:solidFill>
                <a:srgbClr val="0070C0"/>
              </a:solidFill>
            </a:rPr>
            <a:t>11%</a:t>
          </a:r>
        </a:p>
      </cdr:txBody>
    </cdr:sp>
  </cdr:relSizeAnchor>
  <cdr:relSizeAnchor xmlns:cdr="http://schemas.openxmlformats.org/drawingml/2006/chartDrawing">
    <cdr:from>
      <cdr:x>0.07257</cdr:x>
      <cdr:y>0.28437</cdr:y>
    </cdr:from>
    <cdr:to>
      <cdr:x>0.96161</cdr:x>
      <cdr:y>0.28437</cdr:y>
    </cdr:to>
    <cdr:cxnSp macro="">
      <cdr:nvCxnSpPr>
        <cdr:cNvPr id="9" name="Connecteur droit 8">
          <a:extLst xmlns:a="http://schemas.openxmlformats.org/drawingml/2006/main">
            <a:ext uri="{FF2B5EF4-FFF2-40B4-BE49-F238E27FC236}">
              <a16:creationId xmlns:a16="http://schemas.microsoft.com/office/drawing/2014/main" id="{FD015EB5-E52D-CCF9-DC3F-3C74DE7109C0}"/>
            </a:ext>
          </a:extLst>
        </cdr:cNvPr>
        <cdr:cNvCxnSpPr/>
      </cdr:nvCxnSpPr>
      <cdr:spPr>
        <a:xfrm xmlns:a="http://schemas.openxmlformats.org/drawingml/2006/main">
          <a:off x="288032" y="508991"/>
          <a:ext cx="3528392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0.00304</cdr:x>
      <cdr:y>0.2171</cdr:y>
    </cdr:from>
    <cdr:to>
      <cdr:x>0.07277</cdr:x>
      <cdr:y>0.35164</cdr:y>
    </cdr:to>
    <cdr:sp macro="" textlink="">
      <cdr:nvSpPr>
        <cdr:cNvPr id="10" name="ZoneTexte 47">
          <a:extLst xmlns:a="http://schemas.openxmlformats.org/drawingml/2006/main">
            <a:ext uri="{FF2B5EF4-FFF2-40B4-BE49-F238E27FC236}">
              <a16:creationId xmlns:a16="http://schemas.microsoft.com/office/drawing/2014/main" id="{46B4DF96-556D-D0D4-1906-BFD9C4E611C1}"/>
            </a:ext>
          </a:extLst>
        </cdr:cNvPr>
        <cdr:cNvSpPr txBox="1"/>
      </cdr:nvSpPr>
      <cdr:spPr>
        <a:xfrm xmlns:a="http://schemas.openxmlformats.org/drawingml/2006/main">
          <a:off x="12074" y="415852"/>
          <a:ext cx="276745" cy="2577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noFill/>
        </a:ln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900" b="1" dirty="0">
              <a:solidFill>
                <a:srgbClr val="C00000"/>
              </a:solidFill>
            </a:rPr>
            <a:t>90%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001B3-FCB7-4E88-BA7B-37352240DB44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06691-0AC3-4229-8043-54CA9488E2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807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8922" indent="-288922">
              <a:buFont typeface="Wingdings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Les taux de CV des rappels sont insuffisants, bien en deçà de l'objectif de 90 %.</a:t>
            </a:r>
          </a:p>
          <a:p>
            <a:pPr marL="288922" indent="-288922">
              <a:buFont typeface="Wingdings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Le bon vaccin n'est pas toujours utilisé et les vaccinations sont souvent retardées. Pour la valence coqueluche les CV sont encore plus basses</a:t>
            </a:r>
          </a:p>
          <a:p>
            <a:pPr marL="173353" indent="-173353">
              <a:buFont typeface="Wingdings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 Les nouvelles recommandations vaccinales nécessitent plusieurs années pour être mises en œuvre.</a:t>
            </a:r>
          </a:p>
          <a:p>
            <a:pPr marL="173353" indent="-173353">
              <a:buFont typeface="Wingdings" pitchFamily="2" charset="2"/>
              <a:buChar char="q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F4A22-7443-450B-AACE-408400C3FD5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971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06691-0AC3-4229-8043-54CA9488E29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73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ne faut pas parler d’intervalle de temps mais d’âge de vaccination</a:t>
            </a:r>
          </a:p>
          <a:p>
            <a:r>
              <a:rPr lang="fr-FR" dirty="0"/>
              <a:t>Pour un rappel </a:t>
            </a:r>
            <a:r>
              <a:rPr lang="fr-FR" dirty="0" err="1"/>
              <a:t>dTcap</a:t>
            </a:r>
            <a:r>
              <a:rPr lang="fr-FR" dirty="0"/>
              <a:t> fait en retard à 30 ans par exemple, le rappel suivant ne se fera pas à 50 ans mais à 45 ans</a:t>
            </a:r>
          </a:p>
          <a:p>
            <a:endParaRPr lang="fr-FR" dirty="0"/>
          </a:p>
          <a:p>
            <a:pPr defTabSz="924550">
              <a:defRPr/>
            </a:pPr>
            <a:r>
              <a:rPr lang="fr-FR" dirty="0"/>
              <a:t>HPV : on peut recommander une vaccination même en dehors des recos officielles et hors AMM. Malheureusement la prise en charge de la vaccination s’arrête à l’âge de 20 ans pour les femmes alors que paradoxalement on peut vacciner tous les hommes jusqu’à 26 ans. De études montrent qu’il y a un bénéfice à vacciner les femmes de plus de 20 ans même si des lésions précancéreuses ont été découvertes lors d’un frottis ou d’un test HPV (</a:t>
            </a:r>
            <a:r>
              <a:rPr lang="fr-FR" dirty="0" err="1"/>
              <a:t>cf</a:t>
            </a:r>
            <a:r>
              <a:rPr lang="fr-FR" dirty="0"/>
              <a:t> </a:t>
            </a:r>
            <a:r>
              <a:rPr lang="en-US" dirty="0" err="1">
                <a:solidFill>
                  <a:srgbClr val="37424A"/>
                </a:solidFill>
                <a:latin typeface="Arial Narrow"/>
              </a:rPr>
              <a:t>Ghelardi</a:t>
            </a:r>
            <a:r>
              <a:rPr lang="en-US" dirty="0">
                <a:solidFill>
                  <a:srgbClr val="37424A"/>
                </a:solidFill>
                <a:latin typeface="Arial Narrow"/>
              </a:rPr>
              <a:t> A. &amp;t al. </a:t>
            </a:r>
            <a:r>
              <a:rPr lang="en-US" dirty="0" err="1">
                <a:solidFill>
                  <a:srgbClr val="37424A"/>
                </a:solidFill>
                <a:latin typeface="Arial Narrow"/>
              </a:rPr>
              <a:t>Gynecol</a:t>
            </a:r>
            <a:r>
              <a:rPr lang="en-US" dirty="0">
                <a:solidFill>
                  <a:srgbClr val="37424A"/>
                </a:solidFill>
                <a:latin typeface="Arial Narrow"/>
              </a:rPr>
              <a:t> Oncol. 2018. </a:t>
            </a:r>
            <a:r>
              <a:rPr lang="en-US" dirty="0" err="1">
                <a:solidFill>
                  <a:srgbClr val="37424A"/>
                </a:solidFill>
                <a:latin typeface="Arial Narrow"/>
              </a:rPr>
              <a:t>pii</a:t>
            </a:r>
            <a:r>
              <a:rPr lang="en-US" dirty="0">
                <a:solidFill>
                  <a:srgbClr val="37424A"/>
                </a:solidFill>
                <a:latin typeface="Arial Narrow"/>
              </a:rPr>
              <a:t>: S0090-8258(18)31163-6.)</a:t>
            </a:r>
          </a:p>
          <a:p>
            <a:pPr defTabSz="924550">
              <a:defRPr/>
            </a:pPr>
            <a:r>
              <a:rPr lang="en-US" dirty="0">
                <a:solidFill>
                  <a:srgbClr val="37424A"/>
                </a:solidFill>
                <a:latin typeface="Arial Narrow"/>
              </a:rPr>
              <a:t>De </a:t>
            </a:r>
            <a:r>
              <a:rPr lang="en-US" dirty="0" err="1">
                <a:solidFill>
                  <a:srgbClr val="37424A"/>
                </a:solidFill>
                <a:latin typeface="Arial Narrow"/>
              </a:rPr>
              <a:t>nombreux</a:t>
            </a:r>
            <a:r>
              <a:rPr lang="en-US" dirty="0">
                <a:solidFill>
                  <a:srgbClr val="37424A"/>
                </a:solidFill>
                <a:latin typeface="Arial Narrow"/>
              </a:rPr>
              <a:t> pays </a:t>
            </a:r>
            <a:r>
              <a:rPr lang="en-US" dirty="0" err="1">
                <a:solidFill>
                  <a:srgbClr val="37424A"/>
                </a:solidFill>
                <a:latin typeface="Arial Narrow"/>
              </a:rPr>
              <a:t>européens</a:t>
            </a:r>
            <a:r>
              <a:rPr lang="en-US" dirty="0">
                <a:solidFill>
                  <a:srgbClr val="37424A"/>
                </a:solidFill>
                <a:latin typeface="Arial Narrow"/>
              </a:rPr>
              <a:t> </a:t>
            </a:r>
            <a:r>
              <a:rPr lang="en-US" dirty="0" err="1">
                <a:solidFill>
                  <a:srgbClr val="37424A"/>
                </a:solidFill>
                <a:latin typeface="Arial Narrow"/>
              </a:rPr>
              <a:t>recommandent</a:t>
            </a:r>
            <a:r>
              <a:rPr lang="en-US" dirty="0">
                <a:solidFill>
                  <a:srgbClr val="37424A"/>
                </a:solidFill>
                <a:latin typeface="Arial Narrow"/>
              </a:rPr>
              <a:t> la vaccination pour les deux sexes </a:t>
            </a:r>
            <a:r>
              <a:rPr lang="en-US" dirty="0" err="1">
                <a:solidFill>
                  <a:srgbClr val="37424A"/>
                </a:solidFill>
                <a:latin typeface="Arial Narrow"/>
              </a:rPr>
              <a:t>jusqu’à</a:t>
            </a:r>
            <a:r>
              <a:rPr lang="en-US" dirty="0">
                <a:solidFill>
                  <a:srgbClr val="37424A"/>
                </a:solidFill>
                <a:latin typeface="Arial Narrow"/>
              </a:rPr>
              <a:t> 26 </a:t>
            </a:r>
            <a:r>
              <a:rPr lang="en-US" dirty="0" err="1">
                <a:solidFill>
                  <a:srgbClr val="37424A"/>
                </a:solidFill>
                <a:latin typeface="Arial Narrow"/>
              </a:rPr>
              <a:t>ans</a:t>
            </a:r>
            <a:r>
              <a:rPr lang="en-US" dirty="0">
                <a:solidFill>
                  <a:srgbClr val="37424A"/>
                </a:solidFill>
                <a:latin typeface="Arial Narrow"/>
              </a:rPr>
              <a:t> (les </a:t>
            </a:r>
            <a:r>
              <a:rPr lang="en-US" dirty="0" err="1">
                <a:solidFill>
                  <a:srgbClr val="37424A"/>
                </a:solidFill>
                <a:latin typeface="Arial Narrow"/>
              </a:rPr>
              <a:t>américains</a:t>
            </a:r>
            <a:r>
              <a:rPr lang="en-US" dirty="0">
                <a:solidFill>
                  <a:srgbClr val="37424A"/>
                </a:solidFill>
                <a:latin typeface="Arial Narrow"/>
              </a:rPr>
              <a:t> </a:t>
            </a:r>
            <a:r>
              <a:rPr lang="en-US" dirty="0" err="1">
                <a:solidFill>
                  <a:srgbClr val="37424A"/>
                </a:solidFill>
                <a:latin typeface="Arial Narrow"/>
              </a:rPr>
              <a:t>jusqu’à</a:t>
            </a:r>
            <a:r>
              <a:rPr lang="en-US" dirty="0">
                <a:solidFill>
                  <a:srgbClr val="37424A"/>
                </a:solidFill>
                <a:latin typeface="Arial Narrow"/>
              </a:rPr>
              <a:t> 45 </a:t>
            </a:r>
            <a:r>
              <a:rPr lang="en-US" dirty="0" err="1">
                <a:solidFill>
                  <a:srgbClr val="37424A"/>
                </a:solidFill>
                <a:latin typeface="Arial Narrow"/>
              </a:rPr>
              <a:t>ans</a:t>
            </a:r>
            <a:r>
              <a:rPr lang="en-US" dirty="0">
                <a:solidFill>
                  <a:srgbClr val="37424A"/>
                </a:solidFill>
                <a:latin typeface="Arial Narrow"/>
              </a:rPr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F4A22-7443-450B-AACE-408400C3FD5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83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sym typeface="Calibri"/>
              </a:rPr>
              <a:t>La coqueluche évolue sur un mode cyclique (entre 1 à 10 décès par an). Sont à craindre pour les années à venir une remontée du nombre de cas en raison notamment de la moindre protection par les gestes barrières et immunisation toujours insuffisante chez les adultes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sym typeface="Calibri"/>
              </a:rPr>
              <a:t>La stratégie de cocooning a été un échec car non appliquée suffisamment en maternité d’où la vaccination pendant la grossesse. Elle permet d’obtenir un passage passif d’un plus grand nombre d’AC anti </a:t>
            </a:r>
            <a:r>
              <a:rPr lang="fr-FR" dirty="0" err="1">
                <a:solidFill>
                  <a:srgbClr val="27497F"/>
                </a:solidFill>
                <a:sym typeface="Calibri"/>
              </a:rPr>
              <a:t>pertussique</a:t>
            </a:r>
            <a:endParaRPr lang="fr-FR" dirty="0">
              <a:solidFill>
                <a:srgbClr val="27497F"/>
              </a:solidFill>
              <a:sym typeface="Calibri"/>
            </a:endParaRPr>
          </a:p>
          <a:p>
            <a:endParaRPr lang="fr-FR" sz="1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Des données internationales</a:t>
            </a:r>
            <a:r>
              <a:rPr lang="fr-FR" sz="1400" dirty="0">
                <a:solidFill>
                  <a:schemeClr val="accent6">
                    <a:lumMod val="75000"/>
                  </a:schemeClr>
                </a:solidFill>
              </a:rPr>
              <a:t> concernant la vaccination pendant la grossesse</a:t>
            </a:r>
          </a:p>
          <a:p>
            <a:pPr marL="259952" indent="-259952">
              <a:buFont typeface="Wingdings" panose="05000000000000000000" pitchFamily="2" charset="2"/>
              <a:buChar char="§"/>
            </a:pPr>
            <a:r>
              <a:rPr lang="fr-FR" dirty="0"/>
              <a:t>Vaccination recommandée par </a:t>
            </a:r>
            <a:r>
              <a:rPr lang="fr-FR" b="1" dirty="0"/>
              <a:t>l’OMS</a:t>
            </a:r>
          </a:p>
          <a:p>
            <a:pPr marL="259952" indent="-259952">
              <a:buFont typeface="Wingdings" panose="05000000000000000000" pitchFamily="2" charset="2"/>
              <a:buChar char="§"/>
            </a:pPr>
            <a:r>
              <a:rPr lang="fr-FR" dirty="0"/>
              <a:t>Mise en œuvre dans 30 pays, dont </a:t>
            </a:r>
            <a:r>
              <a:rPr lang="fr-FR" b="1" dirty="0"/>
              <a:t>l’Espagne</a:t>
            </a:r>
            <a:r>
              <a:rPr lang="fr-FR" dirty="0"/>
              <a:t>, </a:t>
            </a:r>
            <a:r>
              <a:rPr lang="fr-FR" b="1" dirty="0"/>
              <a:t>l’Irlande</a:t>
            </a:r>
            <a:r>
              <a:rPr lang="fr-FR" dirty="0"/>
              <a:t>, le </a:t>
            </a:r>
            <a:r>
              <a:rPr lang="fr-FR" b="1" dirty="0"/>
              <a:t>Royaume-Uni</a:t>
            </a:r>
            <a:r>
              <a:rPr lang="fr-FR" dirty="0"/>
              <a:t>, la </a:t>
            </a:r>
            <a:r>
              <a:rPr lang="fr-FR" b="1" dirty="0"/>
              <a:t>République tchèque</a:t>
            </a:r>
            <a:r>
              <a:rPr lang="fr-FR" dirty="0"/>
              <a:t>, la </a:t>
            </a:r>
            <a:r>
              <a:rPr lang="fr-FR" b="1" dirty="0"/>
              <a:t>Belgique</a:t>
            </a:r>
            <a:r>
              <a:rPr lang="fr-FR" dirty="0"/>
              <a:t>, la </a:t>
            </a:r>
            <a:r>
              <a:rPr lang="fr-FR" b="1" dirty="0"/>
              <a:t>Suisse</a:t>
            </a:r>
          </a:p>
          <a:p>
            <a:pPr marL="259952" indent="-259952">
              <a:buFont typeface="Wingdings" panose="05000000000000000000" pitchFamily="2" charset="2"/>
              <a:buChar char="§"/>
            </a:pPr>
            <a:r>
              <a:rPr lang="fr-FR" b="1" dirty="0"/>
              <a:t>Données en vie réelle </a:t>
            </a:r>
            <a:r>
              <a:rPr lang="fr-FR" dirty="0"/>
              <a:t>: </a:t>
            </a:r>
          </a:p>
          <a:p>
            <a:r>
              <a:rPr lang="fr-FR" dirty="0"/>
              <a:t>	- </a:t>
            </a:r>
            <a:r>
              <a:rPr lang="fr-FR" i="1" dirty="0"/>
              <a:t>diminution de </a:t>
            </a:r>
            <a:r>
              <a:rPr lang="fr-FR" b="1" i="1" dirty="0"/>
              <a:t>58,3 % à 84,3 % </a:t>
            </a:r>
            <a:r>
              <a:rPr lang="fr-FR" i="1" dirty="0"/>
              <a:t>des </a:t>
            </a:r>
            <a:r>
              <a:rPr lang="fr-FR" b="1" i="1" dirty="0"/>
              <a:t>hospitalisations</a:t>
            </a:r>
            <a:r>
              <a:rPr lang="fr-FR" i="1" dirty="0"/>
              <a:t> des nourrissons &lt; 2 mois pour coqueluche</a:t>
            </a:r>
          </a:p>
          <a:p>
            <a:r>
              <a:rPr lang="fr-FR" dirty="0"/>
              <a:t>	- </a:t>
            </a:r>
            <a:r>
              <a:rPr lang="fr-FR" i="1" dirty="0"/>
              <a:t>réduction de la </a:t>
            </a:r>
            <a:r>
              <a:rPr lang="fr-FR" b="1" i="1" dirty="0"/>
              <a:t>mortalité</a:t>
            </a:r>
            <a:r>
              <a:rPr lang="fr-FR" i="1" dirty="0"/>
              <a:t> des nourrissons &lt; 3 mois de </a:t>
            </a:r>
            <a:r>
              <a:rPr lang="fr-FR" b="1" i="1" dirty="0"/>
              <a:t>95 %</a:t>
            </a:r>
            <a:r>
              <a:rPr lang="fr-FR" i="1" dirty="0"/>
              <a:t> en Angleterre et au Pays de Galles. </a:t>
            </a:r>
          </a:p>
          <a:p>
            <a:r>
              <a:rPr lang="fr-FR" dirty="0"/>
              <a:t>	- </a:t>
            </a:r>
            <a:r>
              <a:rPr lang="fr-FR" b="1" i="1" dirty="0"/>
              <a:t>tolérance</a:t>
            </a:r>
            <a:r>
              <a:rPr lang="fr-FR" i="1" dirty="0"/>
              <a:t> rassurante, tant pour la mère que pour le fœtus et le nourrisson</a:t>
            </a:r>
            <a:r>
              <a:rPr lang="fr-FR" dirty="0"/>
              <a:t>. </a:t>
            </a:r>
          </a:p>
          <a:p>
            <a:pPr>
              <a:spcBef>
                <a:spcPts val="455"/>
              </a:spcBef>
            </a:pP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</a:rPr>
              <a:t>Assurer un passage transplacentaire suffisant des anticorps maternels</a:t>
            </a:r>
          </a:p>
          <a:p>
            <a:pPr marL="259952" indent="-259952">
              <a:buFont typeface="Wingdings" panose="05000000000000000000" pitchFamily="2" charset="2"/>
              <a:buChar char="§"/>
            </a:pPr>
            <a:r>
              <a:rPr lang="fr-FR" dirty="0"/>
              <a:t>Vaccination recommandée à chaque grossesse, et quel que soit le statut vaccinal antipertussique de la mère</a:t>
            </a:r>
          </a:p>
          <a:p>
            <a:pPr marL="259952" indent="-259952">
              <a:buFont typeface="Wingdings" panose="05000000000000000000" pitchFamily="2" charset="2"/>
              <a:buChar char="§"/>
            </a:pPr>
            <a:r>
              <a:rPr lang="fr-FR" dirty="0"/>
              <a:t>Effet </a:t>
            </a:r>
            <a:r>
              <a:rPr lang="fr-FR" dirty="0" err="1"/>
              <a:t>blunting</a:t>
            </a:r>
            <a:r>
              <a:rPr lang="fr-FR" dirty="0"/>
              <a:t> sur la protection à terme des nourrissons primo-vaccinés. </a:t>
            </a:r>
          </a:p>
          <a:p>
            <a:pPr marL="259952" indent="-259952">
              <a:buFont typeface="Wingdings" panose="05000000000000000000" pitchFamily="2" charset="2"/>
              <a:buChar char="§"/>
            </a:pPr>
            <a:endParaRPr lang="fr-FR" dirty="0"/>
          </a:p>
          <a:p>
            <a:pPr marL="259952" indent="-259952">
              <a:buFont typeface="Wingdings" panose="05000000000000000000" pitchFamily="2" charset="2"/>
              <a:buChar char="§"/>
            </a:pPr>
            <a:r>
              <a:rPr lang="fr-FR" dirty="0"/>
              <a:t>Rappeler qu’une femme enceinte doit être aussi vaccinée contre la grippe en hiver et revaccinée contre le COVID quel que soit le stade de grossesse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27497F"/>
              </a:solidFill>
              <a:sym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4A22-7443-450B-AACE-408400C3FD5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320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r>
              <a:rPr lang="fr-FR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FACTEUR AGE (</a:t>
            </a:r>
            <a:r>
              <a:rPr lang="fr-FR" b="1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cf</a:t>
            </a:r>
            <a:r>
              <a:rPr lang="fr-FR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flèche noire pour les personnes sans facteur de risque)</a:t>
            </a:r>
          </a:p>
          <a:p>
            <a:pPr algn="just"/>
            <a:r>
              <a:rPr lang="fr-FR" b="1" u="sng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Méthodologie </a:t>
            </a:r>
            <a:r>
              <a:rPr lang="fr-FR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: E</a:t>
            </a:r>
            <a:r>
              <a:rPr lang="fr-FR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tude de cohorte rétrospective </a:t>
            </a:r>
            <a:r>
              <a:rPr lang="fr-FR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entre 2007 et 2010</a:t>
            </a:r>
            <a:r>
              <a:rPr lang="fr-FR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à partir des codages de soins de 3 grandes bases de données statistiques américaines : </a:t>
            </a:r>
            <a:r>
              <a:rPr lang="fr-FR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Truven</a:t>
            </a:r>
            <a:r>
              <a:rPr lang="fr-FR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Health</a:t>
            </a:r>
            <a:r>
              <a:rPr lang="fr-FR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IMS </a:t>
            </a:r>
            <a:r>
              <a:rPr lang="fr-FR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Lifelink</a:t>
            </a:r>
            <a:r>
              <a:rPr lang="fr-FR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</a:t>
            </a:r>
            <a:r>
              <a:rPr lang="fr-FR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Optum</a:t>
            </a:r>
            <a:r>
              <a:rPr lang="fr-FR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</a:t>
            </a:r>
            <a:r>
              <a:rPr lang="fr-FR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fr-FR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  <a:sym typeface="Segoe UI"/>
              </a:rPr>
              <a:t>Plus de 35 Millions de patients/année </a:t>
            </a:r>
            <a:endParaRPr lang="fr-FR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r-FR" b="1" u="sng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Objectifs </a:t>
            </a:r>
            <a:r>
              <a:rPr lang="fr-FR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Déterminer, chez les adultes de 18-49 ans, 50-64 ans et + de 65 ans, les taux : de pneumonies toutes causes, de pneumonies à pneumocoques, d’infections invasives à pneumocoques. Analyser ces risques en fonction des comorbidités et de leur cumul</a:t>
            </a:r>
            <a:endParaRPr lang="fr-FR" dirty="0">
              <a:solidFill>
                <a:srgbClr val="27497F"/>
              </a:solidFill>
              <a:latin typeface="Segoe UI"/>
              <a:cs typeface="Segoe UI"/>
              <a:sym typeface="Segoe UI"/>
            </a:endParaRP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latin typeface="Segoe UI"/>
                <a:cs typeface="Segoe UI"/>
                <a:sym typeface="Segoe UI"/>
              </a:rPr>
              <a:t>Incidence pour 100000 patients/années pneumonies toutes causes : De 363 à 1874 // de 14 à 67 pour pneumonie pneumocoque // de 4,5 à 8,3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latin typeface="Segoe UI"/>
                <a:cs typeface="Segoe UI"/>
                <a:sym typeface="Segoe UI"/>
              </a:rPr>
              <a:t>Analyse rétrospective de cohorte entre 2007 et 2010 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latin typeface="Segoe UI"/>
                <a:cs typeface="Segoe UI"/>
                <a:sym typeface="Segoe UI"/>
              </a:rPr>
              <a:t>Codages de soins de 3 grandes bases de données statistiques américaines couvrant plusieurs zones géographiques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latin typeface="Segoe UI"/>
                <a:cs typeface="Segoe UI"/>
                <a:sym typeface="Segoe UI"/>
              </a:rPr>
              <a:t>Plus de 35 Millions de patients/année 8 millions de patients diabétique / année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u="sng" dirty="0">
                <a:solidFill>
                  <a:srgbClr val="27497F"/>
                </a:solidFill>
                <a:latin typeface="Segoe UI"/>
                <a:cs typeface="Segoe UI"/>
                <a:sym typeface="Segoe UI"/>
              </a:rPr>
              <a:t>Limite</a:t>
            </a:r>
            <a:r>
              <a:rPr lang="fr-FR" dirty="0">
                <a:solidFill>
                  <a:srgbClr val="27497F"/>
                </a:solidFill>
                <a:latin typeface="Segoe UI"/>
                <a:cs typeface="Segoe UI"/>
                <a:sym typeface="Segoe UI"/>
              </a:rPr>
              <a:t> : 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sym typeface="Calibri"/>
              </a:rPr>
              <a:t>Les codages de soins impliquent obligatoirement des erreurs de classifications des profils de risque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sym typeface="Calibri"/>
              </a:rPr>
              <a:t>Aux États Unis,  les personnes à risques ou à haut risque sont moins bien assurés et donc possiblement sous-représentés  dans l’étude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sym typeface="Calibri"/>
              </a:rPr>
              <a:t>Pas d’identification des </a:t>
            </a:r>
            <a:r>
              <a:rPr lang="fr-FR" dirty="0" err="1">
                <a:solidFill>
                  <a:srgbClr val="27497F"/>
                </a:solidFill>
                <a:sym typeface="Calibri"/>
              </a:rPr>
              <a:t>sérotypes</a:t>
            </a:r>
            <a:r>
              <a:rPr lang="fr-FR" dirty="0">
                <a:solidFill>
                  <a:srgbClr val="27497F"/>
                </a:solidFill>
                <a:sym typeface="Calibri"/>
              </a:rPr>
              <a:t> de pneumocoques impliqués (et par conséquent aucune information sur la couverture </a:t>
            </a:r>
            <a:r>
              <a:rPr lang="fr-FR" dirty="0" err="1">
                <a:solidFill>
                  <a:srgbClr val="27497F"/>
                </a:solidFill>
                <a:sym typeface="Calibri"/>
              </a:rPr>
              <a:t>sérotypique</a:t>
            </a:r>
            <a:r>
              <a:rPr lang="fr-FR" dirty="0">
                <a:solidFill>
                  <a:srgbClr val="27497F"/>
                </a:solidFill>
                <a:sym typeface="Calibri"/>
              </a:rPr>
              <a:t> théorique des vaccins existants)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sym typeface="Calibri"/>
              </a:rPr>
              <a:t>Pas d’information concernant le statut vaccinal des personnes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27497F"/>
              </a:solidFill>
              <a:sym typeface="Calibri"/>
            </a:endParaRP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sym typeface="Calibri"/>
              </a:rPr>
              <a:t>ETUDE SIIPA</a:t>
            </a:r>
          </a:p>
          <a:p>
            <a:r>
              <a:rPr lang="fr-FR" sz="1900" b="1" dirty="0">
                <a:latin typeface="Calibri" charset="0"/>
                <a:ea typeface="ＭＳ Ｐゴシック" charset="0"/>
              </a:rPr>
              <a:t>Etude de cohorte </a:t>
            </a:r>
            <a:r>
              <a:rPr lang="fr-FR" sz="1900" dirty="0">
                <a:latin typeface="Calibri" charset="0"/>
                <a:ea typeface="ＭＳ Ｐゴシック" charset="0"/>
              </a:rPr>
              <a:t>nationale, </a:t>
            </a:r>
            <a:r>
              <a:rPr lang="fr-FR" sz="1900" b="1" dirty="0">
                <a:latin typeface="Calibri" charset="0"/>
                <a:ea typeface="ＭＳ Ｐゴシック" charset="0"/>
              </a:rPr>
              <a:t>prospective</a:t>
            </a:r>
            <a:r>
              <a:rPr lang="fr-FR" sz="1900" dirty="0">
                <a:latin typeface="Calibri" charset="0"/>
                <a:ea typeface="ＭＳ Ｐゴシック" charset="0"/>
              </a:rPr>
              <a:t>, observationnelle, multicentrique incluant tous les patients âgés de 18 ans et plus </a:t>
            </a:r>
            <a:r>
              <a:rPr lang="fr-FR" sz="1900" i="1" dirty="0">
                <a:latin typeface="Calibri" charset="0"/>
                <a:ea typeface="ＭＳ Ｐゴシック" charset="0"/>
              </a:rPr>
              <a:t>(juin 2014 à décembre 2017) </a:t>
            </a:r>
            <a:r>
              <a:rPr lang="fr-FR" sz="1900" dirty="0">
                <a:latin typeface="Calibri" charset="0"/>
                <a:ea typeface="ＭＳ Ｐゴシック" charset="0"/>
              </a:rPr>
              <a:t>présentant une IIP</a:t>
            </a:r>
            <a:endParaRPr lang="fr-FR" sz="1900" dirty="0"/>
          </a:p>
          <a:p>
            <a:pPr lvl="1">
              <a:buFont typeface="Wingdings" pitchFamily="2" charset="2"/>
              <a:buChar char="ü"/>
            </a:pPr>
            <a:r>
              <a:rPr lang="fr-FR" sz="1700" dirty="0">
                <a:latin typeface="Calibri" charset="0"/>
                <a:ea typeface="ＭＳ Ｐゴシック" charset="0"/>
              </a:rPr>
              <a:t>908 patients : étude des comorbidités et FR associés à la sévérité de la maladie et à la mortalité</a:t>
            </a:r>
          </a:p>
          <a:p>
            <a:pPr lvl="1">
              <a:buFont typeface="Wingdings" pitchFamily="2" charset="2"/>
              <a:buChar char="ü"/>
            </a:pPr>
            <a:r>
              <a:rPr lang="fr-FR" sz="1700" dirty="0"/>
              <a:t>53 % d’hommes, âge médian 71 ans (18 à 101 ans), 86 % vivant à domicile </a:t>
            </a:r>
          </a:p>
          <a:p>
            <a:pPr>
              <a:spcBef>
                <a:spcPts val="1213"/>
              </a:spcBef>
            </a:pPr>
            <a:r>
              <a:rPr lang="fr-FR" sz="1900" b="1" dirty="0"/>
              <a:t>Résultats : </a:t>
            </a:r>
            <a:r>
              <a:rPr lang="fr-FR" sz="1900" b="1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90 % avaient vu un médecin dans l’année précédent l’IIP mais n’étaient pas vaccinés</a:t>
            </a:r>
            <a:endParaRPr lang="fr-FR" sz="1900" dirty="0"/>
          </a:p>
          <a:p>
            <a:pPr lvl="1">
              <a:buFont typeface="Wingdings" pitchFamily="2" charset="2"/>
              <a:buChar char="ü"/>
            </a:pPr>
            <a:r>
              <a:rPr lang="fr-FR" sz="1700" b="1" dirty="0">
                <a:latin typeface="Calibri" charset="0"/>
                <a:ea typeface="ＭＳ Ｐゴシック" charset="0"/>
                <a:cs typeface="ＭＳ Ｐゴシック" charset="0"/>
              </a:rPr>
              <a:t>48 %</a:t>
            </a:r>
            <a:r>
              <a:rPr lang="fr-FR" sz="1700" dirty="0">
                <a:latin typeface="Calibri" charset="0"/>
                <a:ea typeface="ＭＳ Ｐゴシック" charset="0"/>
                <a:cs typeface="ＭＳ Ｐゴシック" charset="0"/>
              </a:rPr>
              <a:t> des IIP sont sévères ; 21 % des patients inclus sont morts dans les 30 jours</a:t>
            </a:r>
            <a:endParaRPr lang="fr-FR" sz="1700" baseline="30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fr-FR" sz="1700" b="1" dirty="0">
                <a:latin typeface="Calibri" charset="0"/>
                <a:ea typeface="ＭＳ Ｐゴシック" charset="0"/>
              </a:rPr>
              <a:t>84 % </a:t>
            </a:r>
            <a:r>
              <a:rPr lang="fr-FR" sz="1700" dirty="0">
                <a:latin typeface="Calibri" charset="0"/>
                <a:ea typeface="ＭＳ Ｐゴシック" charset="0"/>
              </a:rPr>
              <a:t>des patients avaient une ou plusieurs comorbidités</a:t>
            </a:r>
          </a:p>
          <a:p>
            <a:pPr lvl="1">
              <a:spcBef>
                <a:spcPts val="455"/>
              </a:spcBef>
              <a:buFont typeface="Wingdings" pitchFamily="2" charset="2"/>
              <a:buChar char="ü"/>
            </a:pPr>
            <a:r>
              <a:rPr lang="fr-FR" sz="1700" dirty="0">
                <a:latin typeface="Calibri" charset="0"/>
                <a:ea typeface="ＭＳ Ｐゴシック" charset="0"/>
              </a:rPr>
              <a:t>Les </a:t>
            </a:r>
            <a:r>
              <a:rPr lang="fr-FR" sz="1700" b="1" dirty="0" err="1">
                <a:latin typeface="Calibri" charset="0"/>
                <a:ea typeface="ＭＳ Ｐゴシック" charset="0"/>
              </a:rPr>
              <a:t>sérotypes</a:t>
            </a:r>
            <a:r>
              <a:rPr lang="fr-FR" sz="1700" b="1" dirty="0">
                <a:latin typeface="Calibri" charset="0"/>
                <a:ea typeface="ＭＳ Ｐゴシック" charset="0"/>
              </a:rPr>
              <a:t> </a:t>
            </a:r>
            <a:r>
              <a:rPr lang="fr-FR" sz="1700" dirty="0">
                <a:latin typeface="Calibri" charset="0"/>
                <a:ea typeface="ＭＳ Ｐゴシック" charset="0"/>
              </a:rPr>
              <a:t>inclus dans les vaccins </a:t>
            </a:r>
            <a:r>
              <a:rPr lang="fr-FR" sz="1700" dirty="0" err="1">
                <a:latin typeface="Calibri" charset="0"/>
                <a:ea typeface="ＭＳ Ｐゴシック" charset="0"/>
              </a:rPr>
              <a:t>antipneumococciques</a:t>
            </a:r>
            <a:r>
              <a:rPr lang="fr-FR" sz="1700" dirty="0">
                <a:latin typeface="Calibri" charset="0"/>
                <a:ea typeface="ＭＳ Ｐゴシック" charset="0"/>
              </a:rPr>
              <a:t> étaient les </a:t>
            </a:r>
            <a:r>
              <a:rPr lang="fr-FR" sz="1700" dirty="0" err="1">
                <a:latin typeface="Calibri" charset="0"/>
                <a:ea typeface="ＭＳ Ｐゴシック" charset="0"/>
              </a:rPr>
              <a:t>sérotypes</a:t>
            </a:r>
            <a:r>
              <a:rPr lang="fr-FR" sz="1700" dirty="0">
                <a:latin typeface="Calibri" charset="0"/>
                <a:ea typeface="ＭＳ Ｐゴシック" charset="0"/>
              </a:rPr>
              <a:t> les plus retrouvés dans les infections sévères.</a:t>
            </a:r>
          </a:p>
          <a:p>
            <a:pPr lvl="1">
              <a:spcBef>
                <a:spcPts val="455"/>
              </a:spcBef>
              <a:buFont typeface="Wingdings" pitchFamily="2" charset="2"/>
              <a:buChar char="ü"/>
            </a:pPr>
            <a:endParaRPr lang="fr-FR" sz="1700" b="1" dirty="0">
              <a:latin typeface="Calibri" charset="0"/>
              <a:ea typeface="ＭＳ Ｐゴシック" charset="0"/>
            </a:endParaRPr>
          </a:p>
          <a:p>
            <a:pPr>
              <a:spcBef>
                <a:spcPts val="1213"/>
              </a:spcBef>
            </a:pPr>
            <a:r>
              <a:rPr lang="fr-FR" sz="1900" b="1" dirty="0"/>
              <a:t>Effet</a:t>
            </a:r>
            <a:r>
              <a:rPr lang="fr-FR" sz="1800" b="1" dirty="0">
                <a:latin typeface="Calibri" charset="0"/>
                <a:ea typeface="ＭＳ Ｐゴシック" charset="0"/>
              </a:rPr>
              <a:t> « négatif » du cumul de comorbidités sur la sévérité de l’IIP</a:t>
            </a:r>
            <a:endParaRPr lang="fr-FR" sz="1800" b="1" dirty="0"/>
          </a:p>
          <a:p>
            <a:pPr lvl="1">
              <a:spcBef>
                <a:spcPts val="455"/>
              </a:spcBef>
              <a:buFont typeface="Wingdings" pitchFamily="2" charset="2"/>
              <a:buChar char="ü"/>
            </a:pPr>
            <a:endParaRPr lang="fr-FR" sz="1700" baseline="30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27497F"/>
              </a:solidFill>
              <a:sym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4A22-7443-450B-AACE-408400C3FD5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14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58813" y="330200"/>
            <a:ext cx="5638800" cy="31718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latin typeface="Segoe UI"/>
                <a:cs typeface="Segoe UI"/>
                <a:sym typeface="Segoe UI"/>
              </a:rPr>
              <a:t>Analyse rétrospective de cohorte entre 2007 et 2010 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latin typeface="Segoe UI"/>
                <a:cs typeface="Segoe UI"/>
                <a:sym typeface="Segoe UI"/>
              </a:rPr>
              <a:t>Codages de soins de 3 grandes bases de données statistiques américaines couvrant plusieurs zones géographiques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latin typeface="Segoe UI"/>
                <a:cs typeface="Segoe UI"/>
                <a:sym typeface="Segoe UI"/>
              </a:rPr>
              <a:t>Plus de 35 Millions de patients/année 8 millions de patients diabétique / année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27497F"/>
              </a:solidFill>
              <a:latin typeface="Segoe UI"/>
              <a:cs typeface="Segoe UI"/>
              <a:sym typeface="Segoe UI"/>
            </a:endParaRP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latin typeface="Segoe UI"/>
                <a:cs typeface="Segoe UI"/>
                <a:sym typeface="Segoe UI"/>
              </a:rPr>
              <a:t>Limite : 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sym typeface="Calibri"/>
              </a:rPr>
              <a:t>Les codages de soins impliquent obligatoirement des erreurs de classifications des profils de risque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sym typeface="Calibri"/>
              </a:rPr>
              <a:t>Aux États Unis,  les personnes à risques ou à haut risque sont moins bien assurés et donc possiblement sous-représentés  dans l’étude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sym typeface="Calibri"/>
              </a:rPr>
              <a:t>Pas d’identification des sérotypes de pneumocoques impliqués (et par conséquent aucune information sur la couverture </a:t>
            </a:r>
            <a:r>
              <a:rPr lang="fr-FR" dirty="0" err="1">
                <a:solidFill>
                  <a:srgbClr val="27497F"/>
                </a:solidFill>
                <a:sym typeface="Calibri"/>
              </a:rPr>
              <a:t>sérotypique</a:t>
            </a:r>
            <a:r>
              <a:rPr lang="fr-FR" dirty="0">
                <a:solidFill>
                  <a:srgbClr val="27497F"/>
                </a:solidFill>
                <a:sym typeface="Calibri"/>
              </a:rPr>
              <a:t> théorique des vaccins existants)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7497F"/>
                </a:solidFill>
                <a:sym typeface="Calibri"/>
              </a:rPr>
              <a:t>Pas d’information concernant le statut vaccinal des personnes</a:t>
            </a: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27497F"/>
              </a:solidFill>
              <a:sym typeface="Calibri"/>
            </a:endParaRP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27497F"/>
              </a:solidFill>
              <a:sym typeface="Calibri"/>
            </a:endParaRP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27497F"/>
              </a:solidFill>
              <a:sym typeface="Calibri"/>
            </a:endParaRP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27497F"/>
              </a:solidFill>
              <a:latin typeface="Segoe UI"/>
              <a:cs typeface="Segoe UI"/>
              <a:sym typeface="Segoe UI"/>
            </a:endParaRP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27497F"/>
              </a:solidFill>
              <a:latin typeface="Segoe UI"/>
              <a:cs typeface="Segoe UI"/>
              <a:sym typeface="Segoe UI"/>
            </a:endParaRPr>
          </a:p>
          <a:p>
            <a:pPr marL="176563" indent="-176563" defTabSz="924550">
              <a:lnSpc>
                <a:spcPct val="90000"/>
              </a:lnSpc>
              <a:spcBef>
                <a:spcPts val="1213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27497F"/>
              </a:solidFill>
              <a:latin typeface="Segoe UI"/>
              <a:cs typeface="Segoe UI"/>
              <a:sym typeface="Segoe UI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8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361950"/>
            <a:ext cx="6183312" cy="3478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17:notes"/>
          <p:cNvSpPr txBox="1">
            <a:spLocks noGrp="1"/>
          </p:cNvSpPr>
          <p:nvPr>
            <p:ph type="body" idx="1"/>
          </p:nvPr>
        </p:nvSpPr>
        <p:spPr>
          <a:xfrm>
            <a:off x="698635" y="4066776"/>
            <a:ext cx="5589068" cy="579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690" tIns="48832" rIns="97690" bIns="48832" anchor="t" anchorCtr="0">
            <a:noAutofit/>
          </a:bodyPr>
          <a:lstStyle/>
          <a:p>
            <a:pPr marL="186592" indent="-105171">
              <a:lnSpc>
                <a:spcPct val="90000"/>
              </a:lnSpc>
              <a:buSzPts val="1200"/>
            </a:pPr>
            <a:endParaRPr/>
          </a:p>
        </p:txBody>
      </p:sp>
      <p:sp>
        <p:nvSpPr>
          <p:cNvPr id="509" name="Google Shape;509;p17:notes"/>
          <p:cNvSpPr txBox="1">
            <a:spLocks noGrp="1"/>
          </p:cNvSpPr>
          <p:nvPr>
            <p:ph type="sldNum" idx="12"/>
          </p:nvPr>
        </p:nvSpPr>
        <p:spPr>
          <a:xfrm>
            <a:off x="2" y="9988565"/>
            <a:ext cx="6984719" cy="310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690" tIns="48832" rIns="97690" bIns="48832" anchor="b" anchorCtr="0">
            <a:noAutofit/>
          </a:bodyPr>
          <a:lstStyle/>
          <a:p>
            <a:pPr algn="ctr" defTabSz="977064">
              <a:buClr>
                <a:srgbClr val="000000"/>
              </a:buClr>
              <a:buSzPts val="900"/>
              <a:defRPr/>
            </a:pPr>
            <a:fld id="{00000000-1234-1234-1234-123412341234}" type="slidenum">
              <a:rPr lang="fr-FR" sz="1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ctr" defTabSz="977064">
                <a:buClr>
                  <a:srgbClr val="000000"/>
                </a:buClr>
                <a:buSzPts val="900"/>
                <a:defRPr/>
              </a:pPr>
              <a:t>10</a:t>
            </a:fld>
            <a:endParaRPr sz="1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71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e l'image des diapositives 1">
            <a:extLst>
              <a:ext uri="{FF2B5EF4-FFF2-40B4-BE49-F238E27FC236}">
                <a16:creationId xmlns:a16="http://schemas.microsoft.com/office/drawing/2014/main" id="{183F8755-B03B-CE46-885D-7253D1BD57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Espace réservé des notes 2">
            <a:extLst>
              <a:ext uri="{FF2B5EF4-FFF2-40B4-BE49-F238E27FC236}">
                <a16:creationId xmlns:a16="http://schemas.microsoft.com/office/drawing/2014/main" id="{183FBBAF-1698-0C44-8217-AE0007FFA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>
                <a:latin typeface="Arial" panose="020B0604020202020204" pitchFamily="34" charset="0"/>
              </a:rPr>
              <a:t>En cas de vaccination antérieure par PPV, le schéma de rattrapage s’applique à savoir VPC13 en respectant un délai de 1 an avec le précédent VPP</a:t>
            </a:r>
          </a:p>
          <a:p>
            <a:r>
              <a:rPr lang="fr-FR" altLang="fr-FR" dirty="0">
                <a:latin typeface="Arial" panose="020B0604020202020204" pitchFamily="34" charset="0"/>
              </a:rPr>
              <a:t>Puis programmer un dernier VPP en respectant un intervalle de 5 ans entre le précédent VPP. Il y a toujours un délai minimal de 2 mois entre le VPC et le VPP</a:t>
            </a:r>
          </a:p>
          <a:p>
            <a:endParaRPr lang="fr-FR" altLang="fr-FR" dirty="0">
              <a:latin typeface="Arial" panose="020B0604020202020204" pitchFamily="34" charset="0"/>
            </a:endParaRPr>
          </a:p>
          <a:p>
            <a:pPr defTabSz="924550">
              <a:defRPr/>
            </a:pPr>
            <a:r>
              <a:rPr lang="fr-FR" dirty="0">
                <a:solidFill>
                  <a:schemeClr val="bg1"/>
                </a:solidFill>
              </a:rPr>
              <a:t>Il est estimé que 44 667 infections invasives (95% CI 37 068–52 265) ont été évitées en 17 ans avec les vaccins conjugués en France</a:t>
            </a:r>
          </a:p>
          <a:p>
            <a:pPr defTabSz="924550">
              <a:defRPr/>
            </a:pPr>
            <a:endParaRPr lang="fr-FR" kern="0" dirty="0">
              <a:solidFill>
                <a:schemeClr val="bg1"/>
              </a:solidFill>
              <a:latin typeface="Calibri"/>
            </a:endParaRPr>
          </a:p>
          <a:p>
            <a:pPr defTabSz="924550">
              <a:defRPr/>
            </a:pPr>
            <a:r>
              <a:rPr lang="fr-FR" kern="0" dirty="0">
                <a:solidFill>
                  <a:schemeClr val="bg1"/>
                </a:solidFill>
                <a:latin typeface="Calibri"/>
              </a:rPr>
              <a:t>Pour ne pas oublier cette vaccination </a:t>
            </a:r>
            <a:r>
              <a:rPr lang="fr-FR" kern="0" dirty="0" err="1">
                <a:solidFill>
                  <a:schemeClr val="bg1"/>
                </a:solidFill>
                <a:latin typeface="Calibri"/>
              </a:rPr>
              <a:t>antipneumococcique</a:t>
            </a:r>
            <a:r>
              <a:rPr lang="fr-FR" kern="0" dirty="0">
                <a:solidFill>
                  <a:schemeClr val="bg1"/>
                </a:solidFill>
                <a:latin typeface="Calibri"/>
              </a:rPr>
              <a:t> on peut avoir comme reflexe de partir de la vaccination antigrippale : si mon patient est dans l’indication grippe ne le serait-il pas non plus dans celle </a:t>
            </a:r>
            <a:r>
              <a:rPr lang="fr-FR" kern="0" dirty="0" err="1">
                <a:solidFill>
                  <a:schemeClr val="bg1"/>
                </a:solidFill>
                <a:latin typeface="Calibri"/>
              </a:rPr>
              <a:t>antipneumococcique</a:t>
            </a:r>
            <a:r>
              <a:rPr lang="fr-FR" kern="0" dirty="0">
                <a:solidFill>
                  <a:schemeClr val="bg1"/>
                </a:solidFill>
                <a:latin typeface="Calibri"/>
              </a:rPr>
              <a:t>?</a:t>
            </a:r>
          </a:p>
        </p:txBody>
      </p:sp>
      <p:sp>
        <p:nvSpPr>
          <p:cNvPr id="28675" name="Espace réservé du numéro de diapositive 3">
            <a:extLst>
              <a:ext uri="{FF2B5EF4-FFF2-40B4-BE49-F238E27FC236}">
                <a16:creationId xmlns:a16="http://schemas.microsoft.com/office/drawing/2014/main" id="{3E35E54A-0C84-7D47-8678-BD1BDA119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38957" indent="-322676">
              <a:defRPr sz="26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290702" indent="-258140">
              <a:defRPr sz="26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806982" indent="-258140">
              <a:defRPr sz="26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323263" indent="-258140">
              <a:defRPr sz="26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839544" indent="-258140" eaLnBrk="0" fontAlgn="base" hangingPunct="0">
              <a:spcBef>
                <a:spcPct val="0"/>
              </a:spcBef>
              <a:spcAft>
                <a:spcPct val="0"/>
              </a:spcAft>
              <a:defRPr sz="26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355825" indent="-258140" eaLnBrk="0" fontAlgn="base" hangingPunct="0">
              <a:spcBef>
                <a:spcPct val="0"/>
              </a:spcBef>
              <a:spcAft>
                <a:spcPct val="0"/>
              </a:spcAft>
              <a:defRPr sz="26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872106" indent="-258140" eaLnBrk="0" fontAlgn="base" hangingPunct="0">
              <a:spcBef>
                <a:spcPct val="0"/>
              </a:spcBef>
              <a:spcAft>
                <a:spcPct val="0"/>
              </a:spcAft>
              <a:defRPr sz="26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388386" indent="-258140" eaLnBrk="0" fontAlgn="base" hangingPunct="0">
              <a:spcBef>
                <a:spcPct val="0"/>
              </a:spcBef>
              <a:spcAft>
                <a:spcPct val="0"/>
              </a:spcAft>
              <a:defRPr sz="26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5D7040E-EFAE-B643-93E3-EB0A0E6B52D8}" type="slidenum">
              <a:rPr lang="fr-FR" altLang="fr-FR" sz="1400" baseline="0"/>
              <a:pPr/>
              <a:t>11</a:t>
            </a:fld>
            <a:endParaRPr lang="fr-FR" altLang="fr-FR" sz="1400" baseline="0"/>
          </a:p>
        </p:txBody>
      </p:sp>
    </p:spTree>
    <p:extLst>
      <p:ext uri="{BB962C8B-B14F-4D97-AF65-F5344CB8AC3E}">
        <p14:creationId xmlns:p14="http://schemas.microsoft.com/office/powerpoint/2010/main" val="71133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2"/>
            <a:r>
              <a:rPr lang="fr-FR" dirty="0"/>
              <a:t>Cette dernière décennie a connu des périodes de surmortalité liée à la grippe et 2022/2023 ne fait pas exception</a:t>
            </a:r>
          </a:p>
          <a:p>
            <a:pPr lvl="2"/>
            <a:r>
              <a:rPr lang="fr-FR" dirty="0"/>
              <a:t>Les personnes âgées sont plus vulnérables / grippe en raison de l’</a:t>
            </a:r>
            <a:r>
              <a:rPr lang="fr-FR" dirty="0" err="1"/>
              <a:t>immunosenescence</a:t>
            </a:r>
            <a:r>
              <a:rPr lang="fr-FR" dirty="0"/>
              <a:t>, les comorbidités et la fragilité. Pour cette population vulnérable le nombre d’hospitalisation, la mortalité et la dépendance augmentent.</a:t>
            </a:r>
          </a:p>
          <a:p>
            <a:pPr lvl="2"/>
            <a:r>
              <a:rPr lang="fr-FR" dirty="0"/>
              <a:t>Dans les pays utilisant le vaccin HD depuis plus de 10 ans, 166 millions de doses ont été </a:t>
            </a:r>
            <a:r>
              <a:rPr lang="fr-FR" dirty="0" err="1"/>
              <a:t>délibvrées</a:t>
            </a:r>
            <a:r>
              <a:rPr lang="fr-FR" dirty="0"/>
              <a:t>. La forme </a:t>
            </a:r>
            <a:r>
              <a:rPr lang="fr-FR" dirty="0" err="1"/>
              <a:t>quadriavlent</a:t>
            </a:r>
            <a:r>
              <a:rPr lang="fr-FR" dirty="0"/>
              <a:t> HD est délivrée aux USA depuis 2020. disponible en France en 2021</a:t>
            </a:r>
          </a:p>
          <a:p>
            <a:pPr lvl="2"/>
            <a:r>
              <a:rPr lang="fr-FR" dirty="0"/>
              <a:t>Les études comparant trivalent HD et trivalent SD (standard) se basent sur les études d’</a:t>
            </a:r>
            <a:r>
              <a:rPr lang="fr-FR" dirty="0" err="1"/>
              <a:t>eeficacité</a:t>
            </a:r>
            <a:r>
              <a:rPr lang="fr-FR" dirty="0"/>
              <a:t> cliniques (essai randomisé contrôlé). Une étude comparant trivalent HD et quadrivalent HD se base sur les études d’</a:t>
            </a:r>
            <a:r>
              <a:rPr lang="fr-FR" dirty="0" err="1"/>
              <a:t>immuno</a:t>
            </a:r>
            <a:r>
              <a:rPr lang="fr-FR" dirty="0"/>
              <a:t>-bridging permettant d’extrapoler les résultats du vaccin trivalent HD au quadrivalent HD</a:t>
            </a:r>
          </a:p>
          <a:p>
            <a:pPr lvl="2"/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endParaRPr lang="fr-FR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45B6AD"/>
                </a:solidFill>
                <a:latin typeface="Arial" panose="020B0604020202020204"/>
                <a:cs typeface="Times New Roman" panose="02020603050405020304" pitchFamily="18" charset="0"/>
              </a:rPr>
              <a:t>Indication : Pour l’immunisation active des personnes âgées de 60 ans et plus en prévention de la grippe. </a:t>
            </a:r>
            <a:r>
              <a:rPr lang="fr-FR" sz="1400" b="1" dirty="0">
                <a:solidFill>
                  <a:srgbClr val="0057A3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Sur la base des recommandations officielles.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400" b="1" dirty="0">
                <a:solidFill>
                  <a:srgbClr val="0057A3"/>
                </a:solidFill>
                <a:latin typeface="Arial" panose="020B0604020202020204"/>
                <a:cs typeface="Times New Roman" panose="02020603050405020304" pitchFamily="18" charset="0"/>
              </a:rPr>
              <a:t>Recommandation : </a:t>
            </a:r>
            <a:r>
              <a:rPr lang="fr-FR" sz="1400" b="1" dirty="0">
                <a:solidFill>
                  <a:srgbClr val="0057A3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La HAS estime que le vaccin QIV HD a sa place dans la stratégie vaccinale grippale et peut être utilisé au même titre que les autres vaccins grippaux </a:t>
            </a:r>
            <a:r>
              <a:rPr lang="fr-FR" sz="1400" b="1" dirty="0">
                <a:solidFill>
                  <a:srgbClr val="45B6AD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à partir de 65 ans</a:t>
            </a:r>
            <a:r>
              <a:rPr lang="fr-FR" sz="1400" b="1" dirty="0">
                <a:solidFill>
                  <a:srgbClr val="0057A3"/>
                </a:solidFill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400" dirty="0"/>
          </a:p>
          <a:p>
            <a:pPr>
              <a:buFont typeface="Wingdings" panose="05000000000000000000" pitchFamily="2" charset="2"/>
              <a:buChar char="ü"/>
            </a:pPr>
            <a:endParaRPr lang="fr-FR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sz="1400" dirty="0"/>
              <a:t>Le vaccin grippal haute dose (HD) existe 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  <a:r>
              <a:rPr lang="fr-FR" sz="1100" dirty="0"/>
              <a:t>sous forme </a:t>
            </a:r>
            <a:r>
              <a:rPr lang="fr-FR" sz="1100" b="1" u="sng" dirty="0"/>
              <a:t>trivalente</a:t>
            </a:r>
            <a:r>
              <a:rPr lang="fr-FR" sz="1100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100" dirty="0"/>
              <a:t>1 souche de sous-type A (H1N1), 1 de sous-type A(H3N2) et 1 souche de la lignée B/ Yamagata </a:t>
            </a:r>
            <a:r>
              <a:rPr lang="fr-FR" sz="1100" b="1" u="sng" dirty="0">
                <a:solidFill>
                  <a:schemeClr val="tx2"/>
                </a:solidFill>
              </a:rPr>
              <a:t>OU</a:t>
            </a:r>
            <a:r>
              <a:rPr lang="fr-FR" sz="1100" dirty="0"/>
              <a:t> 1B/Victoria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100" dirty="0"/>
              <a:t>1ère Autorisation de Mise sur le marché : Etats-Unis (2009)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</a:rPr>
              <a:t>Commercialisation depuis la saison 2010-11</a:t>
            </a:r>
          </a:p>
          <a:p>
            <a:pPr marL="274328" lvl="2"/>
            <a:endParaRPr lang="fr-FR" sz="11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100" dirty="0"/>
              <a:t> sous forme </a:t>
            </a:r>
            <a:r>
              <a:rPr lang="fr-FR" sz="1100" b="1" u="sng" dirty="0"/>
              <a:t>quadrivalente</a:t>
            </a:r>
            <a:r>
              <a:rPr lang="fr-FR" sz="1100" dirty="0"/>
              <a:t> </a:t>
            </a:r>
            <a:endParaRPr lang="fr-FR" sz="8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100" dirty="0"/>
              <a:t>1 souche de sous-type A (H1N1), 1 de sous-type A(H3N2), 1 souche de la lignée B/Yamagata </a:t>
            </a:r>
            <a:r>
              <a:rPr lang="fr-FR" sz="1100" b="1" u="sng" dirty="0">
                <a:solidFill>
                  <a:schemeClr val="tx2"/>
                </a:solidFill>
              </a:rPr>
              <a:t>ET</a:t>
            </a:r>
            <a:r>
              <a:rPr lang="fr-FR" sz="1100" u="sng" dirty="0"/>
              <a:t> </a:t>
            </a:r>
            <a:r>
              <a:rPr lang="fr-FR" sz="1100" dirty="0"/>
              <a:t>1B/Victoria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100" dirty="0"/>
              <a:t>1ère Autorisation de Mise sur le marché : Etats-Unis (2019)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chemeClr val="tx2"/>
                </a:solidFill>
              </a:rPr>
              <a:t>Commercialisation depuis la saison 2020-21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100" dirty="0"/>
              <a:t>AMM </a:t>
            </a:r>
            <a:r>
              <a:rPr lang="fr-FR" sz="1100" dirty="0">
                <a:solidFill>
                  <a:schemeClr val="tx2"/>
                </a:solidFill>
              </a:rPr>
              <a:t>en </a:t>
            </a:r>
            <a:r>
              <a:rPr lang="fr-FR" sz="1100" b="1" dirty="0">
                <a:solidFill>
                  <a:schemeClr val="tx2"/>
                </a:solidFill>
              </a:rPr>
              <a:t>Europe en 2020 (</a:t>
            </a:r>
            <a:r>
              <a:rPr lang="fr-FR" sz="1100" dirty="0">
                <a:solidFill>
                  <a:schemeClr val="tx2"/>
                </a:solidFill>
              </a:rPr>
              <a:t>EFLUELDA</a:t>
            </a:r>
            <a:r>
              <a:rPr lang="fr-FR" sz="1100" baseline="30000" dirty="0">
                <a:solidFill>
                  <a:schemeClr val="tx2"/>
                </a:solidFill>
              </a:rPr>
              <a:t>®</a:t>
            </a:r>
            <a:r>
              <a:rPr lang="fr-FR" sz="1100" dirty="0">
                <a:solidFill>
                  <a:schemeClr val="tx2"/>
                </a:solidFill>
              </a:rPr>
              <a:t>)</a:t>
            </a:r>
            <a:r>
              <a:rPr lang="fr-FR" sz="1100" baseline="30000" dirty="0">
                <a:solidFill>
                  <a:schemeClr val="tx2"/>
                </a:solidFill>
              </a:rPr>
              <a:t>1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r-FR" sz="1100" baseline="30000" dirty="0">
              <a:solidFill>
                <a:schemeClr val="tx2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fr-FR" sz="1100" baseline="30000" dirty="0">
              <a:solidFill>
                <a:schemeClr val="tx2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fr-FR" sz="1100" baseline="30000" dirty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F4A22-7443-450B-AACE-408400C3FD5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028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 ROR pour un adulte non vacciné : 2 doses à 1 mois d’intervalle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F4A22-7443-450B-AACE-408400C3FD54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30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8726-BC5F-4483-9A61-A3BC68C3964E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979D-E0E8-4D29-BD17-E7C23BDA64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52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8726-BC5F-4483-9A61-A3BC68C3964E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979D-E0E8-4D29-BD17-E7C23BDA64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98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8726-BC5F-4483-9A61-A3BC68C3964E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979D-E0E8-4D29-BD17-E7C23BDA64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7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72" y="1647828"/>
            <a:ext cx="11295781" cy="39953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8172" y="1110361"/>
            <a:ext cx="11295781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US" sz="20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8174" y="5808617"/>
            <a:ext cx="11293397" cy="350412"/>
          </a:xfrm>
        </p:spPr>
        <p:txBody>
          <a:bodyPr tIns="0" bIns="0" anchor="b"/>
          <a:lstStyle>
            <a:lvl1pPr marL="228594" indent="-228594" algn="l" defTabSz="914377" rtl="0" eaLnBrk="1" latinLnBrk="0" hangingPunct="1">
              <a:lnSpc>
                <a:spcPct val="85000"/>
              </a:lnSpc>
              <a:spcBef>
                <a:spcPts val="200"/>
              </a:spcBef>
              <a:buClr>
                <a:schemeClr val="accent2"/>
              </a:buClr>
              <a:buSzPct val="85000"/>
              <a:buFont typeface="Arial" pitchFamily="34" charset="0"/>
              <a:buNone/>
              <a:tabLst>
                <a:tab pos="174621" algn="r"/>
                <a:tab pos="228594" algn="l"/>
              </a:tabLst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source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313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446917" y="129599"/>
            <a:ext cx="11294655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E19B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72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8726-BC5F-4483-9A61-A3BC68C3964E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979D-E0E8-4D29-BD17-E7C23BDA64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336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8726-BC5F-4483-9A61-A3BC68C3964E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979D-E0E8-4D29-BD17-E7C23BDA64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97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8726-BC5F-4483-9A61-A3BC68C3964E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979D-E0E8-4D29-BD17-E7C23BDA64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94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8726-BC5F-4483-9A61-A3BC68C3964E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979D-E0E8-4D29-BD17-E7C23BDA64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27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8726-BC5F-4483-9A61-A3BC68C3964E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979D-E0E8-4D29-BD17-E7C23BDA64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79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8726-BC5F-4483-9A61-A3BC68C3964E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979D-E0E8-4D29-BD17-E7C23BDA64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50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8726-BC5F-4483-9A61-A3BC68C3964E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979D-E0E8-4D29-BD17-E7C23BDA64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34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8726-BC5F-4483-9A61-A3BC68C3964E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7979D-E0E8-4D29-BD17-E7C23BDA64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84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8726-BC5F-4483-9A61-A3BC68C3964E}" type="datetimeFigureOut">
              <a:rPr lang="fr-FR" smtClean="0"/>
              <a:t>08/01/2024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7979D-E0E8-4D29-BD17-E7C23BDA64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82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Actualités vaccinales 2024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Merle De </a:t>
            </a:r>
            <a:r>
              <a:rPr lang="fr-FR" dirty="0" err="1" smtClean="0"/>
              <a:t>Boever</a:t>
            </a:r>
            <a:r>
              <a:rPr lang="fr-FR" dirty="0" smtClean="0"/>
              <a:t> Corinne</a:t>
            </a:r>
          </a:p>
          <a:p>
            <a:r>
              <a:rPr lang="fr-FR" dirty="0" smtClean="0"/>
              <a:t>EMA Lozère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871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64B02BE0-197F-4A84-AC30-9655A728FD9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7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iapositive think-cell" r:id="rId6" imgW="592" imgH="591" progId="TCLayout.ActiveDocument.1">
                  <p:embed/>
                </p:oleObj>
              </mc:Choice>
              <mc:Fallback>
                <p:oleObj name="Diapositive think-cell" r:id="rId6" imgW="592" imgH="59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64B02BE0-197F-4A84-AC30-9655A728FD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77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4EEF27B-9228-409F-950B-75A4432FF5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89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lang="fr-FR" sz="1799" b="1" i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8E487894-843A-4A5D-A2F0-7951455160EB}"/>
              </a:ext>
            </a:extLst>
          </p:cNvPr>
          <p:cNvSpPr txBox="1">
            <a:spLocks/>
          </p:cNvSpPr>
          <p:nvPr/>
        </p:nvSpPr>
        <p:spPr>
          <a:xfrm>
            <a:off x="-48682" y="484895"/>
            <a:ext cx="11294655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E19BB"/>
              </a:buClr>
              <a:buSzPts val="1800"/>
              <a:buFont typeface="Arial"/>
              <a:buNone/>
              <a:defRPr sz="2800" b="1" i="0" u="none" strike="noStrike" cap="none">
                <a:solidFill>
                  <a:srgbClr val="1E19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3200" b="0" kern="0" dirty="0">
                <a:solidFill>
                  <a:srgbClr val="0070C0"/>
                </a:solidFill>
                <a:latin typeface="+mn-lt"/>
              </a:rPr>
              <a:t>Personnes à risque d’infections à pneumocoques :</a:t>
            </a:r>
          </a:p>
          <a:p>
            <a:pPr algn="ctr"/>
            <a:r>
              <a:rPr lang="fr-FR" sz="3200" b="0" kern="0" dirty="0">
                <a:solidFill>
                  <a:srgbClr val="0070C0"/>
                </a:solidFill>
                <a:latin typeface="+mn-lt"/>
              </a:rPr>
              <a:t>les recommandations de l ’HAS</a:t>
            </a:r>
          </a:p>
        </p:txBody>
      </p:sp>
      <p:sp>
        <p:nvSpPr>
          <p:cNvPr id="37" name="Google Shape;533;p51">
            <a:extLst>
              <a:ext uri="{FF2B5EF4-FFF2-40B4-BE49-F238E27FC236}">
                <a16:creationId xmlns:a16="http://schemas.microsoft.com/office/drawing/2014/main" id="{45F94B27-5DEE-485D-8B8C-7B7D9A1EB619}"/>
              </a:ext>
            </a:extLst>
          </p:cNvPr>
          <p:cNvSpPr txBox="1"/>
          <p:nvPr/>
        </p:nvSpPr>
        <p:spPr>
          <a:xfrm>
            <a:off x="26082" y="6380816"/>
            <a:ext cx="3861673" cy="20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800"/>
            </a:pPr>
            <a:r>
              <a:rPr lang="nl-NL" sz="1400" i="1" kern="0" dirty="0">
                <a:solidFill>
                  <a:srgbClr val="000000"/>
                </a:solidFill>
                <a:cs typeface="Arial"/>
                <a:sym typeface="Arial"/>
              </a:rPr>
              <a:t>Source : HCSP 2017, calendrier </a:t>
            </a:r>
            <a:r>
              <a:rPr lang="nl-NL" sz="1400" i="1" kern="0" dirty="0" err="1">
                <a:solidFill>
                  <a:srgbClr val="000000"/>
                </a:solidFill>
                <a:cs typeface="Arial"/>
                <a:sym typeface="Arial"/>
              </a:rPr>
              <a:t>vaccinal</a:t>
            </a:r>
            <a:r>
              <a:rPr lang="nl-NL" sz="1400" i="1" kern="0" dirty="0">
                <a:solidFill>
                  <a:srgbClr val="000000"/>
                </a:solidFill>
                <a:cs typeface="Arial"/>
                <a:sym typeface="Arial"/>
              </a:rPr>
              <a:t> 2022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E9E324-579B-474E-9ACD-A9DF0CA1F6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8182" y="4869160"/>
            <a:ext cx="1046373" cy="133517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51682" y="2005161"/>
            <a:ext cx="5857329" cy="3772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21917" tIns="60959" rIns="121917" bIns="60959">
            <a:spAutoFit/>
          </a:bodyPr>
          <a:lstStyle/>
          <a:p>
            <a:pPr marL="380981" indent="-380981">
              <a:spcAft>
                <a:spcPts val="533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b="1" dirty="0"/>
              <a:t>Aspléniques</a:t>
            </a:r>
            <a:r>
              <a:rPr lang="fr-FR" sz="1600" dirty="0"/>
              <a:t> ou </a:t>
            </a:r>
            <a:r>
              <a:rPr lang="fr-FR" sz="1600" dirty="0" err="1"/>
              <a:t>hypospléniques</a:t>
            </a:r>
            <a:r>
              <a:rPr lang="fr-FR" sz="1600" dirty="0"/>
              <a:t> (incluant les drépanocytaires majeurs),</a:t>
            </a:r>
          </a:p>
          <a:p>
            <a:pPr marL="380981" indent="-380981">
              <a:spcAft>
                <a:spcPts val="533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Patients atteints de </a:t>
            </a:r>
            <a:r>
              <a:rPr lang="fr-FR" sz="1600" b="1" dirty="0"/>
              <a:t>déficits immunitaires héréditaires</a:t>
            </a:r>
            <a:r>
              <a:rPr lang="fr-FR" sz="1600" dirty="0"/>
              <a:t>,</a:t>
            </a:r>
          </a:p>
          <a:p>
            <a:pPr marL="380981" indent="-380981">
              <a:spcAft>
                <a:spcPts val="533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Patients infectés par le </a:t>
            </a:r>
            <a:r>
              <a:rPr lang="fr-FR" sz="1600" b="1" dirty="0"/>
              <a:t>VIH</a:t>
            </a:r>
            <a:r>
              <a:rPr lang="fr-FR" sz="1600" dirty="0"/>
              <a:t> quel que soit le statut immunologique,</a:t>
            </a:r>
          </a:p>
          <a:p>
            <a:pPr marL="380981" indent="-380981">
              <a:spcAft>
                <a:spcPts val="533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Patients présentant une </a:t>
            </a:r>
            <a:r>
              <a:rPr lang="fr-FR" sz="1600" b="1" dirty="0"/>
              <a:t>tumeur</a:t>
            </a:r>
            <a:r>
              <a:rPr lang="fr-FR" sz="1600" dirty="0"/>
              <a:t> solide ou une </a:t>
            </a:r>
            <a:r>
              <a:rPr lang="fr-FR" sz="1600" b="1" dirty="0"/>
              <a:t>hémopathie</a:t>
            </a:r>
            <a:r>
              <a:rPr lang="fr-FR" sz="1600" dirty="0"/>
              <a:t> maligne,</a:t>
            </a:r>
          </a:p>
          <a:p>
            <a:pPr marL="380981" indent="-380981">
              <a:spcAft>
                <a:spcPts val="533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b="1" dirty="0"/>
              <a:t>Transplantés</a:t>
            </a:r>
            <a:r>
              <a:rPr lang="fr-FR" sz="1600" dirty="0"/>
              <a:t> ou en attente de transplantation </a:t>
            </a:r>
            <a:r>
              <a:rPr lang="fr-FR" sz="1600" b="1" dirty="0"/>
              <a:t>d’organe</a:t>
            </a:r>
            <a:r>
              <a:rPr lang="fr-FR" sz="1600" dirty="0"/>
              <a:t> </a:t>
            </a:r>
            <a:r>
              <a:rPr lang="fr-FR" sz="1600" b="1" dirty="0"/>
              <a:t>solide</a:t>
            </a:r>
            <a:r>
              <a:rPr lang="fr-FR" sz="1600" dirty="0"/>
              <a:t>,</a:t>
            </a:r>
          </a:p>
          <a:p>
            <a:pPr marL="380981" indent="-380981">
              <a:spcAft>
                <a:spcPts val="533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Greffés de </a:t>
            </a:r>
            <a:r>
              <a:rPr lang="fr-FR" sz="1600" b="1" dirty="0"/>
              <a:t>cellules souches hématopoïétiques</a:t>
            </a:r>
            <a:r>
              <a:rPr lang="fr-FR" sz="1600" dirty="0"/>
              <a:t>,</a:t>
            </a:r>
          </a:p>
          <a:p>
            <a:pPr marL="380981" indent="-380981">
              <a:spcAft>
                <a:spcPts val="533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Patients traités par </a:t>
            </a:r>
            <a:r>
              <a:rPr lang="fr-FR" sz="1600" b="1" dirty="0"/>
              <a:t>immunosuppresseurs</a:t>
            </a:r>
            <a:r>
              <a:rPr lang="fr-FR" sz="1600" dirty="0"/>
              <a:t>, </a:t>
            </a:r>
            <a:r>
              <a:rPr lang="fr-FR" sz="1600" b="1" dirty="0"/>
              <a:t>biothérapies</a:t>
            </a:r>
            <a:r>
              <a:rPr lang="fr-FR" sz="1600" dirty="0"/>
              <a:t> et/ou </a:t>
            </a:r>
            <a:r>
              <a:rPr lang="fr-FR" sz="1600" b="1" dirty="0"/>
              <a:t>corticothérapie</a:t>
            </a:r>
            <a:r>
              <a:rPr lang="fr-FR" sz="1600" dirty="0"/>
              <a:t> pour </a:t>
            </a:r>
            <a:r>
              <a:rPr lang="fr-FR" sz="1600" b="1" dirty="0"/>
              <a:t>maladie auto-immune ou inflammatoire chronique,</a:t>
            </a:r>
          </a:p>
          <a:p>
            <a:pPr marL="380981" indent="-380981">
              <a:spcAft>
                <a:spcPts val="533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dirty="0"/>
              <a:t>Patients atteints de </a:t>
            </a:r>
            <a:r>
              <a:rPr lang="fr-FR" sz="1600" b="1" dirty="0"/>
              <a:t>syndrome néphrotique.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352606" y="2005160"/>
            <a:ext cx="5494489" cy="27238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21917" tIns="60959" rIns="121917" bIns="60959">
            <a:spAutoFit/>
          </a:bodyPr>
          <a:lstStyle/>
          <a:p>
            <a:pPr marL="380981" indent="-380981">
              <a:spcAft>
                <a:spcPts val="533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b="1" dirty="0"/>
              <a:t>Cardiopathie</a:t>
            </a:r>
            <a:r>
              <a:rPr lang="fr-FR" sz="1600" dirty="0"/>
              <a:t> congénitale cyanogène, </a:t>
            </a:r>
            <a:r>
              <a:rPr lang="fr-FR" sz="1600" b="1" dirty="0"/>
              <a:t>insuffisance cardiaque</a:t>
            </a:r>
            <a:r>
              <a:rPr lang="fr-FR" sz="1600" dirty="0"/>
              <a:t>,</a:t>
            </a:r>
          </a:p>
          <a:p>
            <a:pPr marL="380981" indent="-380981">
              <a:spcAft>
                <a:spcPts val="533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b="1" dirty="0"/>
              <a:t>Insuffisance respiratoire chronique </a:t>
            </a:r>
            <a:r>
              <a:rPr lang="fr-FR" sz="1600" dirty="0"/>
              <a:t>: BPCO, emphysème,</a:t>
            </a:r>
          </a:p>
          <a:p>
            <a:pPr marL="380981" indent="-380981">
              <a:spcAft>
                <a:spcPts val="533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b="1" dirty="0"/>
              <a:t>Asthme</a:t>
            </a:r>
            <a:r>
              <a:rPr lang="fr-FR" sz="1600" dirty="0"/>
              <a:t> sévère sous traitement continu,</a:t>
            </a:r>
          </a:p>
          <a:p>
            <a:pPr marL="380981" indent="-380981">
              <a:spcAft>
                <a:spcPts val="533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b="1" dirty="0"/>
              <a:t>Insuffisance rénale</a:t>
            </a:r>
            <a:r>
              <a:rPr lang="fr-FR" sz="1600" dirty="0"/>
              <a:t>,</a:t>
            </a:r>
          </a:p>
          <a:p>
            <a:pPr marL="380981" indent="-380981">
              <a:spcAft>
                <a:spcPts val="533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b="1" dirty="0" err="1"/>
              <a:t>Hépatopathie</a:t>
            </a:r>
            <a:r>
              <a:rPr lang="fr-FR" sz="1600" dirty="0"/>
              <a:t> chronique d’origine alcoolique ou non,</a:t>
            </a:r>
          </a:p>
          <a:p>
            <a:pPr marL="380981" indent="-380981">
              <a:spcAft>
                <a:spcPts val="533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b="1" dirty="0"/>
              <a:t>Diabète</a:t>
            </a:r>
            <a:r>
              <a:rPr lang="fr-FR" sz="1600" dirty="0"/>
              <a:t> non équilibré par le simple régime,</a:t>
            </a:r>
          </a:p>
          <a:p>
            <a:pPr marL="380981" indent="-380981">
              <a:spcAft>
                <a:spcPts val="533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b="1" dirty="0"/>
              <a:t>Brèche </a:t>
            </a:r>
            <a:r>
              <a:rPr lang="fr-FR" sz="1600" b="1" dirty="0" err="1"/>
              <a:t>ostéo-méningée</a:t>
            </a:r>
            <a:r>
              <a:rPr lang="fr-FR" sz="1600" b="1" dirty="0"/>
              <a:t> ou implant cochléaire </a:t>
            </a:r>
            <a:r>
              <a:rPr lang="fr-FR" sz="1600" dirty="0"/>
              <a:t>(NB : concerne également les candidats à une implantation).</a:t>
            </a:r>
            <a:endParaRPr lang="fr-FR" sz="1600" b="1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FC23B97-CB63-4672-A596-FBE4682095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2575" y="5051385"/>
            <a:ext cx="1632181" cy="87856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362149" y="1367334"/>
            <a:ext cx="5601067" cy="6414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fr-FR" sz="2600" b="1" dirty="0">
                <a:solidFill>
                  <a:schemeClr val="accent3">
                    <a:lumMod val="75000"/>
                  </a:schemeClr>
                </a:solidFill>
              </a:rPr>
              <a:t>Personnes « à risque »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0118" y="1367334"/>
            <a:ext cx="6018437" cy="6414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</a:rPr>
              <a:t>Personnes « à haut risque »</a:t>
            </a:r>
          </a:p>
        </p:txBody>
      </p:sp>
    </p:spTree>
    <p:extLst>
      <p:ext uri="{BB962C8B-B14F-4D97-AF65-F5344CB8AC3E}">
        <p14:creationId xmlns:p14="http://schemas.microsoft.com/office/powerpoint/2010/main" val="180101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3">
            <a:extLst>
              <a:ext uri="{FF2B5EF4-FFF2-40B4-BE49-F238E27FC236}">
                <a16:creationId xmlns:a16="http://schemas.microsoft.com/office/drawing/2014/main" id="{11CA79BE-F9D7-D645-81A3-0CD1C8B33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686" y="158787"/>
            <a:ext cx="8119815" cy="730563"/>
          </a:xfrm>
        </p:spPr>
        <p:txBody>
          <a:bodyPr>
            <a:noAutofit/>
          </a:bodyPr>
          <a:lstStyle/>
          <a:p>
            <a:r>
              <a:rPr lang="fr-FR" dirty="0">
                <a:latin typeface="+mn-lt"/>
                <a:cs typeface="Arial Narrow" panose="020B0604020202020204" pitchFamily="34" charset="0"/>
              </a:rPr>
              <a:t>Avoir le « réflexe vaccin pneumocoque »</a:t>
            </a:r>
            <a:endParaRPr lang="fr-FR" altLang="fr-FR" dirty="0">
              <a:latin typeface="+mn-lt"/>
              <a:cs typeface="Arial Narrow" panose="020B0604020202020204" pitchFamily="34" charset="0"/>
            </a:endParaRPr>
          </a:p>
        </p:txBody>
      </p:sp>
      <p:sp>
        <p:nvSpPr>
          <p:cNvPr id="27657" name="Rectangle 233">
            <a:extLst>
              <a:ext uri="{FF2B5EF4-FFF2-40B4-BE49-F238E27FC236}">
                <a16:creationId xmlns:a16="http://schemas.microsoft.com/office/drawing/2014/main" id="{867C4F9D-8EED-AB44-AB25-B72B687BF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7304" y="805715"/>
            <a:ext cx="184730" cy="47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fr-FR" altLang="fr-FR" sz="3733" dirty="0">
              <a:solidFill>
                <a:srgbClr val="314C8C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27658" name="Image 1" descr="schéma 2 doses.pdf">
            <a:extLst>
              <a:ext uri="{FF2B5EF4-FFF2-40B4-BE49-F238E27FC236}">
                <a16:creationId xmlns:a16="http://schemas.microsoft.com/office/drawing/2014/main" id="{4DD6DD51-32DD-A747-9B9F-4DD9F39687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2" r="5071" b="32716"/>
          <a:stretch/>
        </p:blipFill>
        <p:spPr bwMode="auto">
          <a:xfrm>
            <a:off x="5978204" y="1100988"/>
            <a:ext cx="5856651" cy="292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ZoneTexte 12">
            <a:extLst>
              <a:ext uri="{FF2B5EF4-FFF2-40B4-BE49-F238E27FC236}">
                <a16:creationId xmlns:a16="http://schemas.microsoft.com/office/drawing/2014/main" id="{E8A0A5D0-1FE8-484D-8EDE-8294CA7C2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26312"/>
            <a:ext cx="792020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 i="1" kern="0" dirty="0">
                <a:solidFill>
                  <a:prstClr val="black"/>
                </a:solidFill>
                <a:latin typeface="+mn-lt"/>
              </a:rPr>
              <a:t>Calendrier vaccinal français 2022 ; Vaccination des personnes immunodéprimées ou aspléniques. HCSP 2012, HAS 2021,  </a:t>
            </a:r>
            <a:r>
              <a:rPr lang="en-US" sz="1200" i="1" kern="0" dirty="0" err="1">
                <a:solidFill>
                  <a:prstClr val="black"/>
                </a:solidFill>
                <a:latin typeface="+mn-lt"/>
              </a:rPr>
              <a:t>Ouldali</a:t>
            </a:r>
            <a:r>
              <a:rPr lang="en-US" sz="1200" i="1" kern="0" dirty="0">
                <a:solidFill>
                  <a:prstClr val="black"/>
                </a:solidFill>
                <a:latin typeface="+mn-lt"/>
              </a:rPr>
              <a:t> and al, The Lancet Infectious diseases 2021 </a:t>
            </a:r>
            <a:endParaRPr lang="fr-FR" altLang="fr-FR" sz="1200" i="1" dirty="0">
              <a:latin typeface="+mn-lt"/>
              <a:cs typeface="Arial Narrow" panose="020B0604020202020204" pitchFamily="34" charset="0"/>
            </a:endParaRPr>
          </a:p>
        </p:txBody>
      </p:sp>
      <p:sp>
        <p:nvSpPr>
          <p:cNvPr id="27656" name="Rectangle 2">
            <a:extLst>
              <a:ext uri="{FF2B5EF4-FFF2-40B4-BE49-F238E27FC236}">
                <a16:creationId xmlns:a16="http://schemas.microsoft.com/office/drawing/2014/main" id="{0B229F19-8DAD-C740-81A2-202F73052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2578" y="6171589"/>
            <a:ext cx="28620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fr-FR" altLang="fr-FR" sz="1400" b="1" i="1" baseline="0" dirty="0">
                <a:latin typeface="+mn-lt"/>
                <a:cs typeface="Arial Narrow" panose="020B0604020202020204" pitchFamily="34" charset="0"/>
              </a:rPr>
              <a:t>* Greffés de CSH : schéma à 4 doses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DD1FE7-92BE-479B-8545-15D325DE520D}"/>
              </a:ext>
            </a:extLst>
          </p:cNvPr>
          <p:cNvSpPr/>
          <p:nvPr/>
        </p:nvSpPr>
        <p:spPr>
          <a:xfrm>
            <a:off x="1391478" y="4888958"/>
            <a:ext cx="9793087" cy="420564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133" dirty="0">
                <a:solidFill>
                  <a:srgbClr val="0070C0"/>
                </a:solidFill>
              </a:rPr>
              <a:t>Selon le HCSP avec une Couverture Vaccinale de 60 % on éviterait chaque année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9FBACEC-9AA5-4C63-93BC-FA64A33E519F}"/>
              </a:ext>
            </a:extLst>
          </p:cNvPr>
          <p:cNvSpPr txBox="1"/>
          <p:nvPr/>
        </p:nvSpPr>
        <p:spPr>
          <a:xfrm>
            <a:off x="326265" y="1132290"/>
            <a:ext cx="5651940" cy="360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Chez TOUS vos patients à risque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133" dirty="0"/>
              <a:t>Diabète </a:t>
            </a:r>
            <a:r>
              <a:rPr lang="fr-FR" sz="1600" dirty="0"/>
              <a:t>(SFD 2021)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133" dirty="0"/>
              <a:t>BPCO </a:t>
            </a:r>
            <a:r>
              <a:rPr lang="fr-FR" sz="1600" dirty="0"/>
              <a:t>(SPLF 2021)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133" dirty="0"/>
              <a:t>Asthme sévère (traité)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133" dirty="0"/>
              <a:t>Insuffisance cardiaque </a:t>
            </a:r>
            <a:r>
              <a:rPr lang="fr-FR" sz="1600" dirty="0"/>
              <a:t>(ESC 2021)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133" dirty="0"/>
              <a:t>Hépatopathie chronique 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133" dirty="0"/>
              <a:t>Insuffisance rénale chronique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133" i="1" dirty="0"/>
              <a:t>Immunodéprimés/</a:t>
            </a:r>
            <a:r>
              <a:rPr lang="fr-FR" sz="2133" i="1" dirty="0" err="1"/>
              <a:t>aspléniques</a:t>
            </a:r>
            <a:r>
              <a:rPr lang="fr-FR" sz="2133" i="1" dirty="0"/>
              <a:t>*</a:t>
            </a:r>
          </a:p>
          <a:p>
            <a:pPr>
              <a:spcBef>
                <a:spcPts val="800"/>
              </a:spcBef>
            </a:pPr>
            <a:r>
              <a:rPr lang="fr-FR" sz="2400" b="1" dirty="0">
                <a:solidFill>
                  <a:srgbClr val="0070C0"/>
                </a:solidFill>
              </a:rPr>
              <a:t>Y penser tout au long de l’année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70C0"/>
                </a:solidFill>
              </a:rPr>
              <a:t>et à chaque vaccin antigrippe</a:t>
            </a:r>
          </a:p>
        </p:txBody>
      </p:sp>
      <p:sp>
        <p:nvSpPr>
          <p:cNvPr id="14" name="Arrondir un rectangle avec un coin diagonal 3">
            <a:extLst>
              <a:ext uri="{FF2B5EF4-FFF2-40B4-BE49-F238E27FC236}">
                <a16:creationId xmlns:a16="http://schemas.microsoft.com/office/drawing/2014/main" id="{227C590B-68D6-1B44-8938-21DF5718E830}"/>
              </a:ext>
            </a:extLst>
          </p:cNvPr>
          <p:cNvSpPr/>
          <p:nvPr/>
        </p:nvSpPr>
        <p:spPr>
          <a:xfrm>
            <a:off x="2036092" y="5516311"/>
            <a:ext cx="2071691" cy="655277"/>
          </a:xfrm>
          <a:prstGeom prst="round2DiagRect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9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b="1" kern="0" dirty="0">
                <a:solidFill>
                  <a:srgbClr val="0070C0"/>
                </a:solidFill>
                <a:latin typeface="Calibri"/>
              </a:rPr>
              <a:t>5 546 </a:t>
            </a:r>
            <a:r>
              <a:rPr lang="fr-FR" sz="1467" b="1" kern="0" dirty="0">
                <a:solidFill>
                  <a:srgbClr val="0070C0"/>
                </a:solidFill>
                <a:latin typeface="Calibri"/>
              </a:rPr>
              <a:t>pneumonies hospitalisées </a:t>
            </a:r>
          </a:p>
        </p:txBody>
      </p:sp>
      <p:sp>
        <p:nvSpPr>
          <p:cNvPr id="15" name="Arrondir un rectangle avec un coin diagonal 4">
            <a:extLst>
              <a:ext uri="{FF2B5EF4-FFF2-40B4-BE49-F238E27FC236}">
                <a16:creationId xmlns:a16="http://schemas.microsoft.com/office/drawing/2014/main" id="{D407E762-75C2-9B4F-AEE0-6E48BD383A11}"/>
              </a:ext>
            </a:extLst>
          </p:cNvPr>
          <p:cNvSpPr/>
          <p:nvPr/>
        </p:nvSpPr>
        <p:spPr>
          <a:xfrm>
            <a:off x="4319534" y="5516311"/>
            <a:ext cx="2160292" cy="655279"/>
          </a:xfrm>
          <a:prstGeom prst="round2DiagRect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9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b="1" kern="0" dirty="0">
                <a:solidFill>
                  <a:srgbClr val="0070C0"/>
                </a:solidFill>
                <a:latin typeface="Calibri"/>
              </a:rPr>
              <a:t>22 372 </a:t>
            </a:r>
            <a:r>
              <a:rPr lang="fr-FR" sz="1467" b="1" kern="0" dirty="0">
                <a:solidFill>
                  <a:srgbClr val="0070C0"/>
                </a:solidFill>
                <a:latin typeface="Calibri"/>
              </a:rPr>
              <a:t>pneumonies en ambulatoire</a:t>
            </a:r>
          </a:p>
        </p:txBody>
      </p:sp>
      <p:sp>
        <p:nvSpPr>
          <p:cNvPr id="16" name="Arrondir un rectangle avec un coin diagonal 5">
            <a:extLst>
              <a:ext uri="{FF2B5EF4-FFF2-40B4-BE49-F238E27FC236}">
                <a16:creationId xmlns:a16="http://schemas.microsoft.com/office/drawing/2014/main" id="{AAB332FA-8952-2D48-A5D8-ADBAE16F481D}"/>
              </a:ext>
            </a:extLst>
          </p:cNvPr>
          <p:cNvSpPr/>
          <p:nvPr/>
        </p:nvSpPr>
        <p:spPr>
          <a:xfrm>
            <a:off x="6691576" y="5490788"/>
            <a:ext cx="1593069" cy="680800"/>
          </a:xfrm>
          <a:prstGeom prst="round2DiagRect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9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133" b="1" kern="0" dirty="0">
                <a:solidFill>
                  <a:srgbClr val="0070C0"/>
                </a:solidFill>
                <a:latin typeface="Calibri"/>
              </a:rPr>
              <a:t>806 </a:t>
            </a:r>
            <a:r>
              <a:rPr lang="fr-FR" sz="1467" b="1" kern="0" dirty="0">
                <a:solidFill>
                  <a:srgbClr val="0070C0"/>
                </a:solidFill>
                <a:latin typeface="Calibri"/>
              </a:rPr>
              <a:t>décès par pneumonie</a:t>
            </a:r>
          </a:p>
        </p:txBody>
      </p:sp>
      <p:sp>
        <p:nvSpPr>
          <p:cNvPr id="17" name="Arrondir un rectangle avec un coin diagonal 6">
            <a:extLst>
              <a:ext uri="{FF2B5EF4-FFF2-40B4-BE49-F238E27FC236}">
                <a16:creationId xmlns:a16="http://schemas.microsoft.com/office/drawing/2014/main" id="{9D8B3AB9-D56F-1B4E-BB7F-65325C9A0274}"/>
              </a:ext>
            </a:extLst>
          </p:cNvPr>
          <p:cNvSpPr/>
          <p:nvPr/>
        </p:nvSpPr>
        <p:spPr>
          <a:xfrm>
            <a:off x="8562838" y="5503549"/>
            <a:ext cx="1593069" cy="680801"/>
          </a:xfrm>
          <a:prstGeom prst="round2DiagRect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68596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kern="0" dirty="0">
                <a:solidFill>
                  <a:srgbClr val="0070C0"/>
                </a:solidFill>
                <a:latin typeface="Calibri"/>
              </a:rPr>
              <a:t>33 </a:t>
            </a:r>
            <a:r>
              <a:rPr lang="fr-FR" sz="1600" b="1" kern="0" dirty="0">
                <a:solidFill>
                  <a:srgbClr val="0070C0"/>
                </a:solidFill>
                <a:latin typeface="Calibri"/>
              </a:rPr>
              <a:t>décès par méningite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5DD6C0-661E-6FC7-AC20-F0CDB2744969}"/>
              </a:ext>
            </a:extLst>
          </p:cNvPr>
          <p:cNvSpPr txBox="1"/>
          <p:nvPr/>
        </p:nvSpPr>
        <p:spPr>
          <a:xfrm>
            <a:off x="6086081" y="3955985"/>
            <a:ext cx="6084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C00000"/>
                </a:solidFill>
              </a:rPr>
              <a:t>En cas de rattrapage, VPC13 toujours au moins un an après le VPP23 </a:t>
            </a:r>
          </a:p>
        </p:txBody>
      </p:sp>
    </p:spTree>
    <p:extLst>
      <p:ext uri="{BB962C8B-B14F-4D97-AF65-F5344CB8AC3E}">
        <p14:creationId xmlns:p14="http://schemas.microsoft.com/office/powerpoint/2010/main" val="273396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En 2024: début été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Vaccin </a:t>
            </a:r>
            <a:r>
              <a:rPr lang="fr-FR" dirty="0" err="1" smtClean="0"/>
              <a:t>Prévenar</a:t>
            </a:r>
            <a:r>
              <a:rPr lang="fr-FR" dirty="0" smtClean="0"/>
              <a:t> 20</a:t>
            </a:r>
          </a:p>
          <a:p>
            <a:pPr lvl="1"/>
            <a:r>
              <a:rPr lang="fr-FR" dirty="0" smtClean="0"/>
              <a:t>Remplacera les 2 vaccins </a:t>
            </a:r>
            <a:r>
              <a:rPr lang="fr-FR" dirty="0" err="1" smtClean="0"/>
              <a:t>Prevenar</a:t>
            </a:r>
            <a:r>
              <a:rPr lang="fr-FR" dirty="0" smtClean="0"/>
              <a:t> 13 + </a:t>
            </a:r>
            <a:r>
              <a:rPr lang="fr-FR" dirty="0" err="1" smtClean="0"/>
              <a:t>Pneumovax</a:t>
            </a:r>
            <a:endParaRPr lang="fr-FR" dirty="0" smtClean="0"/>
          </a:p>
          <a:p>
            <a:pPr lvl="1"/>
            <a:r>
              <a:rPr lang="fr-FR" dirty="0" smtClean="0"/>
              <a:t>1 seule dose</a:t>
            </a:r>
          </a:p>
          <a:p>
            <a:pPr lvl="1"/>
            <a:r>
              <a:rPr lang="fr-FR" dirty="0" smtClean="0"/>
              <a:t>Schéma pour les adultes </a:t>
            </a:r>
          </a:p>
          <a:p>
            <a:pPr marL="0" lvl="0" indent="0">
              <a:buNone/>
            </a:pPr>
            <a:r>
              <a:rPr lang="fr-FR" sz="1900" dirty="0" smtClean="0"/>
              <a:t>- Non </a:t>
            </a:r>
            <a:r>
              <a:rPr lang="fr-FR" sz="1900" dirty="0"/>
              <a:t>antérieurement vaccinés : 1 dose VPC20</a:t>
            </a:r>
          </a:p>
          <a:p>
            <a:pPr marL="0" lvl="0" indent="0">
              <a:buNone/>
            </a:pPr>
            <a:r>
              <a:rPr lang="fr-FR" sz="1900" dirty="0" smtClean="0"/>
              <a:t>- Antérieurement </a:t>
            </a:r>
            <a:r>
              <a:rPr lang="fr-FR" sz="1900" dirty="0"/>
              <a:t>vaccinés avec 1 seule dose de VPC13 ou 1 seule dose de VP23 : 1 dose VPC 20 1 an post-VPC13 ou VP23</a:t>
            </a:r>
          </a:p>
          <a:p>
            <a:pPr marL="0" lvl="0" indent="0">
              <a:buNone/>
            </a:pPr>
            <a:r>
              <a:rPr lang="fr-FR" sz="1900" dirty="0" smtClean="0"/>
              <a:t>- Antérieurement </a:t>
            </a:r>
            <a:r>
              <a:rPr lang="fr-FR" sz="1900" dirty="0"/>
              <a:t>vaccinés avec VPC13 + VPP23 : 1 dose VPC20 </a:t>
            </a:r>
            <a:r>
              <a:rPr lang="fr-FR" sz="1900" dirty="0" smtClean="0"/>
              <a:t>5 ans post-VP23</a:t>
            </a:r>
            <a:endParaRPr lang="fr-FR" sz="1900" dirty="0"/>
          </a:p>
          <a:p>
            <a:pPr marL="0" indent="0">
              <a:buNone/>
            </a:pPr>
            <a:r>
              <a:rPr lang="fr-FR" sz="1900" dirty="0"/>
              <a:t> </a:t>
            </a:r>
            <a:r>
              <a:rPr lang="fr-FR" sz="1900" dirty="0" smtClean="0"/>
              <a:t>- La </a:t>
            </a:r>
            <a:r>
              <a:rPr lang="fr-FR" sz="1900" dirty="0"/>
              <a:t>nécessité d’une revaccination avec une dose ultérieure de VPC 20 n’est pas établie à ce jour.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92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0415E0-D981-0267-EA87-A74FF16A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314"/>
            <a:ext cx="10515600" cy="1325563"/>
          </a:xfrm>
        </p:spPr>
        <p:txBody>
          <a:bodyPr/>
          <a:lstStyle/>
          <a:p>
            <a:r>
              <a:rPr lang="fr-FR" dirty="0"/>
              <a:t>Grippe : </a:t>
            </a:r>
            <a:r>
              <a:rPr lang="fr-FR" sz="3200" dirty="0"/>
              <a:t>2 à 6 millions de cas en France chaque année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F76C56-1B10-9B5C-2475-3A93AE387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71536"/>
            <a:ext cx="11521280" cy="5088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Et 8 000 à 21 000 décès /an</a:t>
            </a:r>
            <a:r>
              <a:rPr lang="fr-FR" dirty="0"/>
              <a:t> </a:t>
            </a:r>
          </a:p>
          <a:p>
            <a:r>
              <a:rPr lang="fr-FR" sz="2133" b="1" dirty="0"/>
              <a:t>90 % &gt; 65 ans, comorbidités +++</a:t>
            </a:r>
          </a:p>
          <a:p>
            <a:pPr lvl="1"/>
            <a:r>
              <a:rPr lang="fr-FR" sz="1867" dirty="0"/>
              <a:t>Fréquence surinfections bactériennes </a:t>
            </a:r>
            <a:r>
              <a:rPr lang="fr-FR" sz="1600" dirty="0"/>
              <a:t>(pneumocoque (40%) , staphylocoque doré, …)</a:t>
            </a:r>
          </a:p>
          <a:p>
            <a:pPr>
              <a:spcBef>
                <a:spcPts val="1600"/>
              </a:spcBef>
            </a:pPr>
            <a:r>
              <a:rPr lang="fr-FR" sz="2133" b="1" dirty="0"/>
              <a:t>Patients &gt; 65 ans : immunosénescence</a:t>
            </a:r>
          </a:p>
          <a:p>
            <a:pPr lvl="1"/>
            <a:r>
              <a:rPr lang="fr-FR" sz="1867" dirty="0"/>
              <a:t>moindre réponse immunitaire aux vaccins standard</a:t>
            </a:r>
          </a:p>
          <a:p>
            <a:pPr lvl="1"/>
            <a:r>
              <a:rPr lang="fr-FR" sz="1867" dirty="0"/>
              <a:t>d’où développement de </a:t>
            </a:r>
            <a:r>
              <a:rPr lang="fr-FR" sz="1867" b="1" dirty="0"/>
              <a:t>vaccins haute dose </a:t>
            </a:r>
            <a:r>
              <a:rPr lang="fr-FR" sz="1867" dirty="0"/>
              <a:t>: </a:t>
            </a:r>
            <a:r>
              <a:rPr lang="fr-FR" sz="1733" dirty="0"/>
              <a:t>Vaccin trivalent HD déjà utilisé aux USA, Canada, RU et Australie</a:t>
            </a:r>
          </a:p>
          <a:p>
            <a:pPr lvl="2">
              <a:spcBef>
                <a:spcPts val="0"/>
              </a:spcBef>
            </a:pPr>
            <a:r>
              <a:rPr lang="fr-FR" sz="1600" dirty="0"/>
              <a:t>Efficacité vaccinale + 24,2 % (prévention grippe), + 17,9 % ( prévention hospitalisations CV ou respiratoires)</a:t>
            </a:r>
          </a:p>
          <a:p>
            <a:pPr>
              <a:spcBef>
                <a:spcPts val="1600"/>
              </a:spcBef>
            </a:pPr>
            <a:r>
              <a:rPr lang="fr-FR" sz="2133" dirty="0"/>
              <a:t>En France : </a:t>
            </a:r>
            <a:r>
              <a:rPr lang="fr-FR" sz="2133" b="1" dirty="0"/>
              <a:t>vaccin quadrivalent HD </a:t>
            </a:r>
            <a:r>
              <a:rPr lang="fr-FR" sz="2133" dirty="0"/>
              <a:t>disponible depuis l’hiver 2021</a:t>
            </a:r>
          </a:p>
          <a:p>
            <a:pPr lvl="1"/>
            <a:r>
              <a:rPr lang="fr-FR" sz="1867" dirty="0"/>
              <a:t>60 𝜇g d’hémagglutinine par souche = 4 fois la dose standard</a:t>
            </a:r>
          </a:p>
          <a:p>
            <a:pPr lvl="1"/>
            <a:r>
              <a:rPr lang="fr-FR" sz="1867" dirty="0">
                <a:solidFill>
                  <a:srgbClr val="C00000"/>
                </a:solidFill>
              </a:rPr>
              <a:t>AMM à partir de 60 ans, remboursement à partir de 65 ans</a:t>
            </a:r>
          </a:p>
          <a:p>
            <a:pPr lvl="2">
              <a:spcBef>
                <a:spcPts val="0"/>
              </a:spcBef>
            </a:pPr>
            <a:r>
              <a:rPr lang="fr-FR" sz="1600" dirty="0"/>
              <a:t>Profil de tolérance satisfaisant avec réactogénicité légèrement augmentée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3CD5FC7-160B-37E8-707E-7A3E13FD5386}"/>
              </a:ext>
            </a:extLst>
          </p:cNvPr>
          <p:cNvSpPr txBox="1"/>
          <p:nvPr/>
        </p:nvSpPr>
        <p:spPr>
          <a:xfrm>
            <a:off x="2303579" y="5708697"/>
            <a:ext cx="7584843" cy="420564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133" dirty="0">
                <a:solidFill>
                  <a:srgbClr val="0070C0"/>
                </a:solidFill>
              </a:rPr>
              <a:t>Vaccin grippe  &gt;&gt;&gt; penser vaccination pneumocoque!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0CE7D74-CBB4-C6FC-2625-1A2414664518}"/>
              </a:ext>
            </a:extLst>
          </p:cNvPr>
          <p:cNvSpPr txBox="1"/>
          <p:nvPr/>
        </p:nvSpPr>
        <p:spPr>
          <a:xfrm>
            <a:off x="9217024" y="1389319"/>
            <a:ext cx="263961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/>
              <a:t>Age + comorbidité</a:t>
            </a:r>
          </a:p>
          <a:p>
            <a:pPr algn="ctr"/>
            <a:r>
              <a:rPr lang="fr-FR" sz="1600" b="1" dirty="0"/>
              <a:t>= </a:t>
            </a:r>
          </a:p>
          <a:p>
            <a:pPr algn="ctr"/>
            <a:r>
              <a:rPr lang="fr-FR" sz="1600" b="1" dirty="0"/>
              <a:t>risque hospitalisation +++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4A90AC-7873-3061-79FC-D35BAD7D5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825" y="1604795"/>
            <a:ext cx="601524" cy="43082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3426361-BD6B-654B-8FC1-5FD472FE95B2}"/>
              </a:ext>
            </a:extLst>
          </p:cNvPr>
          <p:cNvSpPr txBox="1"/>
          <p:nvPr/>
        </p:nvSpPr>
        <p:spPr>
          <a:xfrm>
            <a:off x="0" y="6353019"/>
            <a:ext cx="9456373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67" dirty="0">
                <a:latin typeface="Arial"/>
                <a:cs typeface="Arial"/>
              </a:rPr>
              <a:t>Mahamat A </a:t>
            </a:r>
            <a:r>
              <a:rPr lang="en-US" sz="867" i="1" dirty="0">
                <a:latin typeface="Arial"/>
                <a:cs typeface="Arial"/>
              </a:rPr>
              <a:t>et al. </a:t>
            </a:r>
            <a:r>
              <a:rPr lang="en-US" sz="867" dirty="0">
                <a:latin typeface="Arial"/>
                <a:cs typeface="Arial"/>
              </a:rPr>
              <a:t>Additive preventive effect of influenza and pneumococcal vaccines in the elderly. Hum Vaccines </a:t>
            </a:r>
            <a:r>
              <a:rPr lang="en-US" sz="867" dirty="0" err="1">
                <a:latin typeface="Arial"/>
                <a:cs typeface="Arial"/>
              </a:rPr>
              <a:t>Immunotherap</a:t>
            </a:r>
            <a:r>
              <a:rPr lang="en-US" sz="867" dirty="0">
                <a:latin typeface="Arial"/>
                <a:cs typeface="Arial"/>
              </a:rPr>
              <a:t>. 2013;9:134-41.   </a:t>
            </a:r>
            <a:r>
              <a:rPr lang="en-US" sz="867" dirty="0" err="1">
                <a:latin typeface="Arial"/>
                <a:cs typeface="Arial"/>
              </a:rPr>
              <a:t>www.has-sante.fr</a:t>
            </a:r>
            <a:endParaRPr lang="en-US" sz="867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30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Et chez les enfants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Recommandé par l’HAS depuis 2023 (diminution des Cs pour syndrome grippal, baisse du réservoir)</a:t>
            </a:r>
          </a:p>
          <a:p>
            <a:r>
              <a:rPr lang="fr-FR" dirty="0" smtClean="0"/>
              <a:t>Plutôt avec le vaccin administré par voie nasale entre 2 et 17 ans: </a:t>
            </a:r>
            <a:r>
              <a:rPr lang="fr-FR" sz="2600" i="1" dirty="0" err="1" smtClean="0"/>
              <a:t>Fluenz</a:t>
            </a:r>
            <a:r>
              <a:rPr lang="fr-FR" sz="2600" i="1" dirty="0" smtClean="0"/>
              <a:t> </a:t>
            </a:r>
            <a:r>
              <a:rPr lang="fr-FR" sz="2600" i="1" dirty="0" err="1" smtClean="0"/>
              <a:t>tetra</a:t>
            </a:r>
            <a:r>
              <a:rPr lang="fr-FR" sz="2600" i="1" dirty="0" smtClean="0"/>
              <a:t> vaccin </a:t>
            </a:r>
            <a:r>
              <a:rPr lang="fr-FR" sz="2600" i="1" dirty="0" smtClean="0">
                <a:solidFill>
                  <a:srgbClr val="FF0000"/>
                </a:solidFill>
              </a:rPr>
              <a:t>vivant</a:t>
            </a:r>
            <a:r>
              <a:rPr lang="fr-FR" sz="2600" i="1" dirty="0" smtClean="0"/>
              <a:t> atténué </a:t>
            </a:r>
            <a:r>
              <a:rPr lang="fr-FR" sz="1900" dirty="0" smtClean="0"/>
              <a:t>0,1 ml dans chaque narine avec seconde dose 1 mois après si primovaccination </a:t>
            </a:r>
          </a:p>
          <a:p>
            <a:r>
              <a:rPr lang="fr-FR" dirty="0" smtClean="0"/>
              <a:t>Vaccins classiques </a:t>
            </a:r>
            <a:r>
              <a:rPr lang="fr-FR" sz="2400" i="1" dirty="0" smtClean="0"/>
              <a:t>FLUARIXTETRA</a:t>
            </a:r>
            <a:r>
              <a:rPr lang="fr-FR" dirty="0" smtClean="0"/>
              <a:t>, </a:t>
            </a:r>
            <a:r>
              <a:rPr lang="fr-FR" sz="2400" i="1" dirty="0" smtClean="0"/>
              <a:t>INFLUVAC TETRA </a:t>
            </a:r>
            <a:r>
              <a:rPr lang="fr-FR" dirty="0" smtClean="0"/>
              <a:t>et </a:t>
            </a:r>
            <a:r>
              <a:rPr lang="fr-FR" sz="2400" i="1" dirty="0" smtClean="0"/>
              <a:t>VAXIGRIPTETRA possibles à partir de 6 mois</a:t>
            </a:r>
          </a:p>
          <a:p>
            <a:r>
              <a:rPr lang="fr-FR" sz="2400" i="1" dirty="0" smtClean="0"/>
              <a:t>Remboursable à 65% pour les enfants de 2 à 17 ans sans comorbidité</a:t>
            </a:r>
          </a:p>
          <a:p>
            <a:r>
              <a:rPr lang="fr-FR" sz="2400" i="1" dirty="0" smtClean="0"/>
              <a:t>2 doses espacées d’au moins 1 mois pour les moins de 9 ans si primovaccination et à partir de 9 ans : 1 dose</a:t>
            </a:r>
          </a:p>
          <a:p>
            <a:r>
              <a:rPr lang="fr-FR" sz="2400" i="1" dirty="0" smtClean="0"/>
              <a:t>Principales pathologies chez l’enfant justifiant le vaccin (prise en charge 100%) : asthme, mucoviscidose, cardiopathies congénitales, myopathie, syndrome néphrotique, drépanocytose, diabète, déficit immunitaire…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53731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DFEF0-6FAC-4189-A9E0-77694CA4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341" y="183805"/>
            <a:ext cx="8720623" cy="703868"/>
          </a:xfrm>
        </p:spPr>
        <p:txBody>
          <a:bodyPr>
            <a:normAutofit fontScale="90000"/>
          </a:bodyPr>
          <a:lstStyle/>
          <a:p>
            <a:r>
              <a:rPr lang="fr-FR" dirty="0"/>
              <a:t>Comment « rattraper » les retards de vaccination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3047DB-EC9E-4A0D-BCA8-C067EE86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59" y="1160680"/>
            <a:ext cx="11713301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Toute injection faite compte </a:t>
            </a:r>
            <a:r>
              <a:rPr lang="fr-FR" dirty="0">
                <a:solidFill>
                  <a:srgbClr val="0070C0"/>
                </a:solidFill>
              </a:rPr>
              <a:t>: </a:t>
            </a:r>
            <a:r>
              <a:rPr lang="fr-FR" dirty="0"/>
              <a:t>on ne repart jamais de zéro</a:t>
            </a:r>
          </a:p>
          <a:p>
            <a:pPr>
              <a:spcBef>
                <a:spcPts val="1600"/>
              </a:spcBef>
            </a:pPr>
            <a:r>
              <a:rPr lang="fr-FR" sz="2133" dirty="0"/>
              <a:t>Compter les injections réalisées et n’effectuer que celles qui manquent </a:t>
            </a:r>
          </a:p>
          <a:p>
            <a:pPr lvl="1"/>
            <a:r>
              <a:rPr lang="fr-FR" sz="1867" dirty="0">
                <a:solidFill>
                  <a:srgbClr val="C00000"/>
                </a:solidFill>
              </a:rPr>
              <a:t>Pas de danger à administrer un vaccin à une personne déjà immune</a:t>
            </a:r>
          </a:p>
          <a:p>
            <a:pPr lvl="2"/>
            <a:r>
              <a:rPr lang="fr-FR" sz="1600" dirty="0"/>
              <a:t>(Si preuve vaccinale absente ou inconnue bien sur!)</a:t>
            </a:r>
          </a:p>
          <a:p>
            <a:pPr lvl="1"/>
            <a:r>
              <a:rPr lang="fr-FR" sz="1867" dirty="0"/>
              <a:t>Respecter les intervalles minimaux entre les vaccins s’ils sont définis</a:t>
            </a:r>
          </a:p>
          <a:p>
            <a:pPr lvl="1"/>
            <a:r>
              <a:rPr lang="fr-FR" sz="1867" b="1" dirty="0">
                <a:solidFill>
                  <a:srgbClr val="C00000"/>
                </a:solidFill>
              </a:rPr>
              <a:t>Tous les vaccins peuvent être réalisés le même jour ou à n’importe quel intervalle</a:t>
            </a:r>
          </a:p>
          <a:p>
            <a:pPr lvl="2"/>
            <a:r>
              <a:rPr lang="fr-FR" sz="1600" i="1" dirty="0"/>
              <a:t>Règle différente pour les vaccins viraux vivants</a:t>
            </a:r>
          </a:p>
          <a:p>
            <a:pPr lvl="1"/>
            <a:r>
              <a:rPr lang="fr-FR" sz="1867" dirty="0"/>
              <a:t>Allongement délai entre 2 injections : pas d’impact sur la réponse immunitaire</a:t>
            </a:r>
            <a:endParaRPr lang="fr-FR" sz="1600" dirty="0"/>
          </a:p>
          <a:p>
            <a:pPr>
              <a:spcBef>
                <a:spcPts val="1600"/>
              </a:spcBef>
            </a:pPr>
            <a:r>
              <a:rPr lang="fr-FR" sz="2133" b="1" dirty="0"/>
              <a:t>Nombre d’injections </a:t>
            </a:r>
            <a:r>
              <a:rPr lang="fr-FR" sz="2133" dirty="0"/>
              <a:t>: </a:t>
            </a:r>
          </a:p>
          <a:p>
            <a:pPr lvl="1"/>
            <a:r>
              <a:rPr lang="fr-FR" sz="1867" dirty="0">
                <a:solidFill>
                  <a:srgbClr val="0070C0"/>
                </a:solidFill>
              </a:rPr>
              <a:t>la limite est fixée par la tolérance du patient au nombre de piqûres …</a:t>
            </a:r>
          </a:p>
          <a:p>
            <a:pPr lvl="1"/>
            <a:r>
              <a:rPr lang="fr-FR" sz="1867" dirty="0"/>
              <a:t>et non au nombre d’</a:t>
            </a:r>
            <a:r>
              <a:rPr lang="fr-FR" altLang="ja-JP" sz="1867" dirty="0"/>
              <a:t>antigènes administrés !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82309E-102C-412F-998F-2DD2B55CD29C}"/>
              </a:ext>
            </a:extLst>
          </p:cNvPr>
          <p:cNvSpPr txBox="1"/>
          <p:nvPr/>
        </p:nvSpPr>
        <p:spPr>
          <a:xfrm>
            <a:off x="2351584" y="6042201"/>
            <a:ext cx="7392821" cy="420564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133" dirty="0">
                <a:solidFill>
                  <a:srgbClr val="0070C0"/>
                </a:solidFill>
              </a:rPr>
              <a:t>Ne pas décaler une vaccination pour une infection </a:t>
            </a:r>
            <a:r>
              <a:rPr lang="fr-FR" sz="2133" dirty="0" smtClean="0">
                <a:solidFill>
                  <a:srgbClr val="0070C0"/>
                </a:solidFill>
              </a:rPr>
              <a:t>bénigne+++</a:t>
            </a:r>
            <a:endParaRPr lang="fr-FR" sz="2133" dirty="0">
              <a:solidFill>
                <a:srgbClr val="0070C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026ED0D-C01C-B18D-B384-51E673E097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4159" b="6200"/>
          <a:stretch/>
        </p:blipFill>
        <p:spPr>
          <a:xfrm>
            <a:off x="9602056" y="1088809"/>
            <a:ext cx="2237997" cy="2068124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ED2D675-34BF-9140-4108-3880F4F7C1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635" r="4487"/>
          <a:stretch/>
        </p:blipFill>
        <p:spPr>
          <a:xfrm>
            <a:off x="9602056" y="4481569"/>
            <a:ext cx="2261024" cy="1155676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303E6C28-BAE4-7057-0CE5-86ED529341BB}"/>
              </a:ext>
            </a:extLst>
          </p:cNvPr>
          <p:cNvGrpSpPr/>
          <p:nvPr/>
        </p:nvGrpSpPr>
        <p:grpSpPr>
          <a:xfrm>
            <a:off x="9602056" y="3335551"/>
            <a:ext cx="2350595" cy="978576"/>
            <a:chOff x="7203134" y="2492816"/>
            <a:chExt cx="1762946" cy="733932"/>
          </a:xfrm>
        </p:grpSpPr>
        <p:pic>
          <p:nvPicPr>
            <p:cNvPr id="7" name="Image 1">
              <a:extLst>
                <a:ext uri="{FF2B5EF4-FFF2-40B4-BE49-F238E27FC236}">
                  <a16:creationId xmlns:a16="http://schemas.microsoft.com/office/drawing/2014/main" id="{DDBE4466-148A-F444-84E3-D3F9A16311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94" t="24905" r="29140" b="57870"/>
            <a:stretch/>
          </p:blipFill>
          <p:spPr bwMode="auto">
            <a:xfrm>
              <a:off x="7203134" y="2492816"/>
              <a:ext cx="1689345" cy="733932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58E6DF9-E383-6F47-B3F3-D06023404E81}"/>
                </a:ext>
              </a:extLst>
            </p:cNvPr>
            <p:cNvSpPr txBox="1"/>
            <p:nvPr/>
          </p:nvSpPr>
          <p:spPr>
            <a:xfrm>
              <a:off x="7749700" y="2753916"/>
              <a:ext cx="41034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rgbClr val="00B0F0"/>
                  </a:solidFill>
                </a:rPr>
                <a:t>viral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C5C1F23-1A23-FE32-C0A1-7866752CE6F6}"/>
                </a:ext>
              </a:extLst>
            </p:cNvPr>
            <p:cNvSpPr txBox="1"/>
            <p:nvPr/>
          </p:nvSpPr>
          <p:spPr>
            <a:xfrm>
              <a:off x="8555736" y="2753916"/>
              <a:ext cx="410344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rgbClr val="00B0F0"/>
                  </a:solidFill>
                </a:rPr>
                <a:t>viral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609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ZONA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Vaccin inactivé SHINGRIX</a:t>
            </a:r>
          </a:p>
          <a:p>
            <a:pPr lvl="1"/>
            <a:r>
              <a:rPr lang="fr-FR" dirty="0" smtClean="0"/>
              <a:t>2 doses espacées de 2 mois (jusqu’à 6 mois possible)</a:t>
            </a:r>
          </a:p>
          <a:p>
            <a:pPr lvl="1"/>
            <a:r>
              <a:rPr lang="fr-FR" dirty="0" smtClean="0"/>
              <a:t>Utilisable chez les immunodéprimés</a:t>
            </a:r>
          </a:p>
          <a:p>
            <a:pPr lvl="1"/>
            <a:r>
              <a:rPr lang="fr-FR" dirty="0" smtClean="0"/>
              <a:t>Efficacité supérieure à celle du </a:t>
            </a:r>
            <a:r>
              <a:rPr lang="fr-FR" dirty="0" err="1" smtClean="0"/>
              <a:t>Zostavax</a:t>
            </a:r>
            <a:r>
              <a:rPr lang="fr-FR" dirty="0" smtClean="0"/>
              <a:t> </a:t>
            </a:r>
            <a:r>
              <a:rPr lang="fr-FR" sz="1600" dirty="0" smtClean="0"/>
              <a:t>(Efficacité vaccinale de 97% chez les&gt;50 ans, et de 87% chez des patients avec hémopathies malignes pour la survenue d’un zona et de 100% chez les &gt;50 ans pour les NPZ ;étude sur 3,1 an : Etude ZOE-50)</a:t>
            </a:r>
          </a:p>
          <a:p>
            <a:pPr lvl="1"/>
            <a:r>
              <a:rPr lang="fr-FR" dirty="0" smtClean="0"/>
              <a:t>Disponible depuis été 2023 mais en attente de l’avis de l’HAS pour le prix</a:t>
            </a:r>
          </a:p>
          <a:p>
            <a:pPr lvl="1"/>
            <a:r>
              <a:rPr lang="fr-FR" dirty="0" smtClean="0"/>
              <a:t>Recommandations pour les adultes de plus de 50 ans et plus de 18 ans avec un risque accru de zona (immunodéprimés++) </a:t>
            </a:r>
            <a:r>
              <a:rPr lang="fr-FR" b="1" dirty="0" smtClean="0"/>
              <a:t>mais attendre les recommandations de l’HAS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596518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HPV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Vaccination recommandée pour tous les enfants filles et garçons de 11 à 14 ans révolus avec </a:t>
            </a:r>
            <a:r>
              <a:rPr lang="fr-FR" dirty="0" err="1" smtClean="0"/>
              <a:t>gardasil</a:t>
            </a:r>
            <a:r>
              <a:rPr lang="fr-FR" dirty="0" smtClean="0"/>
              <a:t> 9* 2 doses espacées de 6 à 13 mois</a:t>
            </a:r>
          </a:p>
          <a:p>
            <a:r>
              <a:rPr lang="fr-FR" dirty="0" smtClean="0"/>
              <a:t>Rattrapage possible entre 15 et 19 ans avec schéma M0-M2-M6</a:t>
            </a:r>
          </a:p>
          <a:p>
            <a:r>
              <a:rPr lang="fr-FR" dirty="0" smtClean="0"/>
              <a:t>Généralisation de la vaccination à tous les enfants entrants en 5</a:t>
            </a:r>
            <a:r>
              <a:rPr lang="fr-FR" baseline="30000" dirty="0" smtClean="0"/>
              <a:t>ème</a:t>
            </a:r>
            <a:r>
              <a:rPr lang="fr-FR" dirty="0" smtClean="0"/>
              <a:t> volontaires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969976" y="4236915"/>
            <a:ext cx="5169878" cy="2074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Chez les hommes:</a:t>
            </a:r>
          </a:p>
          <a:p>
            <a:pPr algn="ctr"/>
            <a:r>
              <a:rPr lang="fr-FR" dirty="0" smtClean="0"/>
              <a:t>-infections plus fréquentes tout au long de la vie</a:t>
            </a:r>
          </a:p>
          <a:p>
            <a:pPr algn="ctr"/>
            <a:r>
              <a:rPr lang="fr-FR" dirty="0" smtClean="0"/>
              <a:t>-transmission femme vers homme 60% plus élevée que homme vers femme</a:t>
            </a:r>
          </a:p>
          <a:p>
            <a:pPr algn="ctr"/>
            <a:r>
              <a:rPr lang="fr-FR" dirty="0" smtClean="0"/>
              <a:t>-séroconversion moins élevée après infection naturelle</a:t>
            </a:r>
          </a:p>
          <a:p>
            <a:pPr algn="ctr"/>
            <a:r>
              <a:rPr lang="fr-FR" dirty="0" smtClean="0"/>
              <a:t>-AC naturels non protecteurs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838201" y="4791808"/>
            <a:ext cx="4067908" cy="1160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/an en France </a:t>
            </a:r>
          </a:p>
          <a:p>
            <a:pPr algn="ctr"/>
            <a:r>
              <a:rPr lang="fr-FR" dirty="0" smtClean="0"/>
              <a:t>6300 nouveaux cas de cancer et 100 000 cas de verrues génitales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6550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VRS : en attente pour fin 2024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Chez la femme enceinte (pour la prévention des infections à VRS chez le nourrisson de 0 à 6 mois) avec le vaccin </a:t>
            </a:r>
            <a:r>
              <a:rPr lang="fr-FR" dirty="0" err="1" smtClean="0"/>
              <a:t>Abrysvo</a:t>
            </a:r>
            <a:r>
              <a:rPr lang="fr-FR" dirty="0" smtClean="0"/>
              <a:t> </a:t>
            </a:r>
          </a:p>
          <a:p>
            <a:r>
              <a:rPr lang="fr-FR" dirty="0" smtClean="0"/>
              <a:t>Chez les sujets de plus de 60 ans pour la prévention des infections des voies respiratoires inférieures à VRS:</a:t>
            </a:r>
          </a:p>
          <a:p>
            <a:pPr lvl="1"/>
            <a:r>
              <a:rPr lang="fr-FR" dirty="0" smtClean="0"/>
              <a:t>Vaccin Pfizer </a:t>
            </a:r>
            <a:r>
              <a:rPr lang="fr-FR" dirty="0" err="1" smtClean="0"/>
              <a:t>Abrysvo</a:t>
            </a:r>
            <a:r>
              <a:rPr lang="fr-FR" dirty="0" smtClean="0"/>
              <a:t>*</a:t>
            </a:r>
          </a:p>
          <a:p>
            <a:pPr lvl="1"/>
            <a:r>
              <a:rPr lang="fr-FR" dirty="0" smtClean="0"/>
              <a:t>Vaccin GSK </a:t>
            </a:r>
            <a:r>
              <a:rPr lang="fr-FR" dirty="0" err="1" smtClean="0"/>
              <a:t>adjuvanté</a:t>
            </a:r>
            <a:r>
              <a:rPr lang="fr-FR" dirty="0" smtClean="0"/>
              <a:t> </a:t>
            </a:r>
            <a:r>
              <a:rPr lang="fr-FR" dirty="0" err="1" smtClean="0"/>
              <a:t>Arexvy</a:t>
            </a:r>
            <a:r>
              <a:rPr lang="fr-FR" dirty="0" smtClean="0"/>
              <a:t>*actuellement non remboursable; </a:t>
            </a:r>
            <a:r>
              <a:rPr lang="fr-FR" dirty="0" err="1" smtClean="0"/>
              <a:t>reco</a:t>
            </a:r>
            <a:r>
              <a:rPr lang="fr-FR" dirty="0" smtClean="0"/>
              <a:t> HAS fin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0121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Epidémiologie des méningites : données récentes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Alerte de l’institut Pasteur </a:t>
            </a:r>
            <a:r>
              <a:rPr lang="fr-FR" sz="2400" dirty="0" smtClean="0"/>
              <a:t>sur un important rebond « post covid » des cas de méningites à méningocoques : 421 cas répertoriés entre </a:t>
            </a:r>
            <a:r>
              <a:rPr lang="fr-FR" sz="2400" dirty="0" err="1" smtClean="0"/>
              <a:t>janv</a:t>
            </a:r>
            <a:r>
              <a:rPr lang="fr-FR" sz="2400" dirty="0" smtClean="0"/>
              <a:t> et sept 2023 contre 298 en 2019 (même période) et 53 en 2021</a:t>
            </a:r>
          </a:p>
          <a:p>
            <a:r>
              <a:rPr lang="fr-FR" sz="2400" dirty="0" smtClean="0"/>
              <a:t>Due à une diminution de l’immunité générale suite à une diminution de la circulation des souches pendant la période covid et à la baisse de la vaccination (chute de 20% pour le </a:t>
            </a:r>
            <a:r>
              <a:rPr lang="fr-FR" sz="2400" dirty="0" err="1" smtClean="0"/>
              <a:t>méningo</a:t>
            </a:r>
            <a:r>
              <a:rPr lang="fr-FR" sz="2400" dirty="0" smtClean="0"/>
              <a:t> C pendant le premier confinement)→ </a:t>
            </a:r>
            <a:r>
              <a:rPr lang="fr-FR" sz="2400" b="1" dirty="0" smtClean="0"/>
              <a:t>augmentation de la pop naïve</a:t>
            </a:r>
          </a:p>
          <a:p>
            <a:r>
              <a:rPr lang="fr-FR" sz="2400" dirty="0" smtClean="0"/>
              <a:t>Nouveaux cas déclarés majoritairement de </a:t>
            </a:r>
            <a:r>
              <a:rPr lang="fr-FR" sz="2400" b="1" dirty="0" err="1" smtClean="0"/>
              <a:t>sérogroupes</a:t>
            </a:r>
            <a:r>
              <a:rPr lang="fr-FR" sz="2400" b="1" dirty="0" smtClean="0"/>
              <a:t> W et Y </a:t>
            </a:r>
            <a:r>
              <a:rPr lang="fr-FR" sz="2400" dirty="0" smtClean="0"/>
              <a:t>chez les 16-24 ans → pourrait changer les </a:t>
            </a:r>
            <a:r>
              <a:rPr lang="fr-FR" sz="2400" dirty="0" err="1" smtClean="0"/>
              <a:t>reco</a:t>
            </a:r>
            <a:r>
              <a:rPr lang="fr-FR" sz="2400" dirty="0" smtClean="0"/>
              <a:t> vaccinales </a:t>
            </a:r>
          </a:p>
        </p:txBody>
      </p:sp>
    </p:spTree>
    <p:extLst>
      <p:ext uri="{BB962C8B-B14F-4D97-AF65-F5344CB8AC3E}">
        <p14:creationId xmlns:p14="http://schemas.microsoft.com/office/powerpoint/2010/main" val="24426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2231136" y="1609344"/>
            <a:ext cx="202996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Grippe HD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4014216" y="4242816"/>
            <a:ext cx="19385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Méningites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7095744" y="129844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Zona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8641080" y="3419856"/>
            <a:ext cx="23134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Pneumocoque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10104120" y="86868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HPV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1207008" y="37764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VRS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8211312" y="5495544"/>
            <a:ext cx="2743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Femmes enceintes: coq, grippe, VRS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6044184" y="2962656"/>
            <a:ext cx="15179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Rotavirus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5706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Méningocoque B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Recommandé pour tous les nourrissons avec le vaccin </a:t>
            </a:r>
            <a:r>
              <a:rPr lang="fr-FR" dirty="0" err="1" smtClean="0"/>
              <a:t>Bexsero</a:t>
            </a:r>
            <a:r>
              <a:rPr lang="fr-FR" dirty="0" smtClean="0"/>
              <a:t>* avec un schéma M3-M5 et M12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237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FF0000"/>
                </a:solidFill>
              </a:rPr>
              <a:t>Méningo</a:t>
            </a:r>
            <a:r>
              <a:rPr lang="fr-FR" b="1" dirty="0" smtClean="0">
                <a:solidFill>
                  <a:srgbClr val="FF0000"/>
                </a:solidFill>
              </a:rPr>
              <a:t> C et ACYW135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Vaccin obligatoire contre les infections invasives du groupe C pour tous les enfants nés après le 01/01/2018 avec schéma à 2 doses M5 et M12 (vaccin </a:t>
            </a:r>
            <a:r>
              <a:rPr lang="fr-FR" dirty="0" err="1"/>
              <a:t>N</a:t>
            </a:r>
            <a:r>
              <a:rPr lang="fr-FR" dirty="0" err="1" smtClean="0"/>
              <a:t>eisvac</a:t>
            </a:r>
            <a:r>
              <a:rPr lang="fr-FR" dirty="0" smtClean="0"/>
              <a:t>*)</a:t>
            </a:r>
          </a:p>
          <a:p>
            <a:r>
              <a:rPr lang="fr-FR" dirty="0" smtClean="0"/>
              <a:t>Enfants nés avant le 01/01/2018 : vaccin recommandé avec schéma à 1 dose jusqu’à 24 ans révolus (</a:t>
            </a:r>
            <a:r>
              <a:rPr lang="fr-FR" dirty="0" err="1" smtClean="0"/>
              <a:t>Neisvac</a:t>
            </a:r>
            <a:r>
              <a:rPr lang="fr-FR" dirty="0" smtClean="0"/>
              <a:t>* ou </a:t>
            </a:r>
            <a:r>
              <a:rPr lang="fr-FR" dirty="0" err="1" smtClean="0"/>
              <a:t>Menjugate</a:t>
            </a:r>
            <a:r>
              <a:rPr lang="fr-FR" dirty="0" smtClean="0"/>
              <a:t>*)</a:t>
            </a:r>
          </a:p>
          <a:p>
            <a:r>
              <a:rPr lang="fr-FR" dirty="0" err="1" smtClean="0"/>
              <a:t>Reco</a:t>
            </a:r>
            <a:r>
              <a:rPr lang="fr-FR" dirty="0" smtClean="0"/>
              <a:t> </a:t>
            </a:r>
            <a:r>
              <a:rPr lang="fr-FR" dirty="0" err="1" smtClean="0"/>
              <a:t>Infovac</a:t>
            </a:r>
            <a:r>
              <a:rPr lang="fr-FR" dirty="0" smtClean="0"/>
              <a:t> : à M12 pour les enfants nés après le 01/01/2018, vaccin tétravalent ACYW135 (mais non remboursé) et pour tous les enfants nés avant le 01/01/2018, à la place du vaccin </a:t>
            </a:r>
            <a:r>
              <a:rPr lang="fr-FR" dirty="0" err="1" smtClean="0"/>
              <a:t>Méningo</a:t>
            </a:r>
            <a:r>
              <a:rPr lang="fr-FR" dirty="0" smtClean="0"/>
              <a:t> C, en particulier chez les ados car </a:t>
            </a:r>
            <a:r>
              <a:rPr lang="fr-FR" dirty="0" err="1" smtClean="0"/>
              <a:t>sérotypes</a:t>
            </a:r>
            <a:r>
              <a:rPr lang="fr-FR" dirty="0" smtClean="0"/>
              <a:t> W et Y plus élevés à cet âge là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5279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FF0000"/>
                </a:solidFill>
              </a:rPr>
              <a:t>Rotavirus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Désormais recommandé chez l’ensemble des nourrissons âgés de 6 semaines à 6 mois avec vaccin buvable (Fin du schéma à 8 mois pour le </a:t>
            </a:r>
            <a:r>
              <a:rPr lang="fr-FR" dirty="0" err="1" smtClean="0"/>
              <a:t>RotaTeq</a:t>
            </a:r>
            <a:r>
              <a:rPr lang="fr-FR" dirty="0" smtClean="0"/>
              <a:t>*)</a:t>
            </a:r>
          </a:p>
          <a:p>
            <a:r>
              <a:rPr lang="fr-FR" dirty="0" smtClean="0"/>
              <a:t>Schéma vaccinal à 2 doses (M2-M3) pour le vaccin monovalent </a:t>
            </a:r>
            <a:r>
              <a:rPr lang="fr-FR" dirty="0" err="1" smtClean="0"/>
              <a:t>Rotarix</a:t>
            </a:r>
            <a:r>
              <a:rPr lang="fr-FR" dirty="0" smtClean="0"/>
              <a:t>* et à 3 doses (M2-M3-M4) pour le vaccin pentavalent </a:t>
            </a:r>
            <a:r>
              <a:rPr lang="fr-FR" dirty="0" err="1" smtClean="0"/>
              <a:t>RotaTeq</a:t>
            </a:r>
            <a:r>
              <a:rPr lang="fr-FR" dirty="0"/>
              <a:t>*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1622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Prise en charge des plaies : </a:t>
            </a:r>
            <a:r>
              <a:rPr lang="fr-FR" b="1" dirty="0" err="1" smtClean="0">
                <a:solidFill>
                  <a:srgbClr val="FF0000"/>
                </a:solidFill>
              </a:rPr>
              <a:t>reco</a:t>
            </a:r>
            <a:r>
              <a:rPr lang="fr-FR" b="1" dirty="0" smtClean="0">
                <a:solidFill>
                  <a:srgbClr val="FF0000"/>
                </a:solidFill>
              </a:rPr>
              <a:t> HCSP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en </a:t>
            </a:r>
            <a:r>
              <a:rPr lang="fr-FR" dirty="0"/>
              <a:t>cas de </a:t>
            </a:r>
            <a:r>
              <a:rPr lang="fr-FR" b="1" dirty="0"/>
              <a:t>plaie mineure</a:t>
            </a:r>
            <a:r>
              <a:rPr lang="fr-FR" dirty="0"/>
              <a:t>, propre, l'administration immédiate d'une dose de rappel de vaccin contenant la valence tétanique est recommandée si la personne n'est pas à jour de ses vaccinations selon le calendrier en vigueur, c'est-à-dire si elle a reçu une dose de vaccin contenant une valence tétanique depuis plus de vingt ans (âge &lt;  65 ans) ou depuis plus de dix ans (âge ≥ 65 ans) ;</a:t>
            </a:r>
          </a:p>
          <a:p>
            <a:r>
              <a:rPr lang="fr-FR" dirty="0"/>
              <a:t>en cas de </a:t>
            </a:r>
            <a:r>
              <a:rPr lang="fr-FR" b="1" dirty="0"/>
              <a:t>plaie majeure </a:t>
            </a:r>
            <a:r>
              <a:rPr lang="fr-FR" dirty="0"/>
              <a:t>ou susceptible d'être contaminée par des germes d'origine tellurique, l'administration d'une dose de vaccin contenant la valence tétanique et d'immunoglobuline tétanique humaine 250 UI est recommandée chez la personne non à jour de ses vaccinations.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4166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Rattrapage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979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58366"/>
          </a:xfrm>
        </p:spPr>
        <p:txBody>
          <a:bodyPr/>
          <a:lstStyle/>
          <a:p>
            <a:pPr algn="ctr"/>
            <a:r>
              <a:rPr lang="fr-FR" b="1" dirty="0" err="1" smtClean="0">
                <a:solidFill>
                  <a:srgbClr val="FF0000"/>
                </a:solidFill>
                <a:latin typeface="+mn-lt"/>
              </a:rPr>
              <a:t>dTP</a:t>
            </a:r>
            <a:r>
              <a:rPr lang="fr-FR" b="1" dirty="0" smtClean="0">
                <a:solidFill>
                  <a:srgbClr val="FF0000"/>
                </a:solidFill>
                <a:latin typeface="+mn-lt"/>
              </a:rPr>
              <a:t>/</a:t>
            </a:r>
            <a:r>
              <a:rPr lang="fr-FR" b="1" dirty="0" err="1" smtClean="0">
                <a:solidFill>
                  <a:srgbClr val="FF0000"/>
                </a:solidFill>
                <a:latin typeface="+mn-lt"/>
              </a:rPr>
              <a:t>dTcaP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5970" y="1284713"/>
            <a:ext cx="8551574" cy="5476695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/>
              <a:t>Adulte jamais vacciné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BEH : M0 (</a:t>
            </a:r>
            <a:r>
              <a:rPr lang="fr-FR" sz="2000" dirty="0" err="1"/>
              <a:t>dTcaP</a:t>
            </a:r>
            <a:r>
              <a:rPr lang="fr-FR" sz="2000" dirty="0"/>
              <a:t>), M2, M8-12 (</a:t>
            </a:r>
            <a:r>
              <a:rPr lang="fr-FR" sz="2000" dirty="0" err="1"/>
              <a:t>dTP</a:t>
            </a:r>
            <a:r>
              <a:rPr lang="fr-FR" sz="2000" dirty="0"/>
              <a:t>)</a:t>
            </a:r>
            <a:endParaRPr lang="fr-FR" sz="20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err="1"/>
              <a:t>Infovac</a:t>
            </a:r>
            <a:r>
              <a:rPr lang="fr-FR" sz="2000" dirty="0"/>
              <a:t> &amp; certitude d’aucune vaccination antérieure : avec </a:t>
            </a:r>
            <a:r>
              <a:rPr lang="fr-FR" sz="2000" dirty="0" err="1"/>
              <a:t>DTCaP</a:t>
            </a:r>
            <a:r>
              <a:rPr lang="fr-FR" sz="2000" dirty="0"/>
              <a:t> x3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Selon le cas, combinaison de vaccins HD ou à valence atténuée</a:t>
            </a:r>
          </a:p>
          <a:p>
            <a:r>
              <a:rPr lang="fr-FR" sz="2400" dirty="0"/>
              <a:t>Adulte incomplètement vacciné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Si ≥ 5 doses dans l’enfance : 1 seul R </a:t>
            </a:r>
            <a:r>
              <a:rPr lang="fr-FR" sz="2000" dirty="0" err="1"/>
              <a:t>dTP</a:t>
            </a:r>
            <a:r>
              <a:rPr lang="fr-FR" sz="2000" dirty="0"/>
              <a:t> +/- Ca selon l’âge &amp; le contexte</a:t>
            </a:r>
            <a:endParaRPr lang="fr-FR" sz="20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Ca 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600" dirty="0"/>
              <a:t>Au moins 1 dose à l’âge adulte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600" dirty="0"/>
              <a:t>Au rappel de 25 ans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600" dirty="0"/>
              <a:t>Délai minimum </a:t>
            </a:r>
            <a:r>
              <a:rPr lang="fr-FR" sz="1600" dirty="0" err="1"/>
              <a:t>dTP</a:t>
            </a:r>
            <a:r>
              <a:rPr lang="fr-FR" sz="1600" dirty="0"/>
              <a:t>/</a:t>
            </a:r>
            <a:r>
              <a:rPr lang="fr-FR" sz="1600" dirty="0" err="1"/>
              <a:t>dTcaP</a:t>
            </a:r>
            <a:r>
              <a:rPr lang="fr-FR" sz="1600" dirty="0"/>
              <a:t> = 1mois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600" dirty="0"/>
              <a:t>Durée protection coqueluche = 1 an</a:t>
            </a:r>
            <a:endParaRPr lang="fr-FR" sz="2400" dirty="0"/>
          </a:p>
          <a:p>
            <a:r>
              <a:rPr lang="fr-FR" sz="2400" dirty="0"/>
              <a:t>Adulte à statut vaccinal indéterminé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1 dose </a:t>
            </a:r>
            <a:r>
              <a:rPr lang="fr-FR" sz="2000" dirty="0" err="1"/>
              <a:t>dTcaP</a:t>
            </a:r>
            <a:r>
              <a:rPr lang="fr-FR" sz="2000" dirty="0"/>
              <a:t> puis dosage </a:t>
            </a:r>
            <a:r>
              <a:rPr lang="fr-FR" sz="2000" dirty="0" err="1"/>
              <a:t>Ac</a:t>
            </a:r>
            <a:r>
              <a:rPr lang="fr-FR" sz="2000" dirty="0"/>
              <a:t> </a:t>
            </a:r>
            <a:r>
              <a:rPr lang="fr-FR" sz="2000" dirty="0" err="1"/>
              <a:t>anti-tétaniques</a:t>
            </a:r>
            <a:r>
              <a:rPr lang="fr-FR" sz="2000" dirty="0"/>
              <a:t> 4 à 8 semaines après</a:t>
            </a:r>
            <a:endParaRPr lang="fr-FR" sz="20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Si pas de possibilité de dosage </a:t>
            </a:r>
            <a:r>
              <a:rPr lang="fr-FR" sz="2000" dirty="0" err="1"/>
              <a:t>Ac</a:t>
            </a:r>
            <a:endParaRPr lang="fr-FR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600" dirty="0"/>
              <a:t>Schéma complet M0, M2, M8-12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600" dirty="0"/>
              <a:t>Risque d’hyper-</a:t>
            </a:r>
            <a:r>
              <a:rPr lang="fr-FR" sz="1600" dirty="0" err="1"/>
              <a:t>réactogénicité</a:t>
            </a:r>
            <a:r>
              <a:rPr lang="fr-FR" sz="1600" dirty="0"/>
              <a:t> (phénomène d’Arthus) très rare</a:t>
            </a:r>
          </a:p>
          <a:p>
            <a:r>
              <a:rPr lang="fr-FR" sz="2400" dirty="0"/>
              <a:t>Rappels ultérieurs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Non ID : 25 (20-39), 45 (40-59), 65 (60-74), 75 (70-84)…</a:t>
            </a:r>
            <a:endParaRPr lang="fr-FR" sz="20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ID : tous les 10 ans</a:t>
            </a:r>
          </a:p>
        </p:txBody>
      </p:sp>
    </p:spTree>
    <p:extLst>
      <p:ext uri="{BB962C8B-B14F-4D97-AF65-F5344CB8AC3E}">
        <p14:creationId xmlns:p14="http://schemas.microsoft.com/office/powerpoint/2010/main" val="1657931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58366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+mn-lt"/>
              </a:rPr>
              <a:t>ROR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5970" y="1284713"/>
            <a:ext cx="8551574" cy="5476695"/>
          </a:xfrm>
        </p:spPr>
        <p:txBody>
          <a:bodyPr>
            <a:normAutofit/>
          </a:bodyPr>
          <a:lstStyle/>
          <a:p>
            <a:r>
              <a:rPr lang="fr-FR" sz="2400" dirty="0"/>
              <a:t>Personnes nées après 1980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2 doses à au moins 1 mois d’intervalle</a:t>
            </a:r>
            <a:endParaRPr lang="fr-FR" sz="2000" dirty="0">
              <a:solidFill>
                <a:srgbClr val="0070C0"/>
              </a:solidFill>
            </a:endParaRPr>
          </a:p>
          <a:p>
            <a:r>
              <a:rPr lang="fr-FR" sz="2400" dirty="0"/>
              <a:t>Personnes nées avant 1980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Cas général : aucune dose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Si indication professionnelle ou voyage : 1 dose si pas d’ATCD de rougeole (pas de contrôle sérologique nécessaire)</a:t>
            </a:r>
            <a:endParaRPr lang="fr-FR" dirty="0"/>
          </a:p>
          <a:p>
            <a:r>
              <a:rPr lang="fr-FR" sz="2400" dirty="0"/>
              <a:t>Immunodéprimés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CI sauf patients VIH et CD4&gt;200/mm</a:t>
            </a:r>
            <a:r>
              <a:rPr lang="fr-FR" sz="2000" baseline="30000" dirty="0"/>
              <a:t>3</a:t>
            </a:r>
            <a:r>
              <a:rPr lang="fr-FR" sz="2000" dirty="0"/>
              <a:t>, et de préférence CV indétectable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52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58366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+mn-lt"/>
              </a:rPr>
              <a:t>Hépatite B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5970" y="1284713"/>
            <a:ext cx="8551574" cy="5476695"/>
          </a:xfrm>
        </p:spPr>
        <p:txBody>
          <a:bodyPr>
            <a:normAutofit/>
          </a:bodyPr>
          <a:lstStyle/>
          <a:p>
            <a:r>
              <a:rPr lang="fr-FR" sz="2400" dirty="0"/>
              <a:t>Schémas valides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2,4 et 11 mois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Dès la naissance (0,2 et 11 mois) si résident en Guyane ou Mayotte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Dès la naissance avec </a:t>
            </a:r>
            <a:r>
              <a:rPr lang="fr-FR" sz="2000" dirty="0" err="1"/>
              <a:t>Ig</a:t>
            </a:r>
            <a:r>
              <a:rPr lang="fr-FR" sz="2000" dirty="0"/>
              <a:t> si mère porteuse de l’Ag </a:t>
            </a:r>
            <a:r>
              <a:rPr lang="fr-FR" sz="2000" dirty="0" err="1"/>
              <a:t>HBs</a:t>
            </a:r>
            <a:r>
              <a:rPr lang="fr-FR" sz="2000" dirty="0"/>
              <a:t> (0,1,6 mois)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4 injections (0,1,2 et 6 mois) si prématurité (&lt; 32SA) ou poids &lt; 2 kg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M0, M1, M6 à tout âge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M0, M6 : 11 à 15 ans, vaccin adulte (</a:t>
            </a:r>
            <a:r>
              <a:rPr lang="fr-FR" sz="2000" dirty="0">
                <a:solidFill>
                  <a:srgbClr val="FF0000"/>
                </a:solidFill>
              </a:rPr>
              <a:t>20µg</a:t>
            </a:r>
            <a:r>
              <a:rPr lang="fr-FR" sz="2000" dirty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J0, J7, J21 (EngérixB20) + </a:t>
            </a:r>
            <a:r>
              <a:rPr lang="fr-FR" sz="2000" dirty="0">
                <a:solidFill>
                  <a:srgbClr val="FF0000"/>
                </a:solidFill>
              </a:rPr>
              <a:t>R 1 an </a:t>
            </a:r>
            <a:r>
              <a:rPr lang="fr-FR" sz="2000" dirty="0"/>
              <a:t>si situation risque d’exposition élevé dans les 6 mois suivant le début de la vaccination</a:t>
            </a:r>
          </a:p>
          <a:p>
            <a:r>
              <a:rPr lang="fr-FR" sz="2400" dirty="0"/>
              <a:t>En rattrapage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Compléter en comptant les doses effectuées et en gardant les intervalles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1 seule dose reçue =&gt; 2</a:t>
            </a:r>
            <a:r>
              <a:rPr lang="fr-FR" sz="2000" baseline="30000" dirty="0"/>
              <a:t>ème</a:t>
            </a:r>
            <a:r>
              <a:rPr lang="fr-FR" sz="2000" dirty="0"/>
              <a:t> dose puis 3</a:t>
            </a:r>
            <a:r>
              <a:rPr lang="fr-FR" sz="2000" baseline="30000" dirty="0"/>
              <a:t>ème</a:t>
            </a:r>
            <a:r>
              <a:rPr lang="fr-FR" sz="2000" dirty="0"/>
              <a:t> dose 5 mois post-D2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2 doses reçues =&gt; 3</a:t>
            </a:r>
            <a:r>
              <a:rPr lang="fr-FR" sz="2000" baseline="30000" dirty="0"/>
              <a:t>ème</a:t>
            </a:r>
            <a:r>
              <a:rPr lang="fr-FR" sz="2000" dirty="0"/>
              <a:t> dose au moins 5 mois post-D2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8432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58366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+mn-lt"/>
              </a:rPr>
              <a:t>Autres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5970" y="1284713"/>
            <a:ext cx="8551574" cy="5476695"/>
          </a:xfrm>
        </p:spPr>
        <p:txBody>
          <a:bodyPr>
            <a:normAutofit/>
          </a:bodyPr>
          <a:lstStyle/>
          <a:p>
            <a:r>
              <a:rPr lang="fr-FR" sz="2400" dirty="0"/>
              <a:t>Méningocoques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Méningocoque C (remboursé) ou ACYW +/- B : 1 dose jusqu’à 24 ans</a:t>
            </a:r>
            <a:endParaRPr lang="fr-FR" sz="2000" dirty="0">
              <a:solidFill>
                <a:srgbClr val="0070C0"/>
              </a:solidFill>
            </a:endParaRPr>
          </a:p>
          <a:p>
            <a:r>
              <a:rPr lang="fr-FR" sz="2400" dirty="0"/>
              <a:t>Varicelle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Indication 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600" dirty="0"/>
              <a:t>De 12 à 18 ans si pas d’ATCD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600" dirty="0"/>
              <a:t>Pour toutes les femmes en âge de procréer</a:t>
            </a:r>
            <a:endParaRPr lang="fr-FR" sz="1600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Schéma : S0, S4 (</a:t>
            </a:r>
            <a:r>
              <a:rPr lang="fr-FR" sz="2000" dirty="0" err="1"/>
              <a:t>Varivax</a:t>
            </a:r>
            <a:r>
              <a:rPr lang="fr-FR" sz="2000" dirty="0">
                <a:sym typeface="Symbol" panose="05050102010706020507" pitchFamily="18" charset="2"/>
              </a:rPr>
              <a:t>®</a:t>
            </a:r>
            <a:r>
              <a:rPr lang="fr-FR" sz="2000" dirty="0"/>
              <a:t>) ou S0, S6 (</a:t>
            </a:r>
            <a:r>
              <a:rPr lang="fr-FR" sz="2000" dirty="0" err="1"/>
              <a:t>Varilrix</a:t>
            </a:r>
            <a:r>
              <a:rPr lang="fr-FR" sz="2000" dirty="0" smtClean="0">
                <a:sym typeface="Symbol" panose="05050102010706020507" pitchFamily="18" charset="2"/>
              </a:rPr>
              <a:t>®</a:t>
            </a:r>
            <a:r>
              <a:rPr lang="fr-FR" sz="2000" dirty="0" smtClean="0"/>
              <a:t>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9688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58366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+mn-lt"/>
              </a:rPr>
              <a:t>En population générale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5970" y="1284713"/>
            <a:ext cx="8551574" cy="5476695"/>
          </a:xfrm>
        </p:spPr>
        <p:txBody>
          <a:bodyPr>
            <a:normAutofit/>
          </a:bodyPr>
          <a:lstStyle/>
          <a:p>
            <a:r>
              <a:rPr lang="fr-FR" sz="2400" dirty="0"/>
              <a:t>Associer le rattrapage à un dépistage </a:t>
            </a:r>
            <a:endParaRPr lang="fr-FR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Hépatite B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VIH</a:t>
            </a:r>
          </a:p>
          <a:p>
            <a:r>
              <a:rPr lang="fr-FR" sz="2400" dirty="0"/>
              <a:t>Sérologies utiles</a:t>
            </a:r>
          </a:p>
          <a:p>
            <a:pPr lvl="1"/>
            <a:r>
              <a:rPr lang="fr-FR" sz="2000" dirty="0"/>
              <a:t>Pré-vaccinal : </a:t>
            </a:r>
          </a:p>
          <a:p>
            <a:pPr lvl="2"/>
            <a:r>
              <a:rPr lang="fr-FR" sz="1600" dirty="0"/>
              <a:t>Ag </a:t>
            </a:r>
            <a:r>
              <a:rPr lang="fr-FR" sz="1600" dirty="0" err="1"/>
              <a:t>HBs</a:t>
            </a:r>
            <a:r>
              <a:rPr lang="fr-FR" sz="1600" dirty="0"/>
              <a:t>, </a:t>
            </a:r>
            <a:r>
              <a:rPr lang="fr-FR" sz="1600" dirty="0" err="1"/>
              <a:t>Ac</a:t>
            </a:r>
            <a:r>
              <a:rPr lang="fr-FR" sz="1600" dirty="0"/>
              <a:t> anti-</a:t>
            </a:r>
            <a:r>
              <a:rPr lang="fr-FR" sz="1600" dirty="0" err="1"/>
              <a:t>HBs</a:t>
            </a:r>
            <a:r>
              <a:rPr lang="fr-FR" sz="1600" dirty="0"/>
              <a:t> et </a:t>
            </a:r>
            <a:r>
              <a:rPr lang="fr-FR" sz="1600" dirty="0" err="1"/>
              <a:t>Ac</a:t>
            </a:r>
            <a:r>
              <a:rPr lang="fr-FR" sz="1600" dirty="0"/>
              <a:t> anti-</a:t>
            </a:r>
            <a:r>
              <a:rPr lang="fr-FR" sz="1600" dirty="0" err="1"/>
              <a:t>HBc</a:t>
            </a:r>
            <a:endParaRPr lang="fr-FR" sz="1600" dirty="0"/>
          </a:p>
          <a:p>
            <a:pPr lvl="2"/>
            <a:r>
              <a:rPr lang="fr-FR" sz="1600" dirty="0"/>
              <a:t>Si nécessaire : </a:t>
            </a:r>
            <a:r>
              <a:rPr lang="fr-FR" sz="1600" dirty="0" err="1"/>
              <a:t>Ig</a:t>
            </a:r>
            <a:r>
              <a:rPr lang="fr-FR" sz="1600" dirty="0"/>
              <a:t> totaux </a:t>
            </a:r>
            <a:r>
              <a:rPr lang="fr-FR" sz="1600" dirty="0" err="1"/>
              <a:t>anti-VHA</a:t>
            </a:r>
            <a:r>
              <a:rPr lang="fr-FR" sz="1600" dirty="0"/>
              <a:t> et varicelle, rougeole si ID</a:t>
            </a:r>
          </a:p>
          <a:p>
            <a:pPr lvl="1"/>
            <a:r>
              <a:rPr lang="fr-FR" sz="2000" dirty="0"/>
              <a:t>Post-vaccinal :</a:t>
            </a:r>
          </a:p>
          <a:p>
            <a:pPr lvl="2"/>
            <a:r>
              <a:rPr lang="fr-FR" sz="1600" dirty="0" err="1"/>
              <a:t>Ac</a:t>
            </a:r>
            <a:r>
              <a:rPr lang="fr-FR" sz="1600" dirty="0"/>
              <a:t> anti-</a:t>
            </a:r>
            <a:r>
              <a:rPr lang="fr-FR" sz="1600" dirty="0" err="1"/>
              <a:t>HBs</a:t>
            </a:r>
            <a:r>
              <a:rPr lang="fr-FR" sz="1600" dirty="0"/>
              <a:t> et </a:t>
            </a:r>
            <a:r>
              <a:rPr lang="fr-FR" sz="1600" dirty="0" err="1"/>
              <a:t>Ac</a:t>
            </a:r>
            <a:r>
              <a:rPr lang="fr-FR" sz="1600" dirty="0"/>
              <a:t> </a:t>
            </a:r>
            <a:r>
              <a:rPr lang="fr-FR" sz="1600" dirty="0" err="1"/>
              <a:t>anti-tétaniques</a:t>
            </a:r>
            <a:r>
              <a:rPr lang="fr-FR" sz="1600" dirty="0"/>
              <a:t> (si statut pré-vaccinal inconnu)</a:t>
            </a:r>
          </a:p>
        </p:txBody>
      </p:sp>
    </p:spTree>
    <p:extLst>
      <p:ext uri="{BB962C8B-B14F-4D97-AF65-F5344CB8AC3E}">
        <p14:creationId xmlns:p14="http://schemas.microsoft.com/office/powerpoint/2010/main" val="3521859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mgc-prevention.fr/wp-content/uploads/2016/09/tableau-vaccination-MGC-web-583x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39" y="1111127"/>
            <a:ext cx="7640516" cy="45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08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58366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+mn-lt"/>
              </a:rPr>
              <a:t>Migrants primo-arrivants</a:t>
            </a:r>
            <a:endParaRPr lang="fr-F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45970" y="1284713"/>
            <a:ext cx="8551574" cy="5476695"/>
          </a:xfrm>
        </p:spPr>
        <p:txBody>
          <a:bodyPr>
            <a:normAutofit/>
          </a:bodyPr>
          <a:lstStyle/>
          <a:p>
            <a:r>
              <a:rPr lang="fr-FR" sz="2400" dirty="0"/>
              <a:t>Associer le rattrapage à un dépistage </a:t>
            </a:r>
            <a:endParaRPr lang="fr-FR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Hépatites B et C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VIH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TB : </a:t>
            </a:r>
            <a:r>
              <a:rPr lang="fr-FR" sz="1600" dirty="0"/>
              <a:t>IGRA ou IDR</a:t>
            </a:r>
          </a:p>
          <a:p>
            <a:r>
              <a:rPr lang="fr-FR" sz="2400" dirty="0"/>
              <a:t>Sérologies utiles</a:t>
            </a:r>
          </a:p>
          <a:p>
            <a:pPr lvl="1"/>
            <a:r>
              <a:rPr lang="fr-FR" sz="2000" dirty="0"/>
              <a:t>Pré-vaccinal : </a:t>
            </a:r>
          </a:p>
          <a:p>
            <a:pPr lvl="2"/>
            <a:r>
              <a:rPr lang="fr-FR" sz="1600" dirty="0"/>
              <a:t>Ag </a:t>
            </a:r>
            <a:r>
              <a:rPr lang="fr-FR" sz="1600" dirty="0" err="1"/>
              <a:t>HBs</a:t>
            </a:r>
            <a:r>
              <a:rPr lang="fr-FR" sz="1600" dirty="0"/>
              <a:t>, </a:t>
            </a:r>
            <a:r>
              <a:rPr lang="fr-FR" sz="1600" dirty="0" err="1"/>
              <a:t>Ac</a:t>
            </a:r>
            <a:r>
              <a:rPr lang="fr-FR" sz="1600" dirty="0"/>
              <a:t> anti-</a:t>
            </a:r>
            <a:r>
              <a:rPr lang="fr-FR" sz="1600" dirty="0" err="1"/>
              <a:t>HBs</a:t>
            </a:r>
            <a:r>
              <a:rPr lang="fr-FR" sz="1600" dirty="0"/>
              <a:t> et </a:t>
            </a:r>
            <a:r>
              <a:rPr lang="fr-FR" sz="1600" dirty="0" err="1"/>
              <a:t>Ac</a:t>
            </a:r>
            <a:r>
              <a:rPr lang="fr-FR" sz="1600" dirty="0"/>
              <a:t> anti-</a:t>
            </a:r>
            <a:r>
              <a:rPr lang="fr-FR" sz="1600" dirty="0" err="1"/>
              <a:t>HBc</a:t>
            </a:r>
            <a:endParaRPr lang="fr-FR" sz="1600" dirty="0"/>
          </a:p>
          <a:p>
            <a:pPr lvl="2"/>
            <a:r>
              <a:rPr lang="fr-FR" sz="1600" dirty="0" err="1"/>
              <a:t>Ig</a:t>
            </a:r>
            <a:r>
              <a:rPr lang="fr-FR" sz="1600" dirty="0"/>
              <a:t> totaux </a:t>
            </a:r>
            <a:r>
              <a:rPr lang="fr-FR" sz="1600" dirty="0" err="1"/>
              <a:t>anti-VHA</a:t>
            </a:r>
            <a:endParaRPr lang="fr-FR" sz="1600" dirty="0"/>
          </a:p>
          <a:p>
            <a:pPr lvl="2"/>
            <a:r>
              <a:rPr lang="fr-FR" sz="1600" dirty="0"/>
              <a:t>Varicelle</a:t>
            </a:r>
          </a:p>
          <a:p>
            <a:pPr lvl="2"/>
            <a:r>
              <a:rPr lang="fr-FR" sz="1600" dirty="0"/>
              <a:t>Rougeole si ID</a:t>
            </a:r>
          </a:p>
          <a:p>
            <a:pPr lvl="1"/>
            <a:r>
              <a:rPr lang="fr-FR" sz="2000" dirty="0"/>
              <a:t>Post-vaccinal :</a:t>
            </a:r>
          </a:p>
          <a:p>
            <a:pPr lvl="2"/>
            <a:r>
              <a:rPr lang="fr-FR" sz="1600" dirty="0" err="1"/>
              <a:t>Ac</a:t>
            </a:r>
            <a:r>
              <a:rPr lang="fr-FR" sz="1600" dirty="0"/>
              <a:t> anti-</a:t>
            </a:r>
            <a:r>
              <a:rPr lang="fr-FR" sz="1600" dirty="0" err="1"/>
              <a:t>HBs</a:t>
            </a:r>
            <a:r>
              <a:rPr lang="fr-FR" sz="1600" dirty="0"/>
              <a:t> et </a:t>
            </a:r>
            <a:r>
              <a:rPr lang="fr-FR" sz="1600" dirty="0" err="1"/>
              <a:t>Ac</a:t>
            </a:r>
            <a:r>
              <a:rPr lang="fr-FR" sz="1600" dirty="0"/>
              <a:t> </a:t>
            </a:r>
            <a:r>
              <a:rPr lang="fr-FR" sz="1600" dirty="0" err="1"/>
              <a:t>anti-tétaniques</a:t>
            </a:r>
            <a:r>
              <a:rPr lang="fr-FR" sz="1600" dirty="0"/>
              <a:t> (si statut pré-vaccinal inconnu)</a:t>
            </a:r>
          </a:p>
        </p:txBody>
      </p:sp>
    </p:spTree>
    <p:extLst>
      <p:ext uri="{BB962C8B-B14F-4D97-AF65-F5344CB8AC3E}">
        <p14:creationId xmlns:p14="http://schemas.microsoft.com/office/powerpoint/2010/main" val="101426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26911-7CAF-54DC-39F7-54268032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couvertures vaccinales (CV) insuffisantes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9C8AEB-E374-4534-A09D-3F59935AF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49305"/>
            <a:ext cx="11034533" cy="5202300"/>
          </a:xfrm>
        </p:spPr>
        <p:txBody>
          <a:bodyPr>
            <a:noAutofit/>
          </a:bodyPr>
          <a:lstStyle/>
          <a:p>
            <a:pPr marL="0" indent="0">
              <a:lnSpc>
                <a:spcPts val="2267"/>
              </a:lnSpc>
              <a:buNone/>
            </a:pPr>
            <a:r>
              <a:rPr lang="fr-FR" b="1" dirty="0">
                <a:solidFill>
                  <a:srgbClr val="0070C0"/>
                </a:solidFill>
              </a:rPr>
              <a:t>Et notamment avec l’avance en âge</a:t>
            </a:r>
          </a:p>
          <a:p>
            <a:pPr>
              <a:lnSpc>
                <a:spcPts val="2267"/>
              </a:lnSpc>
            </a:pPr>
            <a:r>
              <a:rPr lang="fr-FR" sz="2133" b="1" dirty="0" err="1"/>
              <a:t>dTcaP</a:t>
            </a:r>
            <a:r>
              <a:rPr lang="fr-FR" sz="2133" dirty="0"/>
              <a:t> : CV bien inférieure à l’objectif de </a:t>
            </a:r>
            <a:r>
              <a:rPr lang="fr-FR" sz="2133" b="1" dirty="0"/>
              <a:t>90%</a:t>
            </a:r>
          </a:p>
          <a:p>
            <a:pPr lvl="1">
              <a:lnSpc>
                <a:spcPts val="2000"/>
              </a:lnSpc>
            </a:pPr>
            <a:r>
              <a:rPr lang="fr-FR" sz="1867" dirty="0">
                <a:solidFill>
                  <a:srgbClr val="C00000"/>
                </a:solidFill>
              </a:rPr>
              <a:t>dès 25 ans, moins d’un adulte sur 2 est à jour</a:t>
            </a:r>
          </a:p>
          <a:p>
            <a:pPr lvl="2">
              <a:lnSpc>
                <a:spcPts val="2267"/>
              </a:lnSpc>
            </a:pPr>
            <a:r>
              <a:rPr lang="fr-FR" sz="1600" dirty="0">
                <a:solidFill>
                  <a:srgbClr val="C00000"/>
                </a:solidFill>
              </a:rPr>
              <a:t>Et un sur 3 après 65 ans</a:t>
            </a:r>
          </a:p>
          <a:p>
            <a:pPr lvl="2">
              <a:lnSpc>
                <a:spcPts val="2267"/>
              </a:lnSpc>
            </a:pPr>
            <a:r>
              <a:rPr lang="fr-FR" sz="1600" dirty="0"/>
              <a:t>Le bon vaccin n’est pas toujours utilisé</a:t>
            </a:r>
          </a:p>
          <a:p>
            <a:pPr lvl="1">
              <a:lnSpc>
                <a:spcPts val="2267"/>
              </a:lnSpc>
            </a:pPr>
            <a:r>
              <a:rPr lang="fr-FR" sz="1867" dirty="0"/>
              <a:t>Pour la coqueluche, CV encore plus basse</a:t>
            </a:r>
          </a:p>
          <a:p>
            <a:pPr>
              <a:spcBef>
                <a:spcPts val="1600"/>
              </a:spcBef>
            </a:pPr>
            <a:r>
              <a:rPr lang="fr-FR" sz="2133" b="1" dirty="0"/>
              <a:t>Grippe</a:t>
            </a:r>
            <a:r>
              <a:rPr lang="fr-FR" sz="2133" dirty="0"/>
              <a:t> : objectif CV &gt; </a:t>
            </a:r>
            <a:r>
              <a:rPr lang="fr-FR" sz="2133" b="1" dirty="0"/>
              <a:t>75 %</a:t>
            </a:r>
            <a:r>
              <a:rPr lang="fr-FR" sz="2133" dirty="0"/>
              <a:t> chez + de 65 ans</a:t>
            </a:r>
            <a:endParaRPr lang="fr-FR" sz="1867" dirty="0"/>
          </a:p>
          <a:p>
            <a:pPr lvl="1">
              <a:lnSpc>
                <a:spcPts val="2267"/>
              </a:lnSpc>
            </a:pPr>
            <a:r>
              <a:rPr lang="fr-FR" sz="1867" dirty="0"/>
              <a:t>2020-21 :  CV de 60 % </a:t>
            </a:r>
            <a:r>
              <a:rPr lang="fr-FR" sz="1867" baseline="30000" dirty="0"/>
              <a:t>2</a:t>
            </a:r>
            <a:r>
              <a:rPr lang="fr-FR" sz="1867" dirty="0"/>
              <a:t>:  probable effet Covid ?</a:t>
            </a:r>
          </a:p>
          <a:p>
            <a:pPr lvl="1">
              <a:lnSpc>
                <a:spcPts val="2000"/>
              </a:lnSpc>
            </a:pPr>
            <a:r>
              <a:rPr lang="fr-FR" sz="1867" dirty="0"/>
              <a:t>2021-22 : CV de 57 %</a:t>
            </a:r>
            <a:r>
              <a:rPr lang="fr-FR" sz="1867" baseline="30000" dirty="0"/>
              <a:t> 2</a:t>
            </a:r>
            <a:endParaRPr lang="fr-FR" sz="1867" dirty="0"/>
          </a:p>
          <a:p>
            <a:pPr>
              <a:spcBef>
                <a:spcPts val="1600"/>
              </a:spcBef>
            </a:pPr>
            <a:r>
              <a:rPr lang="fr-FR" sz="2133" b="1" dirty="0"/>
              <a:t>Pneumocoque</a:t>
            </a:r>
            <a:r>
              <a:rPr lang="fr-FR" sz="2133" dirty="0"/>
              <a:t> : objectif CV &gt; </a:t>
            </a:r>
            <a:r>
              <a:rPr lang="fr-FR" sz="2133" b="1" dirty="0"/>
              <a:t>60 %</a:t>
            </a:r>
            <a:r>
              <a:rPr lang="fr-FR" sz="2133" dirty="0"/>
              <a:t>  chez patients adultes à risque</a:t>
            </a:r>
          </a:p>
          <a:p>
            <a:pPr lvl="1">
              <a:lnSpc>
                <a:spcPts val="2267"/>
              </a:lnSpc>
            </a:pPr>
            <a:r>
              <a:rPr lang="fr-FR" sz="1867" dirty="0"/>
              <a:t>CV avec schéma complet à jour (2018)</a:t>
            </a:r>
            <a:r>
              <a:rPr lang="fr-FR" sz="1867" baseline="30000" dirty="0"/>
              <a:t>2 3 </a:t>
            </a:r>
            <a:r>
              <a:rPr lang="fr-FR" sz="1867" dirty="0"/>
              <a:t>:</a:t>
            </a:r>
          </a:p>
          <a:p>
            <a:pPr lvl="2">
              <a:lnSpc>
                <a:spcPts val="2267"/>
              </a:lnSpc>
            </a:pPr>
            <a:r>
              <a:rPr lang="fr-FR" sz="1600" dirty="0"/>
              <a:t>Patients immunodéprimés/aspléniques : </a:t>
            </a:r>
            <a:r>
              <a:rPr lang="fr-FR" sz="1600" b="1" dirty="0"/>
              <a:t>19 %</a:t>
            </a:r>
            <a:r>
              <a:rPr lang="fr-FR" sz="1600" dirty="0"/>
              <a:t>, </a:t>
            </a:r>
          </a:p>
          <a:p>
            <a:pPr lvl="2">
              <a:lnSpc>
                <a:spcPts val="2267"/>
              </a:lnSpc>
            </a:pPr>
            <a:r>
              <a:rPr lang="fr-FR" sz="1600" dirty="0">
                <a:solidFill>
                  <a:srgbClr val="C00000"/>
                </a:solidFill>
              </a:rPr>
              <a:t>Patients avec comorbidités : </a:t>
            </a:r>
            <a:r>
              <a:rPr lang="fr-FR" sz="1600" b="1" dirty="0">
                <a:solidFill>
                  <a:srgbClr val="C00000"/>
                </a:solidFill>
              </a:rPr>
              <a:t>3 %</a:t>
            </a:r>
            <a:endParaRPr lang="fr-FR" sz="1600" b="1" baseline="30000" dirty="0">
              <a:solidFill>
                <a:srgbClr val="C0000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A562B59-62E8-70B5-F21E-1460EFF43209}"/>
              </a:ext>
            </a:extLst>
          </p:cNvPr>
          <p:cNvSpPr txBox="1"/>
          <p:nvPr/>
        </p:nvSpPr>
        <p:spPr>
          <a:xfrm>
            <a:off x="1" y="6351605"/>
            <a:ext cx="99971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1 C. Marchal et al..</a:t>
            </a:r>
            <a:r>
              <a:rPr lang="fr-F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Vaccine 39 (2021) 505-511 2.</a:t>
            </a:r>
            <a:r>
              <a:rPr lang="fr-FR" sz="1200" i="1" dirty="0"/>
              <a:t> données Santé publique France 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sz="1200" i="1" dirty="0"/>
              <a:t> B. Wyplosz,  et al, Vaccine, https://doi.org/10.1016/j.vaccine.2022.06.071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407E3D2-46C1-AD10-DCAB-CB4AED115308}"/>
              </a:ext>
            </a:extLst>
          </p:cNvPr>
          <p:cNvGrpSpPr/>
          <p:nvPr/>
        </p:nvGrpSpPr>
        <p:grpSpPr>
          <a:xfrm>
            <a:off x="6576054" y="1255467"/>
            <a:ext cx="5466463" cy="2825912"/>
            <a:chOff x="4932040" y="941600"/>
            <a:chExt cx="4099847" cy="2119434"/>
          </a:xfrm>
        </p:grpSpPr>
        <p:graphicFrame>
          <p:nvGraphicFramePr>
            <p:cNvPr id="5" name="Graphique 4" descr="Type de graphique : Histogramme groupé. « DTP % », « Coqueluche% » par « Age »&#10;&#10;Description générée automatiquement">
              <a:extLst>
                <a:ext uri="{FF2B5EF4-FFF2-40B4-BE49-F238E27FC236}">
                  <a16:creationId xmlns:a16="http://schemas.microsoft.com/office/drawing/2014/main" id="{C56E8333-F877-965D-1991-0410B35CB0DC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4932040" y="941600"/>
            <a:ext cx="4099847" cy="21194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D9A28138-8BFE-551F-B026-2A6C1878D107}"/>
                </a:ext>
              </a:extLst>
            </p:cNvPr>
            <p:cNvCxnSpPr>
              <a:cxnSpLocks/>
            </p:cNvCxnSpPr>
            <p:nvPr/>
          </p:nvCxnSpPr>
          <p:spPr>
            <a:xfrm>
              <a:off x="6016171" y="1018093"/>
              <a:ext cx="2956679" cy="146826"/>
            </a:xfrm>
            <a:prstGeom prst="line">
              <a:avLst/>
            </a:prstGeom>
            <a:ln w="28575">
              <a:noFill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B6564C3-6E17-9D88-B672-2A2EF456B9D9}"/>
                </a:ext>
              </a:extLst>
            </p:cNvPr>
            <p:cNvSpPr txBox="1"/>
            <p:nvPr/>
          </p:nvSpPr>
          <p:spPr>
            <a:xfrm>
              <a:off x="5688148" y="1487039"/>
              <a:ext cx="289881" cy="246427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FR" sz="1200" b="1" dirty="0">
                  <a:solidFill>
                    <a:srgbClr val="0070C0"/>
                  </a:solidFill>
                </a:rPr>
                <a:t>76%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9311C17-91A7-80AB-D7C7-262ED69E2CEE}"/>
                </a:ext>
              </a:extLst>
            </p:cNvPr>
            <p:cNvSpPr txBox="1"/>
            <p:nvPr/>
          </p:nvSpPr>
          <p:spPr>
            <a:xfrm>
              <a:off x="6121535" y="1878104"/>
              <a:ext cx="289881" cy="246427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fr-FR" sz="1200" b="1" dirty="0">
                  <a:solidFill>
                    <a:srgbClr val="0070C0"/>
                  </a:solidFill>
                </a:rPr>
                <a:t>47%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7D223A6-A3EA-8F24-AAFD-354001C3CE34}"/>
                </a:ext>
              </a:extLst>
            </p:cNvPr>
            <p:cNvSpPr/>
            <p:nvPr/>
          </p:nvSpPr>
          <p:spPr>
            <a:xfrm>
              <a:off x="6133578" y="1775563"/>
              <a:ext cx="421135" cy="112935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EA89B2-D934-428D-292E-CC42529AE4EA}"/>
                </a:ext>
              </a:extLst>
            </p:cNvPr>
            <p:cNvSpPr/>
            <p:nvPr/>
          </p:nvSpPr>
          <p:spPr>
            <a:xfrm>
              <a:off x="7076722" y="2001318"/>
              <a:ext cx="421135" cy="941582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64375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CEE3E-CDCD-90F4-C1D9-0D38CD87C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Depuis 2013, des rendez-vous vaccinaux à </a:t>
            </a:r>
            <a:r>
              <a:rPr lang="fr-FR" dirty="0"/>
              <a:t>â</a:t>
            </a:r>
            <a:r>
              <a:rPr lang="fr-FR" sz="3200" dirty="0"/>
              <a:t>ge fixe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77BE16-73AA-0CFE-1A52-82BFDE80D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1" y="1008870"/>
            <a:ext cx="11521280" cy="50466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133" dirty="0">
              <a:solidFill>
                <a:srgbClr val="0070C0"/>
              </a:solidFill>
            </a:endParaRPr>
          </a:p>
          <a:p>
            <a:r>
              <a:rPr lang="fr-FR" sz="1867" dirty="0">
                <a:solidFill>
                  <a:srgbClr val="C00000"/>
                </a:solidFill>
              </a:rPr>
              <a:t>Diphtérie-Tétanos-Polio : </a:t>
            </a:r>
            <a:r>
              <a:rPr lang="fr-FR" sz="1867" dirty="0" err="1">
                <a:solidFill>
                  <a:srgbClr val="C00000"/>
                </a:solidFill>
              </a:rPr>
              <a:t>dTP</a:t>
            </a:r>
            <a:r>
              <a:rPr lang="fr-FR" sz="1867" dirty="0">
                <a:solidFill>
                  <a:srgbClr val="C00000"/>
                </a:solidFill>
              </a:rPr>
              <a:t> à 25, 45 et 65 ans, puis à 75, 85, 95 ans ….</a:t>
            </a:r>
          </a:p>
          <a:p>
            <a:r>
              <a:rPr lang="fr-FR" sz="1867" dirty="0">
                <a:solidFill>
                  <a:srgbClr val="C00000"/>
                </a:solidFill>
              </a:rPr>
              <a:t>Coqueluche : à 25 ans pour toute la population </a:t>
            </a:r>
            <a:r>
              <a:rPr lang="fr-FR" sz="1600" dirty="0"/>
              <a:t>(</a:t>
            </a:r>
            <a:r>
              <a:rPr lang="fr-FR" sz="1600" i="1" dirty="0"/>
              <a:t>+ à 45 ans et 65 ans pour les professionnels de santé)</a:t>
            </a:r>
          </a:p>
          <a:p>
            <a:r>
              <a:rPr lang="fr-FR" sz="1867" dirty="0"/>
              <a:t>Zona : 1 dose à 65 ans, rattrapage possible jusqu’à 74 ans*</a:t>
            </a:r>
            <a:endParaRPr lang="fr-FR" sz="1867" i="1" dirty="0"/>
          </a:p>
          <a:p>
            <a:endParaRPr lang="fr-FR" sz="1867" dirty="0"/>
          </a:p>
          <a:p>
            <a:endParaRPr lang="fr-FR" sz="1867" dirty="0"/>
          </a:p>
          <a:p>
            <a:endParaRPr lang="fr-FR" sz="1867" dirty="0"/>
          </a:p>
          <a:p>
            <a:endParaRPr lang="fr-FR" sz="1867" dirty="0"/>
          </a:p>
          <a:p>
            <a:endParaRPr lang="fr-FR" sz="1867" dirty="0"/>
          </a:p>
          <a:p>
            <a:r>
              <a:rPr lang="fr-FR" sz="1867" b="1" dirty="0"/>
              <a:t>Des rattrapages à ne pas oublier</a:t>
            </a:r>
          </a:p>
          <a:p>
            <a:pPr lvl="1"/>
            <a:r>
              <a:rPr lang="fr-FR" sz="1600" b="1" dirty="0"/>
              <a:t>Méningocoque C </a:t>
            </a:r>
            <a:r>
              <a:rPr lang="fr-FR" sz="1600" dirty="0"/>
              <a:t>: 1 dose jusqu’à 24 ans révolus</a:t>
            </a:r>
          </a:p>
          <a:p>
            <a:pPr lvl="1"/>
            <a:r>
              <a:rPr lang="fr-FR" sz="1600" b="1" dirty="0"/>
              <a:t>ROR</a:t>
            </a:r>
            <a:r>
              <a:rPr lang="fr-FR" sz="1600" dirty="0"/>
              <a:t> : 2 doses pour tous adultes nés depuis 1980 (valable si réalisé après l’âge de 1 an)</a:t>
            </a:r>
          </a:p>
          <a:p>
            <a:pPr lvl="1"/>
            <a:r>
              <a:rPr lang="fr-FR" sz="1600" b="1" dirty="0"/>
              <a:t>HPV</a:t>
            </a:r>
            <a:r>
              <a:rPr lang="fr-FR" sz="1600" dirty="0"/>
              <a:t> pour les femmes et les </a:t>
            </a:r>
            <a:r>
              <a:rPr lang="fr-FR" sz="1600" dirty="0" smtClean="0"/>
              <a:t>hommes</a:t>
            </a:r>
            <a:endParaRPr lang="fr-FR" sz="1600" dirty="0"/>
          </a:p>
          <a:p>
            <a:endParaRPr lang="fr-FR" sz="2133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F17AD6D-4F69-43CA-B900-290A34649B29}"/>
              </a:ext>
            </a:extLst>
          </p:cNvPr>
          <p:cNvSpPr txBox="1"/>
          <p:nvPr/>
        </p:nvSpPr>
        <p:spPr>
          <a:xfrm>
            <a:off x="-26513" y="6383785"/>
            <a:ext cx="4874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 smtClean="0"/>
              <a:t> </a:t>
            </a:r>
            <a:endParaRPr lang="fr-FR" sz="1200" i="1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41742A0-E6C1-62CD-78B3-CB4E17AE30AE}"/>
              </a:ext>
            </a:extLst>
          </p:cNvPr>
          <p:cNvGrpSpPr/>
          <p:nvPr/>
        </p:nvGrpSpPr>
        <p:grpSpPr>
          <a:xfrm>
            <a:off x="1583499" y="2660915"/>
            <a:ext cx="8448939" cy="1735360"/>
            <a:chOff x="1269603" y="1923678"/>
            <a:chExt cx="6330408" cy="122413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10C9229-F79C-FDCB-02A5-363A3BDD4E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2" t="31098" r="371" b="47432"/>
            <a:stretch/>
          </p:blipFill>
          <p:spPr>
            <a:xfrm>
              <a:off x="1269603" y="1923678"/>
              <a:ext cx="6330408" cy="122413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9F278B6-DD25-FF38-8480-FC3D8B9A5530}"/>
                </a:ext>
              </a:extLst>
            </p:cNvPr>
            <p:cNvSpPr txBox="1"/>
            <p:nvPr/>
          </p:nvSpPr>
          <p:spPr>
            <a:xfrm>
              <a:off x="6740667" y="1923678"/>
              <a:ext cx="828986" cy="20267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121917" tIns="60959" rIns="121917" bIns="60959" rtlCol="0">
              <a:spAutoFit/>
            </a:bodyPr>
            <a:lstStyle/>
            <a:p>
              <a:r>
                <a:rPr lang="fr-FR" sz="1067" dirty="0">
                  <a:solidFill>
                    <a:schemeClr val="bg1"/>
                  </a:solidFill>
                </a:rPr>
                <a:t>75, 85, 95 ans…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BE940ED7-3E73-861E-22A1-A3777EF7FA72}"/>
              </a:ext>
            </a:extLst>
          </p:cNvPr>
          <p:cNvSpPr txBox="1"/>
          <p:nvPr/>
        </p:nvSpPr>
        <p:spPr>
          <a:xfrm>
            <a:off x="4785293" y="6111454"/>
            <a:ext cx="7071347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333" b="1" i="1" dirty="0"/>
              <a:t>*Attention vaccin vivant : CI chez immunodéprimées (Vaccin inactivé en 2 doses attendu)</a:t>
            </a:r>
          </a:p>
        </p:txBody>
      </p:sp>
    </p:spTree>
    <p:extLst>
      <p:ext uri="{BB962C8B-B14F-4D97-AF65-F5344CB8AC3E}">
        <p14:creationId xmlns:p14="http://schemas.microsoft.com/office/powerpoint/2010/main" val="310159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">
            <a:extLst>
              <a:ext uri="{FF2B5EF4-FFF2-40B4-BE49-F238E27FC236}">
                <a16:creationId xmlns:a16="http://schemas.microsoft.com/office/drawing/2014/main" id="{3F2E2C47-C2EE-754C-8EA1-06338CB0D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2" y="6405331"/>
            <a:ext cx="777686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761981" eaLnBrk="0" hangingPunct="0"/>
            <a:r>
              <a:rPr lang="fr-FR" sz="900" i="1" dirty="0">
                <a:solidFill>
                  <a:srgbClr val="4D4D4D"/>
                </a:solidFill>
                <a:latin typeface="Arial Narrow" charset="0"/>
              </a:rPr>
              <a:t>1. DE LA ROCQUE F. Enquête sur le statut vaccinal des parents de jeunes nourrissons. Arch </a:t>
            </a:r>
            <a:r>
              <a:rPr lang="fr-FR" sz="900" i="1" dirty="0" err="1">
                <a:solidFill>
                  <a:srgbClr val="4D4D4D"/>
                </a:solidFill>
                <a:latin typeface="Arial Narrow" charset="0"/>
              </a:rPr>
              <a:t>Pediatr</a:t>
            </a:r>
            <a:r>
              <a:rPr lang="fr-FR" sz="900" i="1" dirty="0">
                <a:solidFill>
                  <a:srgbClr val="4D4D4D"/>
                </a:solidFill>
                <a:latin typeface="Arial Narrow" charset="0"/>
              </a:rPr>
              <a:t> 2007;14:1472-76  2. </a:t>
            </a:r>
            <a:r>
              <a:rPr lang="fr-FR" sz="900" i="1" dirty="0" err="1">
                <a:solidFill>
                  <a:srgbClr val="4D4D4D"/>
                </a:solidFill>
                <a:latin typeface="Arial Narrow" charset="0"/>
              </a:rPr>
              <a:t>renacoq</a:t>
            </a:r>
            <a:r>
              <a:rPr lang="fr-FR" sz="900" i="1" dirty="0">
                <a:solidFill>
                  <a:srgbClr val="4D4D4D"/>
                </a:solidFill>
                <a:latin typeface="Arial Narrow" charset="0"/>
              </a:rPr>
              <a:t> 3. Santé publique France. Calendrier vaccinal 2022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493A8DB-EE87-3C36-2C79-4E0F8EA3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/>
              <a:t>Femme enceinte et prévention coqueluche</a:t>
            </a:r>
            <a:endParaRPr lang="fr-FR" b="1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D65935-60DE-8EEC-4813-7DD533E91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53293"/>
            <a:ext cx="10945216" cy="2855760"/>
          </a:xfrm>
        </p:spPr>
        <p:txBody>
          <a:bodyPr>
            <a:noAutofit/>
          </a:bodyPr>
          <a:lstStyle/>
          <a:p>
            <a:pPr marL="0" indent="0">
              <a:lnSpc>
                <a:spcPts val="2133"/>
              </a:lnSpc>
              <a:spcBef>
                <a:spcPts val="1600"/>
              </a:spcBef>
              <a:buNone/>
            </a:pPr>
            <a:endParaRPr lang="fr-FR" b="1" baseline="30000" dirty="0">
              <a:solidFill>
                <a:srgbClr val="0070C0"/>
              </a:solidFill>
            </a:endParaRPr>
          </a:p>
          <a:p>
            <a:pPr>
              <a:lnSpc>
                <a:spcPts val="2133"/>
              </a:lnSpc>
              <a:spcBef>
                <a:spcPts val="1600"/>
              </a:spcBef>
            </a:pPr>
            <a:r>
              <a:rPr lang="fr-FR" sz="2133" dirty="0"/>
              <a:t>993 nourrissons &lt; 1 an, hospitalisés entre 2013-2021</a:t>
            </a:r>
            <a:r>
              <a:rPr lang="fr-FR" sz="2133" baseline="30000" dirty="0"/>
              <a:t>2</a:t>
            </a:r>
            <a:r>
              <a:rPr lang="fr-FR" sz="2133" dirty="0"/>
              <a:t>, dont 1/3 &lt; 3 mois</a:t>
            </a:r>
          </a:p>
          <a:p>
            <a:pPr lvl="1">
              <a:lnSpc>
                <a:spcPts val="2133"/>
              </a:lnSpc>
            </a:pPr>
            <a:r>
              <a:rPr lang="fr-FR" sz="1867" dirty="0"/>
              <a:t>1 à 3 % de décès :  9 décès sur 10 concernent les moins de 6 </a:t>
            </a:r>
            <a:r>
              <a:rPr lang="fr-FR" sz="1867" dirty="0" smtClean="0"/>
              <a:t>mois (1)</a:t>
            </a:r>
            <a:endParaRPr lang="fr-FR" sz="1867" dirty="0"/>
          </a:p>
          <a:p>
            <a:pPr lvl="1">
              <a:lnSpc>
                <a:spcPts val="2133"/>
              </a:lnSpc>
            </a:pPr>
            <a:r>
              <a:rPr lang="fr-FR" sz="1867" dirty="0"/>
              <a:t>Dans </a:t>
            </a:r>
            <a:r>
              <a:rPr lang="fr-FR" sz="1867" b="1" dirty="0"/>
              <a:t>55 % </a:t>
            </a:r>
            <a:r>
              <a:rPr lang="fr-FR" sz="1867" dirty="0"/>
              <a:t>des cas les </a:t>
            </a:r>
            <a:r>
              <a:rPr lang="fr-FR" sz="1867" b="1" dirty="0"/>
              <a:t>parents</a:t>
            </a:r>
            <a:r>
              <a:rPr lang="fr-FR" sz="1867" dirty="0"/>
              <a:t> sont à l’</a:t>
            </a:r>
            <a:r>
              <a:rPr lang="fr-FR" sz="1867" b="1" dirty="0"/>
              <a:t>origine de la contamination</a:t>
            </a:r>
          </a:p>
          <a:p>
            <a:pPr lvl="1">
              <a:lnSpc>
                <a:spcPts val="2133"/>
              </a:lnSpc>
            </a:pPr>
            <a:r>
              <a:rPr lang="fr-FR" sz="1867" b="1" dirty="0">
                <a:solidFill>
                  <a:srgbClr val="C00000"/>
                </a:solidFill>
              </a:rPr>
              <a:t>La stratégie de cocooning est un échec car insuffisamment appliquée</a:t>
            </a:r>
          </a:p>
          <a:p>
            <a:pPr>
              <a:lnSpc>
                <a:spcPts val="2133"/>
              </a:lnSpc>
              <a:spcBef>
                <a:spcPts val="1600"/>
              </a:spcBef>
            </a:pPr>
            <a:r>
              <a:rPr lang="fr-FR" sz="2133" b="1" dirty="0"/>
              <a:t>Vacciner la mère pour protéger le futur nouveau-né </a:t>
            </a:r>
            <a:r>
              <a:rPr lang="fr-FR" sz="2133" dirty="0"/>
              <a:t>(passage transplacentaire des AC)</a:t>
            </a:r>
          </a:p>
          <a:p>
            <a:pPr lvl="1">
              <a:lnSpc>
                <a:spcPts val="2133"/>
              </a:lnSpc>
            </a:pPr>
            <a:r>
              <a:rPr lang="fr-FR" sz="1867" dirty="0"/>
              <a:t>Vaccination recommandée par l’OMS et déjà en cours dans plus de 30 pays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5AA166-E9BA-3689-D60F-93D130F96B41}"/>
              </a:ext>
            </a:extLst>
          </p:cNvPr>
          <p:cNvSpPr txBox="1"/>
          <p:nvPr/>
        </p:nvSpPr>
        <p:spPr>
          <a:xfrm>
            <a:off x="2015547" y="5455893"/>
            <a:ext cx="7584843" cy="666977"/>
          </a:xfrm>
          <a:prstGeom prst="rect">
            <a:avLst/>
          </a:prstGeom>
          <a:noFill/>
          <a:ln w="63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67" dirty="0">
                <a:solidFill>
                  <a:srgbClr val="0070C0"/>
                </a:solidFill>
              </a:rPr>
              <a:t>Si non vaccination pendant la grossesse ou délai &lt; 1 mois / accouchement : </a:t>
            </a:r>
          </a:p>
          <a:p>
            <a:pPr algn="ctr"/>
            <a:r>
              <a:rPr lang="fr-FR" sz="1867" dirty="0">
                <a:solidFill>
                  <a:srgbClr val="0070C0"/>
                </a:solidFill>
              </a:rPr>
              <a:t>appliquer la stratégie de cocooning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3CE89C34-CEB6-3B42-ACC1-DFC1161721AB}"/>
              </a:ext>
            </a:extLst>
          </p:cNvPr>
          <p:cNvSpPr txBox="1">
            <a:spLocks/>
          </p:cNvSpPr>
          <p:nvPr/>
        </p:nvSpPr>
        <p:spPr>
          <a:xfrm>
            <a:off x="335360" y="4005064"/>
            <a:ext cx="11329259" cy="1248139"/>
          </a:xfrm>
          <a:prstGeom prst="rect">
            <a:avLst/>
          </a:prstGeom>
          <a:ln w="9525" cmpd="sng">
            <a:solidFill>
              <a:srgbClr val="C00000"/>
            </a:solidFill>
          </a:ln>
        </p:spPr>
        <p:txBody>
          <a:bodyPr vert="horz" lIns="121920" tIns="60960" rIns="121920" bIns="60960" rtlCol="0">
            <a:noAutofit/>
          </a:bodyPr>
          <a:lstStyle>
            <a:lvl1pPr marL="285750" indent="-285750" algn="l" defTabSz="914400" rtl="0" eaLnBrk="1" latinLnBrk="0" hangingPunct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133"/>
              </a:lnSpc>
              <a:spcBef>
                <a:spcPts val="1600"/>
              </a:spcBef>
            </a:pPr>
            <a:r>
              <a:rPr lang="fr-FR" sz="2133" b="1" dirty="0">
                <a:solidFill>
                  <a:srgbClr val="C00000"/>
                </a:solidFill>
              </a:rPr>
              <a:t>Vaccination à chaque grossesse</a:t>
            </a:r>
            <a:r>
              <a:rPr lang="fr-FR" sz="2133" b="1" baseline="30000" dirty="0">
                <a:solidFill>
                  <a:srgbClr val="C00000"/>
                </a:solidFill>
              </a:rPr>
              <a:t>3</a:t>
            </a:r>
            <a:r>
              <a:rPr lang="fr-FR" sz="2133" b="1" dirty="0">
                <a:solidFill>
                  <a:srgbClr val="C00000"/>
                </a:solidFill>
              </a:rPr>
              <a:t>: </a:t>
            </a:r>
            <a:r>
              <a:rPr lang="fr-FR" sz="2133" dirty="0" err="1">
                <a:solidFill>
                  <a:srgbClr val="C00000"/>
                </a:solidFill>
              </a:rPr>
              <a:t>dTcaP</a:t>
            </a:r>
            <a:r>
              <a:rPr lang="fr-FR" sz="2133" dirty="0">
                <a:solidFill>
                  <a:srgbClr val="C00000"/>
                </a:solidFill>
              </a:rPr>
              <a:t> au 2</a:t>
            </a:r>
            <a:r>
              <a:rPr lang="fr-FR" sz="2133" baseline="30000" dirty="0">
                <a:solidFill>
                  <a:srgbClr val="C00000"/>
                </a:solidFill>
              </a:rPr>
              <a:t>e</a:t>
            </a:r>
            <a:r>
              <a:rPr lang="fr-FR" sz="2133" dirty="0">
                <a:solidFill>
                  <a:srgbClr val="C00000"/>
                </a:solidFill>
              </a:rPr>
              <a:t> trimestre (de préférence entre 20 et 36 SA)</a:t>
            </a:r>
          </a:p>
          <a:p>
            <a:pPr lvl="1">
              <a:lnSpc>
                <a:spcPts val="2133"/>
              </a:lnSpc>
            </a:pPr>
            <a:r>
              <a:rPr lang="fr-FR" sz="1867" dirty="0"/>
              <a:t>quel que soit le statut vaccinal </a:t>
            </a:r>
            <a:r>
              <a:rPr lang="fr-FR" sz="1867" dirty="0" err="1"/>
              <a:t>antipertussique</a:t>
            </a:r>
            <a:r>
              <a:rPr lang="fr-FR" sz="1867" dirty="0"/>
              <a:t> antérieur</a:t>
            </a:r>
            <a:endParaRPr lang="fr-FR" sz="1867" baseline="30000" dirty="0"/>
          </a:p>
          <a:p>
            <a:pPr lvl="1">
              <a:lnSpc>
                <a:spcPts val="2133"/>
              </a:lnSpc>
            </a:pPr>
            <a:r>
              <a:rPr lang="fr-FR" sz="1867" dirty="0">
                <a:latin typeface="Calibri" charset="0"/>
                <a:ea typeface="ＭＳ Ｐゴシック" charset="0"/>
              </a:rPr>
              <a:t>Tolérance rassurante, tant pour la mère que pour le fœtus et le nourrisson</a:t>
            </a:r>
          </a:p>
        </p:txBody>
      </p:sp>
    </p:spTree>
    <p:extLst>
      <p:ext uri="{BB962C8B-B14F-4D97-AF65-F5344CB8AC3E}">
        <p14:creationId xmlns:p14="http://schemas.microsoft.com/office/powerpoint/2010/main" val="408164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Autres vaccinations pendant la grossesse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Vaccination </a:t>
            </a:r>
            <a:r>
              <a:rPr lang="fr-FR" b="1" dirty="0" smtClean="0"/>
              <a:t>contre la grippe </a:t>
            </a:r>
            <a:r>
              <a:rPr lang="fr-FR" dirty="0" smtClean="0"/>
              <a:t>quelque soit le terme et à chaque grossesse</a:t>
            </a:r>
          </a:p>
          <a:p>
            <a:r>
              <a:rPr lang="fr-FR" dirty="0" smtClean="0"/>
              <a:t>Vaccination contre </a:t>
            </a:r>
            <a:r>
              <a:rPr lang="fr-FR" b="1" dirty="0" smtClean="0"/>
              <a:t>la Covid</a:t>
            </a:r>
          </a:p>
          <a:p>
            <a:r>
              <a:rPr lang="fr-FR" dirty="0" smtClean="0"/>
              <a:t>A venir :</a:t>
            </a:r>
          </a:p>
          <a:p>
            <a:pPr lvl="1"/>
            <a:r>
              <a:rPr lang="fr-FR" dirty="0" smtClean="0"/>
              <a:t>Vaccin Pfizer </a:t>
            </a:r>
            <a:r>
              <a:rPr lang="fr-FR" b="1" dirty="0" smtClean="0"/>
              <a:t>contre le VRS </a:t>
            </a:r>
            <a:r>
              <a:rPr lang="fr-FR" dirty="0" smtClean="0"/>
              <a:t>:</a:t>
            </a:r>
            <a:r>
              <a:rPr lang="fr-FR" dirty="0" err="1" smtClean="0"/>
              <a:t>Abrysvo</a:t>
            </a:r>
            <a:r>
              <a:rPr lang="fr-FR" dirty="0" smtClean="0"/>
              <a:t>*</a:t>
            </a:r>
          </a:p>
          <a:p>
            <a:pPr lvl="1"/>
            <a:r>
              <a:rPr lang="fr-FR" dirty="0" smtClean="0"/>
              <a:t>AMM européenne fin juillet 2023</a:t>
            </a:r>
          </a:p>
          <a:p>
            <a:pPr lvl="1"/>
            <a:r>
              <a:rPr lang="fr-FR" dirty="0" smtClean="0"/>
              <a:t>Transfert passif d’anticorps pour protéger le nourrisson de la naissance à 6 mois contre les infections à VRS</a:t>
            </a:r>
          </a:p>
          <a:p>
            <a:pPr lvl="1"/>
            <a:r>
              <a:rPr lang="fr-FR" dirty="0" smtClean="0"/>
              <a:t>Attendu fin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79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414AD63-B6C8-459E-8015-9C44FBF662D0}"/>
              </a:ext>
            </a:extLst>
          </p:cNvPr>
          <p:cNvSpPr txBox="1"/>
          <p:nvPr/>
        </p:nvSpPr>
        <p:spPr>
          <a:xfrm>
            <a:off x="0" y="6289577"/>
            <a:ext cx="10320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i="1" dirty="0"/>
              <a:t>1 </a:t>
            </a:r>
            <a:r>
              <a:rPr lang="fr-FR" sz="1200" i="1" dirty="0" err="1"/>
              <a:t>Koskas</a:t>
            </a:r>
            <a:r>
              <a:rPr lang="fr-FR" sz="1200" i="1" dirty="0"/>
              <a:t> D et al, étude SIIPA, </a:t>
            </a:r>
            <a:r>
              <a:rPr lang="fr-FR" sz="1200" i="1" dirty="0" err="1"/>
              <a:t>submitted</a:t>
            </a:r>
            <a:r>
              <a:rPr lang="fr-FR" sz="1200" i="1" dirty="0"/>
              <a:t> 2021 2 </a:t>
            </a:r>
            <a:r>
              <a:rPr lang="fr-FR" sz="1200" i="1" dirty="0" err="1"/>
              <a:t>Shea</a:t>
            </a:r>
            <a:r>
              <a:rPr lang="fr-FR" sz="1200" i="1" dirty="0"/>
              <a:t> K et al. Open Forum Infect Dis 2014;1:ofu024, 3 Gaillat, Presse Med. 1998 May;27 </a:t>
            </a:r>
            <a:r>
              <a:rPr lang="fr-FR" sz="1200" i="1" dirty="0" err="1"/>
              <a:t>Suppl</a:t>
            </a:r>
            <a:r>
              <a:rPr lang="fr-FR" sz="1200" i="1" dirty="0"/>
              <a:t> 1:9-16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04E885A6-2614-69BD-E663-C8B90D18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94" y="260648"/>
            <a:ext cx="11808812" cy="539901"/>
          </a:xfrm>
        </p:spPr>
        <p:txBody>
          <a:bodyPr>
            <a:noAutofit/>
          </a:bodyPr>
          <a:lstStyle/>
          <a:p>
            <a:r>
              <a:rPr lang="fr-FR" b="1" dirty="0" smtClean="0"/>
              <a:t>Pneumocoque : des </a:t>
            </a:r>
            <a:r>
              <a:rPr lang="fr-FR" b="1" dirty="0"/>
              <a:t>infections évitables ?</a:t>
            </a:r>
          </a:p>
        </p:txBody>
      </p:sp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FCC0C236-1B80-1F4F-9B11-F067CA7DDCBE}"/>
              </a:ext>
            </a:extLst>
          </p:cNvPr>
          <p:cNvSpPr txBox="1">
            <a:spLocks/>
          </p:cNvSpPr>
          <p:nvPr/>
        </p:nvSpPr>
        <p:spPr>
          <a:xfrm>
            <a:off x="236589" y="1051408"/>
            <a:ext cx="11780137" cy="4105784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85750" indent="-285750" algn="l" defTabSz="914400" rtl="0" eaLnBrk="1" latinLnBrk="0" hangingPunct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Etude SIIPA : </a:t>
            </a:r>
            <a:r>
              <a:rPr lang="fr-FR" sz="2400" dirty="0">
                <a:solidFill>
                  <a:srgbClr val="0070C0"/>
                </a:solidFill>
              </a:rPr>
              <a:t>72 % des Infections invasives à Pneumocoque sont à sérotypes vaccinaux</a:t>
            </a:r>
            <a:r>
              <a:rPr lang="fr-FR" sz="2400" baseline="30000" dirty="0">
                <a:solidFill>
                  <a:srgbClr val="0070C0"/>
                </a:solidFill>
              </a:rPr>
              <a:t>1</a:t>
            </a:r>
            <a:endParaRPr lang="fr-FR" sz="2400" dirty="0">
              <a:solidFill>
                <a:srgbClr val="0070C0"/>
              </a:solidFill>
            </a:endParaRPr>
          </a:p>
          <a:p>
            <a:pPr lvl="1"/>
            <a:r>
              <a:rPr lang="fr-FR" sz="2133" dirty="0"/>
              <a:t>48 % de formes sévères, 21 % décédés dans les 30 jours</a:t>
            </a:r>
          </a:p>
          <a:p>
            <a:pPr lvl="2"/>
            <a:r>
              <a:rPr lang="fr-FR" sz="1867" dirty="0"/>
              <a:t>84 % avaient une ou plusieurs comorbidités</a:t>
            </a:r>
          </a:p>
          <a:p>
            <a:pPr lvl="1"/>
            <a:r>
              <a:rPr lang="fr-FR" sz="2133" b="1" dirty="0"/>
              <a:t>90 % des patients avaient vu un médecin dans l’année précédente mais n’étaient pas vaccinés</a:t>
            </a:r>
          </a:p>
          <a:p>
            <a:pPr>
              <a:spcBef>
                <a:spcPts val="1600"/>
              </a:spcBef>
            </a:pPr>
            <a:r>
              <a:rPr lang="fr-FR" sz="2133" b="1" dirty="0">
                <a:solidFill>
                  <a:srgbClr val="0070C0"/>
                </a:solidFill>
              </a:rPr>
              <a:t>L’âge est un facteur de risque d’IIP</a:t>
            </a:r>
            <a:r>
              <a:rPr lang="fr-FR" sz="2133" b="1" baseline="30000" dirty="0">
                <a:solidFill>
                  <a:srgbClr val="0070C0"/>
                </a:solidFill>
              </a:rPr>
              <a:t>2</a:t>
            </a:r>
            <a:endParaRPr lang="fr-FR" sz="2133" baseline="30000" dirty="0">
              <a:solidFill>
                <a:srgbClr val="0070C0"/>
              </a:solidFill>
            </a:endParaRPr>
          </a:p>
          <a:p>
            <a:pPr lvl="1"/>
            <a:r>
              <a:rPr lang="fr-FR" sz="1867" dirty="0"/>
              <a:t>Incidence élevée aux âges extrêmes de la vie :</a:t>
            </a:r>
          </a:p>
          <a:p>
            <a:pPr lvl="2"/>
            <a:r>
              <a:rPr lang="fr-FR" sz="1600" dirty="0"/>
              <a:t>immaturité du système immunitaire avant 2 ans :  30 /100 000</a:t>
            </a:r>
          </a:p>
          <a:p>
            <a:pPr lvl="2"/>
            <a:r>
              <a:rPr lang="fr-FR" sz="1600" dirty="0"/>
              <a:t>immunosénescence  ± comorbidités après 50 ans : &gt; 50 /100 00</a:t>
            </a:r>
            <a:endParaRPr lang="fr-FR" sz="2133" dirty="0"/>
          </a:p>
        </p:txBody>
      </p:sp>
      <p:sp>
        <p:nvSpPr>
          <p:cNvPr id="43" name="Espace réservé du contenu 2">
            <a:extLst>
              <a:ext uri="{FF2B5EF4-FFF2-40B4-BE49-F238E27FC236}">
                <a16:creationId xmlns:a16="http://schemas.microsoft.com/office/drawing/2014/main" id="{C90CD9C7-2372-074F-8740-67C97088A0D9}"/>
              </a:ext>
            </a:extLst>
          </p:cNvPr>
          <p:cNvSpPr txBox="1">
            <a:spLocks/>
          </p:cNvSpPr>
          <p:nvPr/>
        </p:nvSpPr>
        <p:spPr>
          <a:xfrm>
            <a:off x="172496" y="2948947"/>
            <a:ext cx="7773737" cy="102977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285750" indent="-285750" algn="l" defTabSz="914400" rtl="0" eaLnBrk="1" latinLnBrk="0" hangingPunct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</a:pPr>
            <a:endParaRPr lang="fr-FR" sz="1867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EE4B535-D4AE-A6A5-3375-EA3B12877E79}"/>
              </a:ext>
            </a:extLst>
          </p:cNvPr>
          <p:cNvSpPr txBox="1"/>
          <p:nvPr/>
        </p:nvSpPr>
        <p:spPr>
          <a:xfrm>
            <a:off x="1179043" y="4925443"/>
            <a:ext cx="5760640" cy="66697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67" dirty="0">
                <a:solidFill>
                  <a:srgbClr val="0070C0"/>
                </a:solidFill>
              </a:rPr>
              <a:t>De nombreux pays recommandent la vaccination pour tous les patients ≥ 65 ans, mais pas encore la France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6F0BCCD-4D81-85CA-575A-047CD1F9C321}"/>
              </a:ext>
            </a:extLst>
          </p:cNvPr>
          <p:cNvGrpSpPr/>
          <p:nvPr/>
        </p:nvGrpSpPr>
        <p:grpSpPr>
          <a:xfrm>
            <a:off x="7366571" y="2948947"/>
            <a:ext cx="4544659" cy="2640591"/>
            <a:chOff x="5857917" y="2135222"/>
            <a:chExt cx="3202697" cy="1819179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E06811C5-5652-8758-1B1A-D0E41FC74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57917" y="2135222"/>
              <a:ext cx="3202697" cy="1819179"/>
            </a:xfrm>
            <a:prstGeom prst="rect">
              <a:avLst/>
            </a:prstGeom>
            <a:ln w="12700">
              <a:noFill/>
            </a:ln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22C1B21-F1BA-B89C-7638-4B705964B083}"/>
                </a:ext>
              </a:extLst>
            </p:cNvPr>
            <p:cNvSpPr txBox="1"/>
            <p:nvPr/>
          </p:nvSpPr>
          <p:spPr>
            <a:xfrm>
              <a:off x="6660232" y="2211586"/>
              <a:ext cx="1853952" cy="1767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067" b="1" dirty="0"/>
                <a:t>Incidence IIP selon les tranches d’âge</a:t>
              </a:r>
              <a:r>
                <a:rPr lang="fr-FR" sz="1067" b="1" baseline="30000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134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E7760D5-85B3-42A3-BA99-90EA18E4FA4C}"/>
              </a:ext>
            </a:extLst>
          </p:cNvPr>
          <p:cNvSpPr/>
          <p:nvPr/>
        </p:nvSpPr>
        <p:spPr>
          <a:xfrm>
            <a:off x="62869" y="6393807"/>
            <a:ext cx="8913451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353" indent="-171353" defTabSz="685406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85000"/>
              <a:tabLst>
                <a:tab pos="130895" algn="r"/>
                <a:tab pos="171353" algn="l"/>
              </a:tabLst>
            </a:pPr>
            <a:r>
              <a:rPr lang="en-US" sz="1200" i="1" dirty="0">
                <a:cs typeface="Arial" pitchFamily="34" charset="0"/>
              </a:rPr>
              <a:t>Shea K, et al. Rates of pneumococcal disease in adults with chronic medical conditions. Open Forum Infect Dis 2014;1:ofu024. </a:t>
            </a:r>
            <a:endParaRPr lang="fr-FR" sz="1200" i="1" dirty="0">
              <a:cs typeface="Arial" pitchFamily="34" charset="0"/>
            </a:endParaRPr>
          </a:p>
        </p:txBody>
      </p:sp>
      <p:sp>
        <p:nvSpPr>
          <p:cNvPr id="34" name="Titre 3">
            <a:extLst>
              <a:ext uri="{FF2B5EF4-FFF2-40B4-BE49-F238E27FC236}">
                <a16:creationId xmlns:a16="http://schemas.microsoft.com/office/drawing/2014/main" id="{60005EB9-6E0D-4B7F-A968-2B63E9854F13}"/>
              </a:ext>
            </a:extLst>
          </p:cNvPr>
          <p:cNvSpPr txBox="1">
            <a:spLocks/>
          </p:cNvSpPr>
          <p:nvPr/>
        </p:nvSpPr>
        <p:spPr bwMode="gray">
          <a:xfrm>
            <a:off x="1096900" y="219081"/>
            <a:ext cx="9889099" cy="550520"/>
          </a:xfrm>
          <a:prstGeom prst="rect">
            <a:avLst/>
          </a:prstGeom>
        </p:spPr>
        <p:txBody>
          <a:bodyPr vert="horz" lIns="0" tIns="45708" rIns="0" bIns="45708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ts val="0"/>
              </a:spcBef>
              <a:buNone/>
              <a:defRPr lang="en-US" sz="27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dirty="0">
                <a:solidFill>
                  <a:srgbClr val="0070C0"/>
                </a:solidFill>
              </a:rPr>
              <a:t>Qu’est ce qu’un patient « à risque »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2DDC79A-F837-503C-AF40-06ABD449272C}"/>
              </a:ext>
            </a:extLst>
          </p:cNvPr>
          <p:cNvSpPr txBox="1"/>
          <p:nvPr/>
        </p:nvSpPr>
        <p:spPr>
          <a:xfrm>
            <a:off x="393924" y="1911892"/>
            <a:ext cx="3764160" cy="3355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fr-FR" sz="1867" b="1" dirty="0"/>
              <a:t>Patient à risque : Comorbidité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867" dirty="0"/>
              <a:t>Diabète</a:t>
            </a:r>
            <a:endParaRPr lang="fr-FR" sz="1467" dirty="0"/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867" dirty="0"/>
              <a:t>BPCO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867" dirty="0"/>
              <a:t>Asthme sévère (traité)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867" dirty="0"/>
              <a:t>Insuffisance cardiaque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867" dirty="0"/>
              <a:t>Hépatopathie chronique 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867" dirty="0"/>
              <a:t>Insuffisance rénale chronique</a:t>
            </a:r>
          </a:p>
          <a:p>
            <a:pPr>
              <a:spcBef>
                <a:spcPts val="800"/>
              </a:spcBef>
              <a:buClr>
                <a:srgbClr val="C00000"/>
              </a:buClr>
            </a:pPr>
            <a:r>
              <a:rPr lang="fr-FR" sz="1867" b="1" dirty="0"/>
              <a:t>Haut risque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867" dirty="0"/>
              <a:t>Immunodéprimés/</a:t>
            </a:r>
            <a:r>
              <a:rPr lang="fr-FR" sz="1867" dirty="0" err="1"/>
              <a:t>aspléniques</a:t>
            </a:r>
            <a:r>
              <a:rPr lang="fr-FR" sz="1867" dirty="0"/>
              <a:t>*</a:t>
            </a:r>
          </a:p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1867" dirty="0">
                <a:solidFill>
                  <a:srgbClr val="C00000"/>
                </a:solidFill>
              </a:rPr>
              <a:t>Mais aussi les patients porteurs de plusieurs comorbidités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D523B7B-9272-4ABA-382C-291A6E41189D}"/>
              </a:ext>
            </a:extLst>
          </p:cNvPr>
          <p:cNvSpPr txBox="1"/>
          <p:nvPr/>
        </p:nvSpPr>
        <p:spPr>
          <a:xfrm>
            <a:off x="411627" y="860572"/>
            <a:ext cx="10945216" cy="111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70C0"/>
                </a:solidFill>
              </a:rPr>
              <a:t>Le risque augmente avec l’âge, </a:t>
            </a:r>
            <a:r>
              <a:rPr lang="fr-FR" sz="2400" b="1" dirty="0"/>
              <a:t>et en particulier après 65 ans</a:t>
            </a:r>
            <a:endParaRPr lang="fr-FR" sz="2133" b="1" dirty="0"/>
          </a:p>
          <a:p>
            <a:pPr marL="990575" lvl="1" indent="-38099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133" dirty="0"/>
              <a:t>Surtout :</a:t>
            </a:r>
            <a:r>
              <a:rPr lang="fr-FR" sz="2133" dirty="0">
                <a:solidFill>
                  <a:srgbClr val="C00000"/>
                </a:solidFill>
              </a:rPr>
              <a:t> risque X 2 dès la première comorbidité quel que soit l’âge</a:t>
            </a:r>
          </a:p>
          <a:p>
            <a:pPr marL="990575" lvl="1" indent="-38099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2133" dirty="0">
              <a:solidFill>
                <a:srgbClr val="C00000"/>
              </a:solidFill>
            </a:endParaRP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F257F90A-ED37-E119-41F1-A0B4F14999A4}"/>
              </a:ext>
            </a:extLst>
          </p:cNvPr>
          <p:cNvGrpSpPr/>
          <p:nvPr/>
        </p:nvGrpSpPr>
        <p:grpSpPr>
          <a:xfrm>
            <a:off x="4559830" y="1979575"/>
            <a:ext cx="7065196" cy="3282951"/>
            <a:chOff x="3371266" y="1637628"/>
            <a:chExt cx="5226889" cy="236959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B0081C6-D013-4063-D6F8-DAFB6E34F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1266" y="1637628"/>
              <a:ext cx="5226889" cy="2369594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BA1AC0C-6A93-3E1E-2E21-4D4C7F350417}"/>
                </a:ext>
              </a:extLst>
            </p:cNvPr>
            <p:cNvSpPr/>
            <p:nvPr/>
          </p:nvSpPr>
          <p:spPr>
            <a:xfrm>
              <a:off x="5652120" y="3256285"/>
              <a:ext cx="288032" cy="21602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8DB8953-FE54-CE16-AF38-2718F2E10CD2}"/>
                </a:ext>
              </a:extLst>
            </p:cNvPr>
            <p:cNvSpPr/>
            <p:nvPr/>
          </p:nvSpPr>
          <p:spPr>
            <a:xfrm>
              <a:off x="7087371" y="3039188"/>
              <a:ext cx="288032" cy="216024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08824A3A-8E24-5D37-FDE2-F9B2F7A89572}"/>
              </a:ext>
            </a:extLst>
          </p:cNvPr>
          <p:cNvSpPr txBox="1"/>
          <p:nvPr/>
        </p:nvSpPr>
        <p:spPr>
          <a:xfrm>
            <a:off x="2585065" y="5668437"/>
            <a:ext cx="6912768" cy="420564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133" dirty="0">
                <a:solidFill>
                  <a:srgbClr val="0070C0"/>
                </a:solidFill>
              </a:rPr>
              <a:t>Penser vaccin pneumocoque devant chaque patient à risque</a:t>
            </a:r>
          </a:p>
        </p:txBody>
      </p:sp>
    </p:spTree>
    <p:extLst>
      <p:ext uri="{BB962C8B-B14F-4D97-AF65-F5344CB8AC3E}">
        <p14:creationId xmlns:p14="http://schemas.microsoft.com/office/powerpoint/2010/main" val="6186158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ljXrAmpa16pyHEAEMMHA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4279</Words>
  <Application>Microsoft Office PowerPoint</Application>
  <PresentationFormat>Grand écran</PresentationFormat>
  <Paragraphs>400</Paragraphs>
  <Slides>30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3" baseType="lpstr">
      <vt:lpstr>MS PGothic</vt:lpstr>
      <vt:lpstr>MS PGothic</vt:lpstr>
      <vt:lpstr>游ゴシック</vt:lpstr>
      <vt:lpstr>Arial</vt:lpstr>
      <vt:lpstr>Arial Narrow</vt:lpstr>
      <vt:lpstr>Calibri</vt:lpstr>
      <vt:lpstr>Calibri Light</vt:lpstr>
      <vt:lpstr>Segoe UI</vt:lpstr>
      <vt:lpstr>Symbol</vt:lpstr>
      <vt:lpstr>Times New Roman</vt:lpstr>
      <vt:lpstr>Wingdings</vt:lpstr>
      <vt:lpstr>Thème Office</vt:lpstr>
      <vt:lpstr>Diapositive think-cell</vt:lpstr>
      <vt:lpstr>Actualités vaccinales 2024</vt:lpstr>
      <vt:lpstr>Présentation PowerPoint</vt:lpstr>
      <vt:lpstr>Présentation PowerPoint</vt:lpstr>
      <vt:lpstr>Des couvertures vaccinales (CV) insuffisantes</vt:lpstr>
      <vt:lpstr>Depuis 2013, des rendez-vous vaccinaux à âge fixe</vt:lpstr>
      <vt:lpstr>Femme enceinte et prévention coqueluche</vt:lpstr>
      <vt:lpstr>Autres vaccinations pendant la grossesse</vt:lpstr>
      <vt:lpstr>Pneumocoque : des infections évitables ?</vt:lpstr>
      <vt:lpstr>Présentation PowerPoint</vt:lpstr>
      <vt:lpstr>Présentation PowerPoint</vt:lpstr>
      <vt:lpstr>Avoir le « réflexe vaccin pneumocoque »</vt:lpstr>
      <vt:lpstr>En 2024: début été </vt:lpstr>
      <vt:lpstr>Grippe : 2 à 6 millions de cas en France chaque année</vt:lpstr>
      <vt:lpstr>Et chez les enfants ?</vt:lpstr>
      <vt:lpstr>Comment « rattraper » les retards de vaccination ?</vt:lpstr>
      <vt:lpstr>ZONA</vt:lpstr>
      <vt:lpstr>HPV</vt:lpstr>
      <vt:lpstr>VRS : en attente pour fin 2024</vt:lpstr>
      <vt:lpstr>Epidémiologie des méningites : données récentes</vt:lpstr>
      <vt:lpstr>Méningocoque B</vt:lpstr>
      <vt:lpstr>Méningo C et ACYW135</vt:lpstr>
      <vt:lpstr>Rotavirus</vt:lpstr>
      <vt:lpstr>Prise en charge des plaies : reco HCSP</vt:lpstr>
      <vt:lpstr>Rattrapage</vt:lpstr>
      <vt:lpstr>dTP/dTcaP</vt:lpstr>
      <vt:lpstr>ROR</vt:lpstr>
      <vt:lpstr>Hépatite B</vt:lpstr>
      <vt:lpstr>Autres</vt:lpstr>
      <vt:lpstr>En population générale</vt:lpstr>
      <vt:lpstr>Migrants primo-arrivants</vt:lpstr>
    </vt:vector>
  </TitlesOfParts>
  <Company>CHU Montpellier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Actualités vaccinales 2024</dc:title>
  <dc:creator>MERLE DE BOEVER CORINNE</dc:creator>
  <cp:lastModifiedBy>bgudin</cp:lastModifiedBy>
  <cp:revision>27</cp:revision>
  <dcterms:created xsi:type="dcterms:W3CDTF">2023-12-28T15:26:50Z</dcterms:created>
  <dcterms:modified xsi:type="dcterms:W3CDTF">2024-01-08T14:20:08Z</dcterms:modified>
</cp:coreProperties>
</file>