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73" r:id="rId4"/>
    <p:sldId id="259" r:id="rId5"/>
    <p:sldId id="289" r:id="rId6"/>
    <p:sldId id="285" r:id="rId7"/>
    <p:sldId id="290" r:id="rId8"/>
    <p:sldId id="297" r:id="rId9"/>
    <p:sldId id="286" r:id="rId10"/>
    <p:sldId id="288" r:id="rId11"/>
    <p:sldId id="291" r:id="rId12"/>
    <p:sldId id="284" r:id="rId13"/>
    <p:sldId id="277" r:id="rId14"/>
    <p:sldId id="296" r:id="rId15"/>
    <p:sldId id="272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83813" autoAdjust="0"/>
  </p:normalViewPr>
  <p:slideViewPr>
    <p:cSldViewPr>
      <p:cViewPr varScale="1">
        <p:scale>
          <a:sx n="120" d="100"/>
          <a:sy n="120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D0A2-8AC9-411A-9966-D885A558A0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F8C3-A03D-4D9E-B0D8-65DDFE271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48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F8C3-A03D-4D9E-B0D8-65DDFE2711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82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6605-5A24-48E9-AF4F-840253469D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0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B2C6-681D-47F8-B556-69B5B5F847A3}" type="datetimeFigureOut">
              <a:rPr lang="fr-FR" smtClean="0"/>
              <a:pPr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92681.5B3050B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9E5EDEE-5DC8-40F4-BD17-07A2083EA66C}"/>
              </a:ext>
            </a:extLst>
          </p:cNvPr>
          <p:cNvGrpSpPr/>
          <p:nvPr/>
        </p:nvGrpSpPr>
        <p:grpSpPr>
          <a:xfrm>
            <a:off x="-108520" y="188640"/>
            <a:ext cx="9287751" cy="6669360"/>
            <a:chOff x="-108520" y="0"/>
            <a:chExt cx="9287751" cy="6858000"/>
          </a:xfrm>
        </p:grpSpPr>
        <p:sp>
          <p:nvSpPr>
            <p:cNvPr id="4" name="Rectangle 3"/>
            <p:cNvSpPr/>
            <p:nvPr/>
          </p:nvSpPr>
          <p:spPr>
            <a:xfrm>
              <a:off x="5292080" y="0"/>
              <a:ext cx="3851920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</a:rPr>
                <a:t>Programme</a:t>
              </a:r>
            </a:p>
            <a:p>
              <a:pPr algn="ctr"/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12h00-12h45 : Accueil des participants cocktail </a:t>
              </a:r>
              <a:r>
                <a:rPr lang="fr-FR" sz="1600" b="1" dirty="0" err="1">
                  <a:solidFill>
                    <a:schemeClr val="bg1"/>
                  </a:solidFill>
                </a:rPr>
                <a:t>déjeunatoire</a:t>
              </a:r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12h45-13h10 : Pneumopathies communautaires en ville et à l’hôpital : Recommandations thérapeutiques 2025</a:t>
              </a:r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i="1" dirty="0">
                  <a:solidFill>
                    <a:schemeClr val="bg1"/>
                  </a:solidFill>
                </a:rPr>
                <a:t>Dr Gudin</a:t>
              </a:r>
            </a:p>
            <a:p>
              <a:pPr algn="ctr"/>
              <a:endParaRPr lang="fr-FR" sz="1600" i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13h10-13h40 :</a:t>
              </a:r>
              <a:endParaRPr lang="fr-FR" sz="1600" i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i="1" dirty="0">
                  <a:solidFill>
                    <a:schemeClr val="bg1"/>
                  </a:solidFill>
                </a:rPr>
                <a:t>13h40-14h : Actualités sur la rougeole et nouveautés calendrier vaccinal 2025</a:t>
              </a:r>
            </a:p>
            <a:p>
              <a:pPr algn="ctr"/>
              <a:r>
                <a:rPr lang="fr-FR" sz="1600" i="1" dirty="0">
                  <a:solidFill>
                    <a:schemeClr val="bg1"/>
                  </a:solidFill>
                </a:rPr>
                <a:t>Dr Merle De </a:t>
              </a:r>
              <a:r>
                <a:rPr lang="fr-FR" sz="1600" i="1" dirty="0" err="1">
                  <a:solidFill>
                    <a:schemeClr val="bg1"/>
                  </a:solidFill>
                </a:rPr>
                <a:t>Boever</a:t>
              </a:r>
              <a:endParaRPr lang="fr-FR" sz="1600" b="1" i="1" dirty="0">
                <a:solidFill>
                  <a:schemeClr val="bg1"/>
                </a:solidFill>
              </a:endParaRPr>
            </a:p>
            <a:p>
              <a:pPr algn="ctr"/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14h00-14h15 :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Conclusion et temps d’échange</a:t>
              </a:r>
            </a:p>
            <a:p>
              <a:pPr algn="ctr"/>
              <a:endParaRPr lang="fr-FR" sz="1600" i="1" dirty="0">
                <a:solidFill>
                  <a:schemeClr val="bg1"/>
                </a:solidFill>
              </a:endParaRPr>
            </a:p>
            <a:p>
              <a:pPr algn="ctr"/>
              <a:endParaRPr lang="fr-FR" sz="1600" i="1" dirty="0">
                <a:solidFill>
                  <a:schemeClr val="bg1"/>
                </a:solidFill>
              </a:endParaRPr>
            </a:p>
            <a:p>
              <a:pPr algn="ctr"/>
              <a:endParaRPr lang="fr-FR" sz="1400" i="1" dirty="0">
                <a:solidFill>
                  <a:schemeClr val="bg1"/>
                </a:solidFill>
              </a:endParaRPr>
            </a:p>
            <a:p>
              <a:pPr algn="ctr"/>
              <a:endParaRPr lang="fr-FR" sz="1400" i="1" dirty="0">
                <a:solidFill>
                  <a:schemeClr val="bg1"/>
                </a:solidFill>
              </a:endParaRPr>
            </a:p>
            <a:p>
              <a:pPr algn="ctr"/>
              <a:endParaRPr lang="fr-FR" sz="1400" i="1" dirty="0">
                <a:solidFill>
                  <a:schemeClr val="bg1"/>
                </a:solidFill>
              </a:endParaRPr>
            </a:p>
            <a:p>
              <a:pPr algn="ctr"/>
              <a:endParaRPr lang="fr-FR" sz="1400" i="1" dirty="0">
                <a:solidFill>
                  <a:schemeClr val="bg1"/>
                </a:solidFill>
              </a:endParaRPr>
            </a:p>
            <a:p>
              <a:pPr algn="ctr"/>
              <a:endParaRPr lang="fr-FR" sz="1400" i="1" dirty="0">
                <a:solidFill>
                  <a:schemeClr val="bg1"/>
                </a:solidFill>
              </a:endParaRPr>
            </a:p>
            <a:p>
              <a:pPr algn="ctr"/>
              <a:endParaRPr lang="fr-FR" sz="1400" i="1" dirty="0">
                <a:solidFill>
                  <a:schemeClr val="bg1"/>
                </a:solidFill>
              </a:endParaRPr>
            </a:p>
            <a:p>
              <a:pPr algn="ctr"/>
              <a:endParaRPr lang="fr-FR" sz="1600" dirty="0">
                <a:solidFill>
                  <a:schemeClr val="bg1"/>
                </a:solidFill>
              </a:endParaRPr>
            </a:p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5155686" cy="6813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version9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74" y="260649"/>
              <a:ext cx="962025" cy="581025"/>
            </a:xfrm>
            <a:prstGeom prst="rect">
              <a:avLst/>
            </a:prstGeom>
            <a:noFill/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492" y="260648"/>
              <a:ext cx="115212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 descr="\\sauv2019\GHT LOZERE$\GHT\COURRIERS\LOGOS\Logo ARS Occitani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628" y="260650"/>
              <a:ext cx="648072" cy="57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Interview - Un rappel qui interpelle - CHU de Montpellier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2" t="22192" r="29902" b="21123"/>
            <a:stretch/>
          </p:blipFill>
          <p:spPr bwMode="auto">
            <a:xfrm>
              <a:off x="3424808" y="260649"/>
              <a:ext cx="1219200" cy="5238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 descr="cid:image002.png@01D92681.5B3050B0"/>
            <p:cNvPicPr/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79" y="841662"/>
              <a:ext cx="2160240" cy="72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-108520" y="1840175"/>
              <a:ext cx="526420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/>
                <a:t>Invitation à la 5</a:t>
              </a:r>
              <a:r>
                <a:rPr lang="fr-FR" sz="2800" b="1" baseline="30000" dirty="0"/>
                <a:t>ème</a:t>
              </a:r>
              <a:r>
                <a:rPr lang="fr-FR" sz="2800" b="1" dirty="0"/>
                <a:t> Rencontre</a:t>
              </a:r>
            </a:p>
            <a:p>
              <a:pPr algn="ctr"/>
              <a:r>
                <a:rPr lang="fr-FR" sz="2800" b="1" dirty="0"/>
                <a:t>EMA – Médecine Générale Lozère </a:t>
              </a:r>
              <a:r>
                <a:rPr lang="fr-FR" sz="2800" dirty="0"/>
                <a:t> </a:t>
              </a:r>
            </a:p>
            <a:p>
              <a:endParaRPr lang="fr-FR" dirty="0"/>
            </a:p>
            <a:p>
              <a:pPr algn="ctr"/>
              <a:r>
                <a:rPr lang="fr-FR" sz="1600" b="1" i="1" dirty="0"/>
                <a:t>Bastien GUDIN </a:t>
              </a:r>
              <a:r>
                <a:rPr lang="fr-FR" sz="1600" i="1" dirty="0"/>
                <a:t>(CH Lozère, EMA), </a:t>
              </a:r>
              <a:r>
                <a:rPr lang="fr-FR" sz="1600" b="1" i="1" dirty="0"/>
                <a:t>Corinne MERLE DE BOEVER</a:t>
              </a:r>
              <a:r>
                <a:rPr lang="fr-FR" sz="1600" i="1" dirty="0"/>
                <a:t> (Maladies infectieuses et Tropicales, CHU Montpellier, EMA Lozère), </a:t>
              </a:r>
              <a:r>
                <a:rPr lang="fr-FR" sz="1600" b="1" i="1" dirty="0"/>
                <a:t>Sylvie De Martino </a:t>
              </a:r>
              <a:r>
                <a:rPr lang="fr-FR" sz="1600" i="1" dirty="0"/>
                <a:t>(Biologie CH Lozère, EMA Lozère)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8304" y="4149080"/>
              <a:ext cx="4557712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rgbClr val="0070C0"/>
                  </a:solidFill>
                </a:rPr>
                <a:t>Mercredi 18 Juin 2025</a:t>
              </a:r>
            </a:p>
            <a:p>
              <a:pPr algn="ctr"/>
              <a:r>
                <a:rPr lang="fr-FR" sz="2000" b="1" dirty="0">
                  <a:solidFill>
                    <a:srgbClr val="0070C0"/>
                  </a:solidFill>
                </a:rPr>
                <a:t>de 12h00 à 14h15</a:t>
              </a:r>
            </a:p>
            <a:p>
              <a:pPr algn="ctr"/>
              <a:r>
                <a:rPr lang="fr-FR" sz="2000" b="1" dirty="0">
                  <a:solidFill>
                    <a:srgbClr val="0070C0"/>
                  </a:solidFill>
                </a:rPr>
                <a:t>IFSI Mende (Salle AS pour le repas et Amphi bleu pour les présentations)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27694" y="754990"/>
              <a:ext cx="392392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5304" y="1840175"/>
              <a:ext cx="392392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27507" y="5543521"/>
              <a:ext cx="392392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304" y="5589240"/>
              <a:ext cx="4557712" cy="8367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Merci de confirmer votre participation</a:t>
              </a:r>
            </a:p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par mail à l’adresse suivante : bastiengudin@ch-mende.fr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Panel respiratoire haut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E21A30-350C-4BA9-8853-554A85B7A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16" y="1352742"/>
            <a:ext cx="7607184" cy="52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Panel respiratoire bas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6F9328-2217-42C3-BF71-2A4238EC8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94" y="1122980"/>
            <a:ext cx="8802328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8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Examens à visée microbiologique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9E24B-7E66-4806-8E4B-D1FD01C6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</a:pPr>
            <a:r>
              <a:rPr lang="fr-FR" sz="2800" b="1" cap="small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Recherche d’antigénurie légionelle et pneumocoque</a:t>
            </a:r>
            <a:endParaRPr lang="fr-FR" sz="2800" b="1" cap="small" dirty="0">
              <a:solidFill>
                <a:schemeClr val="accent5">
                  <a:lumMod val="75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 hospitalisées non graves :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antigénurie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Legionella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 arguments évocateurs</a:t>
            </a:r>
          </a:p>
          <a:p>
            <a: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 hospitalisées graves :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antigénurie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Legionella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pneumocoque</a:t>
            </a:r>
          </a:p>
        </p:txBody>
      </p:sp>
    </p:spTree>
    <p:extLst>
      <p:ext uri="{BB962C8B-B14F-4D97-AF65-F5344CB8AC3E}">
        <p14:creationId xmlns:p14="http://schemas.microsoft.com/office/powerpoint/2010/main" val="183289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Antigénurie </a:t>
            </a:r>
            <a:r>
              <a:rPr lang="fr-FR" sz="3200" i="1" dirty="0"/>
              <a:t>Legionella</a:t>
            </a:r>
            <a:br>
              <a:rPr lang="fr-FR" sz="3200" i="1" dirty="0"/>
            </a:br>
            <a:r>
              <a:rPr lang="fr-FR" sz="3200" i="1" dirty="0"/>
              <a:t>performances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7654A6-CB81-4E44-84C3-ABE8BC67E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18" y="1340768"/>
            <a:ext cx="7088333" cy="51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Antigénurie pneumocoque</a:t>
            </a:r>
            <a:br>
              <a:rPr lang="fr-FR" sz="3200" i="1" dirty="0"/>
            </a:br>
            <a:r>
              <a:rPr lang="fr-FR" sz="3200" i="1" dirty="0"/>
              <a:t>performances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1207842-6D94-4B23-AC29-75D13AA0C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2127" y="1819784"/>
            <a:ext cx="6239746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4293096"/>
            <a:ext cx="8229600" cy="1143000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  <p:pic>
        <p:nvPicPr>
          <p:cNvPr id="4" name="Image 3" descr="Logo couleur.jpg"/>
          <p:cNvPicPr>
            <a:picLocks noChangeAspect="1"/>
          </p:cNvPicPr>
          <p:nvPr/>
        </p:nvPicPr>
        <p:blipFill rotWithShape="1">
          <a:blip r:embed="rId2" cstate="print"/>
          <a:srcRect t="15690" b="14481"/>
          <a:stretch/>
        </p:blipFill>
        <p:spPr>
          <a:xfrm>
            <a:off x="6300192" y="2060847"/>
            <a:ext cx="1718628" cy="14401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Hôpital Lozère site Vallée du Lot">
            <a:extLst>
              <a:ext uri="{FF2B5EF4-FFF2-40B4-BE49-F238E27FC236}">
                <a16:creationId xmlns:a16="http://schemas.microsoft.com/office/drawing/2014/main" id="{2757AF13-6E28-1AAD-B064-423A6F767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0" b="32520"/>
          <a:stretch/>
        </p:blipFill>
        <p:spPr bwMode="auto">
          <a:xfrm>
            <a:off x="395536" y="819334"/>
            <a:ext cx="5472608" cy="25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1464" r="9588"/>
          <a:stretch/>
        </p:blipFill>
        <p:spPr>
          <a:xfrm>
            <a:off x="6228183" y="258913"/>
            <a:ext cx="237626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8879854" cy="1146473"/>
          </a:xfrm>
        </p:spPr>
        <p:txBody>
          <a:bodyPr>
            <a:normAutofit fontScale="90000"/>
          </a:bodyPr>
          <a:lstStyle/>
          <a:p>
            <a:pPr algn="l"/>
            <a:r>
              <a:rPr lang="fr-FR" sz="3100" b="1" dirty="0">
                <a:solidFill>
                  <a:srgbClr val="0070C0"/>
                </a:solidFill>
                <a:cs typeface="Arial" panose="020B0604020202020204" pitchFamily="34" charset="0"/>
              </a:rPr>
              <a:t>Gestion des pneumopathies : quels examens biologiques?</a:t>
            </a:r>
            <a:br>
              <a:rPr lang="fr-FR" sz="24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br>
              <a:rPr lang="fr-FR" sz="2400" b="1" dirty="0">
                <a:solidFill>
                  <a:srgbClr val="0000FF"/>
                </a:solidFill>
              </a:rPr>
            </a:b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8" name="Image 7" descr="Logo couleur.jpg"/>
          <p:cNvPicPr>
            <a:picLocks noChangeAspect="1"/>
          </p:cNvPicPr>
          <p:nvPr/>
        </p:nvPicPr>
        <p:blipFill rotWithShape="1">
          <a:blip r:embed="rId3" cstate="print"/>
          <a:srcRect t="15690" b="14481"/>
          <a:stretch/>
        </p:blipFill>
        <p:spPr>
          <a:xfrm>
            <a:off x="5868143" y="290705"/>
            <a:ext cx="1368153" cy="11464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Hôpital Lozère site Vallée du Lot">
            <a:extLst>
              <a:ext uri="{FF2B5EF4-FFF2-40B4-BE49-F238E27FC236}">
                <a16:creationId xmlns:a16="http://schemas.microsoft.com/office/drawing/2014/main" id="{2757AF13-6E28-1AAD-B064-423A6F767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0" b="32520"/>
          <a:stretch/>
        </p:blipFill>
        <p:spPr bwMode="auto">
          <a:xfrm>
            <a:off x="323528" y="290705"/>
            <a:ext cx="5472608" cy="25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11464" r="9588"/>
          <a:stretch/>
        </p:blipFill>
        <p:spPr>
          <a:xfrm>
            <a:off x="7308303" y="290705"/>
            <a:ext cx="1368152" cy="9761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7" y="1357899"/>
            <a:ext cx="1224137" cy="14437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6A93FD-9191-450B-BD4F-5E86B3535437}"/>
              </a:ext>
            </a:extLst>
          </p:cNvPr>
          <p:cNvSpPr/>
          <p:nvPr/>
        </p:nvSpPr>
        <p:spPr>
          <a:xfrm>
            <a:off x="323528" y="5056428"/>
            <a:ext cx="6088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Examens à visée microbiologique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4FE25-8BF7-4037-95E2-189A3598E477}"/>
              </a:ext>
            </a:extLst>
          </p:cNvPr>
          <p:cNvSpPr/>
          <p:nvPr/>
        </p:nvSpPr>
        <p:spPr>
          <a:xfrm>
            <a:off x="279014" y="41407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Paramètres biologiques utiles à la catégorisation clinique de la PAC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Paramètres biologiques utiles à la catégorisation clinique de la PAC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9E24B-7E66-4806-8E4B-D1FD01C6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75656"/>
            <a:ext cx="8229600" cy="4525963"/>
          </a:xfrm>
        </p:spPr>
        <p:txBody>
          <a:bodyPr/>
          <a:lstStyle/>
          <a:p>
            <a:r>
              <a:rPr lang="fr-FR" sz="2300" dirty="0"/>
              <a:t>CRP et PCT… </a:t>
            </a:r>
            <a:r>
              <a:rPr lang="fr-FR" sz="2300" dirty="0">
                <a:highlight>
                  <a:srgbClr val="FFFF00"/>
                </a:highlight>
              </a:rPr>
              <a:t>pas recommandés </a:t>
            </a:r>
            <a:r>
              <a:rPr lang="fr-FR" sz="2300" dirty="0"/>
              <a:t>ni pour diagnostic ni pour suivi</a:t>
            </a:r>
          </a:p>
          <a:p>
            <a:r>
              <a:rPr lang="fr-FR" sz="2300" dirty="0"/>
              <a:t>NFS, Biochimie plasmatique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800" dirty="0"/>
              <a:t> 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A9BD27-C97E-40FB-8D13-9821409CE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03"/>
          <a:stretch/>
        </p:blipFill>
        <p:spPr>
          <a:xfrm>
            <a:off x="303533" y="2411760"/>
            <a:ext cx="8307932" cy="404157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D4A34B0-B6ED-4397-BF84-4C39AC4F5C5F}"/>
              </a:ext>
            </a:extLst>
          </p:cNvPr>
          <p:cNvSpPr/>
          <p:nvPr/>
        </p:nvSpPr>
        <p:spPr>
          <a:xfrm>
            <a:off x="2339752" y="4509120"/>
            <a:ext cx="3577803" cy="7200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70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Examens à visée microbiologique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9E24B-7E66-4806-8E4B-D1FD01C6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4525963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ECBC en cas de </a:t>
            </a:r>
            <a:r>
              <a:rPr lang="fr-FR" sz="2800" b="1" dirty="0"/>
              <a:t>PAC hospitalisées non graves </a:t>
            </a:r>
          </a:p>
          <a:p>
            <a:r>
              <a:rPr lang="fr-FR" sz="2800" dirty="0"/>
              <a:t>si </a:t>
            </a:r>
            <a:r>
              <a:rPr lang="fr-FR" sz="2800" dirty="0">
                <a:highlight>
                  <a:srgbClr val="FFFF00"/>
                </a:highlight>
              </a:rPr>
              <a:t>secrétions muco-purulentes </a:t>
            </a:r>
            <a:r>
              <a:rPr lang="fr-FR" sz="2800" dirty="0"/>
              <a:t>et particulièrement si :</a:t>
            </a:r>
          </a:p>
          <a:p>
            <a:endParaRPr lang="fr-FR" sz="2800" dirty="0"/>
          </a:p>
          <a:p>
            <a:pPr lvl="1">
              <a:lnSpc>
                <a:spcPct val="150000"/>
              </a:lnSpc>
            </a:pPr>
            <a:r>
              <a:rPr lang="fr-FR" sz="2500" dirty="0">
                <a:solidFill>
                  <a:srgbClr val="0000FF"/>
                </a:solidFill>
              </a:rPr>
              <a:t>Antibiothérapie non conventionnelle </a:t>
            </a:r>
            <a:r>
              <a:rPr lang="fr-FR" sz="2500" dirty="0"/>
              <a:t>probabiliste envisagée </a:t>
            </a:r>
          </a:p>
          <a:p>
            <a:pPr lvl="1">
              <a:lnSpc>
                <a:spcPct val="150000"/>
              </a:lnSpc>
            </a:pPr>
            <a:r>
              <a:rPr lang="fr-FR" sz="2500" dirty="0">
                <a:solidFill>
                  <a:srgbClr val="0000FF"/>
                </a:solidFill>
              </a:rPr>
              <a:t>Antécédents</a:t>
            </a:r>
            <a:r>
              <a:rPr lang="fr-FR" sz="2500" dirty="0"/>
              <a:t> connus d’</a:t>
            </a:r>
            <a:r>
              <a:rPr lang="fr-FR" sz="2500" dirty="0" err="1"/>
              <a:t>Inf</a:t>
            </a:r>
            <a:r>
              <a:rPr lang="fr-FR" sz="2500" dirty="0"/>
              <a:t> resp. à </a:t>
            </a:r>
            <a:r>
              <a:rPr lang="fr-FR" sz="2500" dirty="0">
                <a:solidFill>
                  <a:srgbClr val="0000FF"/>
                </a:solidFill>
              </a:rPr>
              <a:t>SARM</a:t>
            </a:r>
            <a:r>
              <a:rPr lang="fr-FR" sz="2500" dirty="0"/>
              <a:t> ou à </a:t>
            </a:r>
            <a:r>
              <a:rPr lang="fr-FR" sz="2500" i="1" dirty="0">
                <a:solidFill>
                  <a:srgbClr val="0000FF"/>
                </a:solidFill>
              </a:rPr>
              <a:t>Ps. </a:t>
            </a:r>
            <a:r>
              <a:rPr lang="fr-FR" sz="2500" i="1" dirty="0" err="1">
                <a:solidFill>
                  <a:srgbClr val="0000FF"/>
                </a:solidFill>
              </a:rPr>
              <a:t>aeruginosa</a:t>
            </a:r>
            <a:r>
              <a:rPr lang="fr-FR" sz="2500" i="1" dirty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fr-FR" sz="2500" dirty="0">
                <a:solidFill>
                  <a:srgbClr val="0000FF"/>
                </a:solidFill>
              </a:rPr>
              <a:t>Antibiothérapie parentérale </a:t>
            </a:r>
            <a:r>
              <a:rPr lang="fr-FR" sz="2500" dirty="0"/>
              <a:t>dans les </a:t>
            </a:r>
            <a:r>
              <a:rPr lang="fr-FR" sz="2500" dirty="0">
                <a:solidFill>
                  <a:srgbClr val="0000FF"/>
                </a:solidFill>
              </a:rPr>
              <a:t>3 derniers mois</a:t>
            </a:r>
          </a:p>
          <a:p>
            <a:pPr lvl="1">
              <a:lnSpc>
                <a:spcPct val="150000"/>
              </a:lnSpc>
            </a:pPr>
            <a:r>
              <a:rPr lang="fr-FR" sz="2500" dirty="0">
                <a:solidFill>
                  <a:srgbClr val="0000FF"/>
                </a:solidFill>
              </a:rPr>
              <a:t>Non réponse au traitement antibiotique </a:t>
            </a:r>
            <a:r>
              <a:rPr lang="fr-FR" sz="2500" dirty="0"/>
              <a:t>de </a:t>
            </a:r>
            <a:r>
              <a:rPr lang="fr-FR" sz="2500" dirty="0">
                <a:solidFill>
                  <a:srgbClr val="0000FF"/>
                </a:solidFill>
              </a:rPr>
              <a:t>première ligne </a:t>
            </a:r>
            <a:r>
              <a:rPr lang="fr-FR" sz="2500" dirty="0"/>
              <a:t>et/ou </a:t>
            </a:r>
            <a:r>
              <a:rPr lang="fr-FR" sz="2500" dirty="0">
                <a:solidFill>
                  <a:srgbClr val="0000FF"/>
                </a:solidFill>
              </a:rPr>
              <a:t>évolution</a:t>
            </a:r>
            <a:r>
              <a:rPr lang="fr-FR" sz="2500" dirty="0"/>
              <a:t> </a:t>
            </a:r>
            <a:r>
              <a:rPr lang="fr-FR" sz="2500" dirty="0">
                <a:solidFill>
                  <a:srgbClr val="0000FF"/>
                </a:solidFill>
              </a:rPr>
              <a:t>défavorable</a:t>
            </a:r>
            <a:r>
              <a:rPr lang="fr-FR" sz="2500" dirty="0"/>
              <a:t> (72h)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ECBC les principales étapes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E105A8E-CCCA-4623-817E-7920147E2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1"/>
          <a:stretch/>
        </p:blipFill>
        <p:spPr>
          <a:xfrm>
            <a:off x="1721279" y="1124744"/>
            <a:ext cx="7376352" cy="4959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73E5C-2EB4-413C-AFEE-4E53D0D6AE21}"/>
              </a:ext>
            </a:extLst>
          </p:cNvPr>
          <p:cNvSpPr/>
          <p:nvPr/>
        </p:nvSpPr>
        <p:spPr>
          <a:xfrm>
            <a:off x="503040" y="6457718"/>
            <a:ext cx="86409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Source : pour le collège de Bactériologie : Michèle Pérouse de </a:t>
            </a:r>
            <a:r>
              <a:rPr lang="fr-FR" sz="900" dirty="0" err="1"/>
              <a:t>Montclos</a:t>
            </a:r>
            <a:r>
              <a:rPr lang="fr-FR" sz="900" dirty="0"/>
              <a:t>, Hélène </a:t>
            </a:r>
            <a:r>
              <a:rPr lang="fr-FR" sz="900" dirty="0" err="1"/>
              <a:t>Salord</a:t>
            </a:r>
            <a:r>
              <a:rPr lang="fr-FR" sz="900" dirty="0"/>
              <a:t>, Christine </a:t>
            </a:r>
            <a:r>
              <a:rPr lang="fr-FR" sz="900" dirty="0" err="1"/>
              <a:t>Ploton</a:t>
            </a:r>
            <a:r>
              <a:rPr lang="fr-FR" sz="900" dirty="0"/>
              <a:t>, Chantal </a:t>
            </a:r>
            <a:r>
              <a:rPr lang="fr-FR" sz="900" dirty="0" err="1"/>
              <a:t>Sobas</a:t>
            </a:r>
            <a:r>
              <a:rPr lang="fr-FR" sz="900" dirty="0"/>
              <a:t>, &amp; Olivier </a:t>
            </a:r>
            <a:r>
              <a:rPr lang="fr-FR" sz="900" dirty="0" err="1"/>
              <a:t>Dauwalder</a:t>
            </a:r>
            <a:r>
              <a:rPr lang="fr-FR" sz="900" dirty="0"/>
              <a:t>. Version 2 – 21/03/2015</a:t>
            </a:r>
          </a:p>
        </p:txBody>
      </p:sp>
    </p:spTree>
    <p:extLst>
      <p:ext uri="{BB962C8B-B14F-4D97-AF65-F5344CB8AC3E}">
        <p14:creationId xmlns:p14="http://schemas.microsoft.com/office/powerpoint/2010/main" val="52287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Examens à visée microbiologique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9E24B-7E66-4806-8E4B-D1FD01C6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03040"/>
            <a:ext cx="9486579" cy="5854960"/>
          </a:xfrm>
        </p:spPr>
        <p:txBody>
          <a:bodyPr>
            <a:normAutofit/>
          </a:bodyPr>
          <a:lstStyle/>
          <a:p>
            <a:pPr lvl="5"/>
            <a:r>
              <a:rPr lang="fr-FR" sz="2400" b="1" dirty="0"/>
              <a:t>PAC hospitalisées graves </a:t>
            </a:r>
            <a:endParaRPr lang="fr-FR" sz="2400" dirty="0"/>
          </a:p>
          <a:p>
            <a:r>
              <a:rPr lang="fr-FR" sz="2400" dirty="0"/>
              <a:t>prélèvement respiratoire (AT*, PDP** ou LBA***, à défaut expectoration de bonne qualité)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Examen direct microscopique après coloration de Gram et mise en culture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3F139F-1F21-4DF4-92FB-F20654067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38" y="3130500"/>
            <a:ext cx="2862662" cy="17623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78CBFC-496B-4564-B140-86027F7D3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7" y="2221212"/>
            <a:ext cx="5736141" cy="36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ECBC , LBA  : ED culture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73E5C-2EB4-413C-AFEE-4E53D0D6AE21}"/>
              </a:ext>
            </a:extLst>
          </p:cNvPr>
          <p:cNvSpPr/>
          <p:nvPr/>
        </p:nvSpPr>
        <p:spPr>
          <a:xfrm>
            <a:off x="503040" y="6457718"/>
            <a:ext cx="86409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Source : pour le collège de Bactériologie : Michèle Pérouse de </a:t>
            </a:r>
            <a:r>
              <a:rPr lang="fr-FR" sz="900" dirty="0" err="1"/>
              <a:t>Montclos</a:t>
            </a:r>
            <a:r>
              <a:rPr lang="fr-FR" sz="900" dirty="0"/>
              <a:t>, Hélène </a:t>
            </a:r>
            <a:r>
              <a:rPr lang="fr-FR" sz="900" dirty="0" err="1"/>
              <a:t>Salord</a:t>
            </a:r>
            <a:r>
              <a:rPr lang="fr-FR" sz="900" dirty="0"/>
              <a:t>, Christine </a:t>
            </a:r>
            <a:r>
              <a:rPr lang="fr-FR" sz="900" dirty="0" err="1"/>
              <a:t>Ploton</a:t>
            </a:r>
            <a:r>
              <a:rPr lang="fr-FR" sz="900" dirty="0"/>
              <a:t>, Chantal </a:t>
            </a:r>
            <a:r>
              <a:rPr lang="fr-FR" sz="900" dirty="0" err="1"/>
              <a:t>Sobas</a:t>
            </a:r>
            <a:r>
              <a:rPr lang="fr-FR" sz="900" dirty="0"/>
              <a:t>, &amp; Olivier </a:t>
            </a:r>
            <a:r>
              <a:rPr lang="fr-FR" sz="900" dirty="0" err="1"/>
              <a:t>Dauwalder</a:t>
            </a:r>
            <a:r>
              <a:rPr lang="fr-FR" sz="900" dirty="0"/>
              <a:t>. Version 2 – 21/03/2015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D2F115-4D21-470A-AD4F-8D55C4991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90" y="1541457"/>
            <a:ext cx="8421275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ECBC , LBA  : ED culture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8AD6D3-5D2C-4E99-86F9-4A4858CCD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87" y="1451210"/>
            <a:ext cx="6563641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9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21488" cy="1143000"/>
          </a:xfrm>
        </p:spPr>
        <p:txBody>
          <a:bodyPr>
            <a:normAutofit/>
          </a:bodyPr>
          <a:lstStyle/>
          <a:p>
            <a:r>
              <a:rPr lang="fr-FR" sz="3200" dirty="0"/>
              <a:t>Tests moléculaires à visée microbiologique</a:t>
            </a:r>
          </a:p>
        </p:txBody>
      </p:sp>
      <p:pic>
        <p:nvPicPr>
          <p:cNvPr id="4" name="Image 3" descr="Logocouleu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936104" cy="936104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7304" cy="16288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9E24B-7E66-4806-8E4B-D1FD01C6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chemeClr val="tx2"/>
                </a:solidFill>
              </a:rPr>
              <a:t>Patients hospitalisés </a:t>
            </a:r>
            <a:r>
              <a:rPr lang="fr-FR" sz="2400" dirty="0">
                <a:solidFill>
                  <a:schemeClr val="tx2"/>
                </a:solidFill>
              </a:rPr>
              <a:t>(selon le contexte </a:t>
            </a:r>
            <a:r>
              <a:rPr lang="fr-FR" sz="2400" b="1" dirty="0">
                <a:solidFill>
                  <a:schemeClr val="tx2"/>
                </a:solidFill>
              </a:rPr>
              <a:t>épidémique</a:t>
            </a:r>
            <a:r>
              <a:rPr lang="fr-FR" sz="2400" dirty="0">
                <a:solidFill>
                  <a:schemeClr val="tx2"/>
                </a:solidFill>
              </a:rPr>
              <a:t>) 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</a:rPr>
              <a:t>PCR virale recommandée  </a:t>
            </a:r>
            <a:r>
              <a:rPr lang="fr-FR" sz="2000" dirty="0">
                <a:solidFill>
                  <a:schemeClr val="tx2"/>
                </a:solidFill>
              </a:rPr>
              <a:t>(virus Influenza A/B, VRS et SARS-CoV-2)</a:t>
            </a:r>
            <a:endParaRPr lang="fr-FR" sz="2400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C0565F-7B8E-49B1-89E9-0E2BAD56A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"/>
          <a:stretch/>
        </p:blipFill>
        <p:spPr>
          <a:xfrm>
            <a:off x="395536" y="2629156"/>
            <a:ext cx="8635251" cy="34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7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429</Words>
  <Application>Microsoft Office PowerPoint</Application>
  <PresentationFormat>Affichage à l'écran (4:3)</PresentationFormat>
  <Paragraphs>80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2</vt:lpstr>
      <vt:lpstr>Thème Office</vt:lpstr>
      <vt:lpstr>Présentation PowerPoint</vt:lpstr>
      <vt:lpstr>Gestion des pneumopathies : quels examens biologiques?  </vt:lpstr>
      <vt:lpstr>Paramètres biologiques utiles à la catégorisation clinique de la PAC</vt:lpstr>
      <vt:lpstr>Examens à visée microbiologique</vt:lpstr>
      <vt:lpstr>ECBC les principales étapes</vt:lpstr>
      <vt:lpstr>Examens à visée microbiologique</vt:lpstr>
      <vt:lpstr>ECBC , LBA  : ED culture</vt:lpstr>
      <vt:lpstr>ECBC , LBA  : ED culture</vt:lpstr>
      <vt:lpstr>Tests moléculaires à visée microbiologique</vt:lpstr>
      <vt:lpstr>Panel respiratoire haut</vt:lpstr>
      <vt:lpstr>Panel respiratoire bas</vt:lpstr>
      <vt:lpstr>Examens à visée microbiologique</vt:lpstr>
      <vt:lpstr>Antigénurie Legionella performances</vt:lpstr>
      <vt:lpstr>Antigénurie pneumocoque performances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bgudin</dc:creator>
  <cp:lastModifiedBy>Sylvie DE MARTINO</cp:lastModifiedBy>
  <cp:revision>71</cp:revision>
  <cp:lastPrinted>2024-10-11T13:43:04Z</cp:lastPrinted>
  <dcterms:created xsi:type="dcterms:W3CDTF">2023-05-12T13:50:27Z</dcterms:created>
  <dcterms:modified xsi:type="dcterms:W3CDTF">2025-06-18T10:28:11Z</dcterms:modified>
</cp:coreProperties>
</file>