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70" r:id="rId4"/>
    <p:sldId id="271" r:id="rId5"/>
    <p:sldId id="272" r:id="rId6"/>
    <p:sldId id="277" r:id="rId7"/>
    <p:sldId id="292" r:id="rId8"/>
    <p:sldId id="281" r:id="rId9"/>
    <p:sldId id="283" r:id="rId10"/>
    <p:sldId id="284" r:id="rId11"/>
    <p:sldId id="287" r:id="rId12"/>
    <p:sldId id="282" r:id="rId13"/>
    <p:sldId id="291" r:id="rId14"/>
    <p:sldId id="285" r:id="rId15"/>
    <p:sldId id="286" r:id="rId16"/>
    <p:sldId id="288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89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15C0-8677-4CF6-B741-8A24E3627545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9831-8FCB-43C1-9959-6FC8412A9F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1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AF4CD1-EB15-4FD0-8941-2BE337AE668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9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261CB-9B29-4078-BA35-CF0B530524F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51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958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242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52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88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12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43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411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96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322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88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7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6033-FECB-4E75-99E6-C321450CA023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8C76-CF20-45E1-A871-B361338E73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0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Infection peau et tissus mous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</a:t>
            </a:r>
            <a:r>
              <a:rPr lang="fr-FR" dirty="0" err="1" smtClean="0"/>
              <a:t>thibaut</a:t>
            </a:r>
            <a:r>
              <a:rPr lang="fr-FR" dirty="0" smtClean="0"/>
              <a:t> </a:t>
            </a:r>
            <a:r>
              <a:rPr lang="fr-FR" dirty="0" err="1" smtClean="0"/>
              <a:t>fraisse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98" y="5543058"/>
            <a:ext cx="4235351" cy="11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07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DHB sans </a:t>
            </a:r>
            <a:r>
              <a:rPr lang="fr-FR" dirty="0" err="1" smtClean="0"/>
              <a:t>fasciite</a:t>
            </a:r>
            <a:r>
              <a:rPr lang="fr-FR" dirty="0" smtClean="0"/>
              <a:t> nécrosante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0" y="5056475"/>
            <a:ext cx="10515600" cy="112048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Traitement amoxicilline 50 mg/kg (dose max 6g/j) per os</a:t>
            </a:r>
          </a:p>
          <a:p>
            <a:r>
              <a:rPr lang="fr-FR" dirty="0" smtClean="0"/>
              <a:t>Allergie: </a:t>
            </a:r>
            <a:r>
              <a:rPr lang="fr-FR" dirty="0" err="1" smtClean="0"/>
              <a:t>pyostacine</a:t>
            </a:r>
            <a:r>
              <a:rPr lang="fr-FR" dirty="0" smtClean="0"/>
              <a:t> 1gx3  ou clindamycine 600 x3 ou 4</a:t>
            </a:r>
          </a:p>
          <a:p>
            <a:r>
              <a:rPr lang="fr-FR" dirty="0" smtClean="0"/>
              <a:t>Durée 7 jours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78096"/>
            <a:ext cx="8684491" cy="273802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5630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Dermohypodermite</a:t>
            </a:r>
            <a:r>
              <a:rPr lang="fr-FR" dirty="0" smtClean="0"/>
              <a:t> bactérienne non nécrosante après morsure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Amoxicilline acide clavulanique( 3-6g/j) </a:t>
            </a:r>
          </a:p>
          <a:p>
            <a:pPr marL="457200" lvl="1" indent="0">
              <a:buNone/>
            </a:pPr>
            <a:r>
              <a:rPr lang="fr-FR" dirty="0" smtClean="0"/>
              <a:t>Allergie: avis spé (</a:t>
            </a:r>
            <a:r>
              <a:rPr lang="fr-FR" dirty="0" err="1" smtClean="0"/>
              <a:t>doxycycline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Durée 7j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Pensez à la prophylaxie après une morsure</a:t>
            </a:r>
          </a:p>
          <a:p>
            <a:pPr lvl="1"/>
            <a:r>
              <a:rPr lang="fr-FR" dirty="0" smtClean="0"/>
              <a:t>Amoxicilline acide clavulanique 1gx3</a:t>
            </a:r>
          </a:p>
          <a:p>
            <a:pPr lvl="1"/>
            <a:r>
              <a:rPr lang="fr-FR" dirty="0" smtClean="0"/>
              <a:t>Durée 5j</a:t>
            </a:r>
          </a:p>
          <a:p>
            <a:pPr marL="914400" lvl="2" indent="0">
              <a:buNone/>
            </a:pPr>
            <a:r>
              <a:rPr lang="fr-FR" dirty="0" smtClean="0"/>
              <a:t>Alternative </a:t>
            </a:r>
            <a:r>
              <a:rPr lang="fr-FR" dirty="0" err="1" smtClean="0"/>
              <a:t>doxycycline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3" descr="cellulite main griffure chat (2).JPG"/>
          <p:cNvPicPr>
            <a:picLocks noChangeAspect="1"/>
          </p:cNvPicPr>
          <p:nvPr/>
        </p:nvPicPr>
        <p:blipFill rotWithShape="1">
          <a:blip r:embed="rId2" cstate="print"/>
          <a:srcRect l="6303" b="10783"/>
          <a:stretch/>
        </p:blipFill>
        <p:spPr>
          <a:xfrm>
            <a:off x="8044962" y="1363208"/>
            <a:ext cx="3569854" cy="25493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4962" y="4130709"/>
            <a:ext cx="3168162" cy="23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6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2057400"/>
          </a:xfrm>
        </p:spPr>
        <p:txBody>
          <a:bodyPr/>
          <a:lstStyle/>
          <a:p>
            <a:r>
              <a:rPr lang="fr-FR" sz="3600"/>
              <a:t>H 64 ans Fièvre à 41°, TA9/6, obnubilé, douleur intense du MID. Diabète avec plaie évoluant depuis 10 jours, prise d’AINS</a:t>
            </a:r>
          </a:p>
        </p:txBody>
      </p:sp>
      <p:pic>
        <p:nvPicPr>
          <p:cNvPr id="43010" name="Image 3" descr="Photo1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6" y="1989138"/>
            <a:ext cx="55165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376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xmlns="" val="399889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62" y="2932112"/>
            <a:ext cx="6534150" cy="32289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8925" y="799037"/>
            <a:ext cx="4493001" cy="555601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40725" cy="1325563"/>
          </a:xfrm>
        </p:spPr>
        <p:txBody>
          <a:bodyPr/>
          <a:lstStyle/>
          <a:p>
            <a:r>
              <a:rPr lang="fr-FR" dirty="0" smtClean="0"/>
              <a:t>Infections invasives a Streptocoque 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23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Dermohypodermite</a:t>
            </a:r>
            <a:r>
              <a:rPr lang="fr-FR" dirty="0" smtClean="0"/>
              <a:t> bactérienne avec </a:t>
            </a:r>
            <a:r>
              <a:rPr lang="fr-FR" dirty="0" err="1" smtClean="0"/>
              <a:t>Fasciite</a:t>
            </a:r>
            <a:r>
              <a:rPr lang="fr-FR" dirty="0" smtClean="0"/>
              <a:t> nécrosante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URGENCE hospitalière</a:t>
            </a:r>
          </a:p>
          <a:p>
            <a:r>
              <a:rPr lang="fr-FR" dirty="0" smtClean="0"/>
              <a:t>Médico-chirurgicale!</a:t>
            </a:r>
          </a:p>
          <a:p>
            <a:r>
              <a:rPr lang="fr-FR" dirty="0" smtClean="0"/>
              <a:t>+ réanimation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7332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et plaies chroniques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772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 descr="Grands confettis"/>
          <p:cNvSpPr>
            <a:spLocks noChangeArrowheads="1"/>
          </p:cNvSpPr>
          <p:nvPr/>
        </p:nvSpPr>
        <p:spPr bwMode="auto">
          <a:xfrm>
            <a:off x="1690564" y="5828620"/>
            <a:ext cx="373063" cy="264677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000">
              <a:latin typeface="Calibri" pitchFamily="34" charset="0"/>
            </a:endParaRPr>
          </a:p>
        </p:txBody>
      </p:sp>
      <p:sp>
        <p:nvSpPr>
          <p:cNvPr id="24578" name="Text Box 14"/>
          <p:cNvSpPr txBox="1">
            <a:spLocks noChangeArrowheads="1"/>
          </p:cNvSpPr>
          <p:nvPr/>
        </p:nvSpPr>
        <p:spPr bwMode="auto">
          <a:xfrm>
            <a:off x="2098551" y="5733257"/>
            <a:ext cx="34226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Calibri" pitchFamily="34" charset="0"/>
              </a:rPr>
              <a:t>Flore commensale permanente</a:t>
            </a:r>
          </a:p>
        </p:txBody>
      </p:sp>
      <p:sp>
        <p:nvSpPr>
          <p:cNvPr id="24579" name="Rectangle 15" descr="Grands confettis"/>
          <p:cNvSpPr>
            <a:spLocks noChangeArrowheads="1"/>
          </p:cNvSpPr>
          <p:nvPr/>
        </p:nvSpPr>
        <p:spPr bwMode="auto">
          <a:xfrm>
            <a:off x="1685801" y="6202140"/>
            <a:ext cx="373062" cy="251197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000">
              <a:latin typeface="Calibri" pitchFamily="34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098552" y="6128470"/>
            <a:ext cx="16843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Calibri" pitchFamily="34" charset="0"/>
              </a:rPr>
              <a:t>Flore aérienne</a:t>
            </a:r>
          </a:p>
        </p:txBody>
      </p:sp>
      <p:sp>
        <p:nvSpPr>
          <p:cNvPr id="24581" name="Rectangle 17" descr="Grands confettis"/>
          <p:cNvSpPr>
            <a:spLocks noChangeArrowheads="1"/>
          </p:cNvSpPr>
          <p:nvPr/>
        </p:nvSpPr>
        <p:spPr bwMode="auto">
          <a:xfrm>
            <a:off x="1692151" y="6558112"/>
            <a:ext cx="373062" cy="280839"/>
          </a:xfrm>
          <a:prstGeom prst="rect">
            <a:avLst/>
          </a:prstGeom>
          <a:pattFill prst="lgConfetti">
            <a:fgClr>
              <a:srgbClr val="00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000">
              <a:latin typeface="Calibri" pitchFamily="34" charset="0"/>
            </a:endParaRPr>
          </a:p>
        </p:txBody>
      </p:sp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2098551" y="6453337"/>
            <a:ext cx="23749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Calibri" pitchFamily="34" charset="0"/>
              </a:rPr>
              <a:t>Flore des muqueuses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459163" y="6202140"/>
            <a:ext cx="215916" cy="636811"/>
            <a:chOff x="2935163" y="6215856"/>
            <a:chExt cx="153988" cy="325438"/>
          </a:xfrm>
        </p:grpSpPr>
        <p:sp>
          <p:nvSpPr>
            <p:cNvPr id="138258" name="Line 19"/>
            <p:cNvSpPr>
              <a:spLocks noChangeShapeType="1"/>
            </p:cNvSpPr>
            <p:nvPr/>
          </p:nvSpPr>
          <p:spPr bwMode="auto">
            <a:xfrm>
              <a:off x="3087563" y="6215856"/>
              <a:ext cx="1588" cy="325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+mj-lt"/>
              </a:endParaRPr>
            </a:p>
          </p:txBody>
        </p:sp>
        <p:sp>
          <p:nvSpPr>
            <p:cNvPr id="138259" name="Line 20"/>
            <p:cNvSpPr>
              <a:spLocks noChangeShapeType="1"/>
            </p:cNvSpPr>
            <p:nvPr/>
          </p:nvSpPr>
          <p:spPr bwMode="auto">
            <a:xfrm flipH="1">
              <a:off x="2936751" y="6541294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+mj-lt"/>
              </a:endParaRPr>
            </a:p>
          </p:txBody>
        </p:sp>
        <p:sp>
          <p:nvSpPr>
            <p:cNvPr id="138260" name="Line 21"/>
            <p:cNvSpPr>
              <a:spLocks noChangeShapeType="1"/>
            </p:cNvSpPr>
            <p:nvPr/>
          </p:nvSpPr>
          <p:spPr bwMode="auto">
            <a:xfrm flipH="1">
              <a:off x="2935163" y="6215856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+mj-lt"/>
              </a:endParaRPr>
            </a:p>
          </p:txBody>
        </p:sp>
      </p:grp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4781467" y="6301656"/>
            <a:ext cx="12668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Calibri" pitchFamily="34" charset="0"/>
              </a:rPr>
              <a:t>transitoire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812926" y="277814"/>
            <a:ext cx="8613775" cy="676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600" dirty="0">
                <a:solidFill>
                  <a:srgbClr val="FFFFFF"/>
                </a:solidFill>
              </a:rPr>
              <a:t>Colonisation</a:t>
            </a:r>
            <a:endParaRPr lang="fr-FR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364412" y="4869160"/>
            <a:ext cx="4124076" cy="1512168"/>
            <a:chOff x="3629061" y="3679825"/>
            <a:chExt cx="5476875" cy="1846263"/>
          </a:xfrm>
        </p:grpSpPr>
        <p:sp>
          <p:nvSpPr>
            <p:cNvPr id="24591" name="Line 2"/>
            <p:cNvSpPr>
              <a:spLocks noChangeShapeType="1"/>
            </p:cNvSpPr>
            <p:nvPr/>
          </p:nvSpPr>
          <p:spPr bwMode="auto">
            <a:xfrm>
              <a:off x="3648111" y="4992688"/>
              <a:ext cx="14906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2" name="Freeform 3"/>
            <p:cNvSpPr>
              <a:spLocks/>
            </p:cNvSpPr>
            <p:nvPr/>
          </p:nvSpPr>
          <p:spPr bwMode="auto">
            <a:xfrm>
              <a:off x="5129249" y="4940300"/>
              <a:ext cx="903287" cy="585788"/>
            </a:xfrm>
            <a:custGeom>
              <a:avLst/>
              <a:gdLst>
                <a:gd name="T0" fmla="*/ 0 w 688"/>
                <a:gd name="T1" fmla="*/ 2147483647 h 514"/>
                <a:gd name="T2" fmla="*/ 2147483647 w 688"/>
                <a:gd name="T3" fmla="*/ 2147483647 h 514"/>
                <a:gd name="T4" fmla="*/ 2147483647 w 688"/>
                <a:gd name="T5" fmla="*/ 2147483647 h 514"/>
                <a:gd name="T6" fmla="*/ 2147483647 w 688"/>
                <a:gd name="T7" fmla="*/ 2147483647 h 514"/>
                <a:gd name="T8" fmla="*/ 2147483647 w 688"/>
                <a:gd name="T9" fmla="*/ 2147483647 h 514"/>
                <a:gd name="T10" fmla="*/ 2147483647 w 688"/>
                <a:gd name="T11" fmla="*/ 2147483647 h 514"/>
                <a:gd name="T12" fmla="*/ 2147483647 w 688"/>
                <a:gd name="T13" fmla="*/ 2147483647 h 514"/>
                <a:gd name="T14" fmla="*/ 2147483647 w 688"/>
                <a:gd name="T15" fmla="*/ 2147483647 h 514"/>
                <a:gd name="T16" fmla="*/ 2147483647 w 688"/>
                <a:gd name="T17" fmla="*/ 0 h 5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8"/>
                <a:gd name="T28" fmla="*/ 0 h 514"/>
                <a:gd name="T29" fmla="*/ 688 w 688"/>
                <a:gd name="T30" fmla="*/ 514 h 5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8" h="514">
                  <a:moveTo>
                    <a:pt x="0" y="38"/>
                  </a:moveTo>
                  <a:cubicBezTo>
                    <a:pt x="7" y="57"/>
                    <a:pt x="44" y="98"/>
                    <a:pt x="53" y="150"/>
                  </a:cubicBezTo>
                  <a:cubicBezTo>
                    <a:pt x="62" y="202"/>
                    <a:pt x="23" y="290"/>
                    <a:pt x="53" y="349"/>
                  </a:cubicBezTo>
                  <a:cubicBezTo>
                    <a:pt x="83" y="407"/>
                    <a:pt x="182" y="481"/>
                    <a:pt x="235" y="498"/>
                  </a:cubicBezTo>
                  <a:cubicBezTo>
                    <a:pt x="288" y="514"/>
                    <a:pt x="333" y="473"/>
                    <a:pt x="371" y="448"/>
                  </a:cubicBezTo>
                  <a:cubicBezTo>
                    <a:pt x="409" y="423"/>
                    <a:pt x="439" y="398"/>
                    <a:pt x="462" y="349"/>
                  </a:cubicBezTo>
                  <a:cubicBezTo>
                    <a:pt x="485" y="299"/>
                    <a:pt x="484" y="199"/>
                    <a:pt x="507" y="150"/>
                  </a:cubicBezTo>
                  <a:cubicBezTo>
                    <a:pt x="530" y="101"/>
                    <a:pt x="568" y="76"/>
                    <a:pt x="598" y="50"/>
                  </a:cubicBezTo>
                  <a:cubicBezTo>
                    <a:pt x="628" y="25"/>
                    <a:pt x="673" y="9"/>
                    <a:pt x="688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3" name="Line 4"/>
            <p:cNvSpPr>
              <a:spLocks noChangeShapeType="1"/>
            </p:cNvSpPr>
            <p:nvPr/>
          </p:nvSpPr>
          <p:spPr bwMode="auto">
            <a:xfrm>
              <a:off x="6032536" y="4940300"/>
              <a:ext cx="9540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4" name="Freeform 5" descr="Grands confettis"/>
            <p:cNvSpPr>
              <a:spLocks/>
            </p:cNvSpPr>
            <p:nvPr/>
          </p:nvSpPr>
          <p:spPr bwMode="auto">
            <a:xfrm>
              <a:off x="3629061" y="4694238"/>
              <a:ext cx="1665288" cy="257175"/>
            </a:xfrm>
            <a:custGeom>
              <a:avLst/>
              <a:gdLst>
                <a:gd name="T0" fmla="*/ 2147483647 w 1179"/>
                <a:gd name="T1" fmla="*/ 2147483647 h 227"/>
                <a:gd name="T2" fmla="*/ 2147483647 w 1179"/>
                <a:gd name="T3" fmla="*/ 0 h 227"/>
                <a:gd name="T4" fmla="*/ 2147483647 w 1179"/>
                <a:gd name="T5" fmla="*/ 2147483647 h 227"/>
                <a:gd name="T6" fmla="*/ 2147483647 w 1179"/>
                <a:gd name="T7" fmla="*/ 2147483647 h 227"/>
                <a:gd name="T8" fmla="*/ 2147483647 w 1179"/>
                <a:gd name="T9" fmla="*/ 2147483647 h 227"/>
                <a:gd name="T10" fmla="*/ 0 w 1179"/>
                <a:gd name="T11" fmla="*/ 2147483647 h 227"/>
                <a:gd name="T12" fmla="*/ 2147483647 w 1179"/>
                <a:gd name="T13" fmla="*/ 2147483647 h 227"/>
                <a:gd name="T14" fmla="*/ 2147483647 w 1179"/>
                <a:gd name="T15" fmla="*/ 2147483647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9"/>
                <a:gd name="T25" fmla="*/ 0 h 227"/>
                <a:gd name="T26" fmla="*/ 1179 w 1179"/>
                <a:gd name="T27" fmla="*/ 227 h 2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9" h="227">
                  <a:moveTo>
                    <a:pt x="181" y="45"/>
                  </a:moveTo>
                  <a:lnTo>
                    <a:pt x="454" y="0"/>
                  </a:lnTo>
                  <a:lnTo>
                    <a:pt x="998" y="45"/>
                  </a:lnTo>
                  <a:lnTo>
                    <a:pt x="1179" y="136"/>
                  </a:lnTo>
                  <a:lnTo>
                    <a:pt x="998" y="227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81" y="45"/>
                  </a:lnTo>
                  <a:close/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5" name="Freeform 6" descr="Grands confettis"/>
            <p:cNvSpPr>
              <a:spLocks/>
            </p:cNvSpPr>
            <p:nvPr/>
          </p:nvSpPr>
          <p:spPr bwMode="auto">
            <a:xfrm>
              <a:off x="6965986" y="3679825"/>
              <a:ext cx="1152525" cy="593725"/>
            </a:xfrm>
            <a:custGeom>
              <a:avLst/>
              <a:gdLst>
                <a:gd name="T0" fmla="*/ 0 w 877"/>
                <a:gd name="T1" fmla="*/ 2147483647 h 520"/>
                <a:gd name="T2" fmla="*/ 2147483647 w 877"/>
                <a:gd name="T3" fmla="*/ 0 h 520"/>
                <a:gd name="T4" fmla="*/ 2147483647 w 877"/>
                <a:gd name="T5" fmla="*/ 2147483647 h 520"/>
                <a:gd name="T6" fmla="*/ 2147483647 w 877"/>
                <a:gd name="T7" fmla="*/ 2147483647 h 520"/>
                <a:gd name="T8" fmla="*/ 2147483647 w 877"/>
                <a:gd name="T9" fmla="*/ 2147483647 h 520"/>
                <a:gd name="T10" fmla="*/ 2147483647 w 877"/>
                <a:gd name="T11" fmla="*/ 2147483647 h 520"/>
                <a:gd name="T12" fmla="*/ 2147483647 w 877"/>
                <a:gd name="T13" fmla="*/ 2147483647 h 520"/>
                <a:gd name="T14" fmla="*/ 2147483647 w 877"/>
                <a:gd name="T15" fmla="*/ 2147483647 h 520"/>
                <a:gd name="T16" fmla="*/ 0 w 877"/>
                <a:gd name="T17" fmla="*/ 2147483647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7"/>
                <a:gd name="T28" fmla="*/ 0 h 520"/>
                <a:gd name="T29" fmla="*/ 877 w 877"/>
                <a:gd name="T30" fmla="*/ 520 h 5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7" h="520">
                  <a:moveTo>
                    <a:pt x="0" y="91"/>
                  </a:moveTo>
                  <a:lnTo>
                    <a:pt x="293" y="0"/>
                  </a:lnTo>
                  <a:lnTo>
                    <a:pt x="645" y="158"/>
                  </a:lnTo>
                  <a:lnTo>
                    <a:pt x="733" y="354"/>
                  </a:lnTo>
                  <a:lnTo>
                    <a:pt x="877" y="461"/>
                  </a:lnTo>
                  <a:lnTo>
                    <a:pt x="518" y="520"/>
                  </a:lnTo>
                  <a:lnTo>
                    <a:pt x="98" y="441"/>
                  </a:lnTo>
                  <a:lnTo>
                    <a:pt x="10" y="217"/>
                  </a:lnTo>
                  <a:lnTo>
                    <a:pt x="0" y="91"/>
                  </a:lnTo>
                  <a:close/>
                </a:path>
              </a:pathLst>
            </a:custGeom>
            <a:pattFill prst="lgConfetti">
              <a:fgClr>
                <a:srgbClr val="00808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6" name="Freeform 7" descr="Grands confettis"/>
            <p:cNvSpPr>
              <a:spLocks/>
            </p:cNvSpPr>
            <p:nvPr/>
          </p:nvSpPr>
          <p:spPr bwMode="auto">
            <a:xfrm>
              <a:off x="8429661" y="4359275"/>
              <a:ext cx="676275" cy="658813"/>
            </a:xfrm>
            <a:custGeom>
              <a:avLst/>
              <a:gdLst>
                <a:gd name="T0" fmla="*/ 2147483647 w 1179"/>
                <a:gd name="T1" fmla="*/ 2147483647 h 227"/>
                <a:gd name="T2" fmla="*/ 2147483647 w 1179"/>
                <a:gd name="T3" fmla="*/ 0 h 227"/>
                <a:gd name="T4" fmla="*/ 2147483647 w 1179"/>
                <a:gd name="T5" fmla="*/ 2147483647 h 227"/>
                <a:gd name="T6" fmla="*/ 2147483647 w 1179"/>
                <a:gd name="T7" fmla="*/ 2147483647 h 227"/>
                <a:gd name="T8" fmla="*/ 2147483647 w 1179"/>
                <a:gd name="T9" fmla="*/ 2147483647 h 227"/>
                <a:gd name="T10" fmla="*/ 0 w 1179"/>
                <a:gd name="T11" fmla="*/ 2147483647 h 227"/>
                <a:gd name="T12" fmla="*/ 2147483647 w 1179"/>
                <a:gd name="T13" fmla="*/ 2147483647 h 227"/>
                <a:gd name="T14" fmla="*/ 2147483647 w 1179"/>
                <a:gd name="T15" fmla="*/ 2147483647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9"/>
                <a:gd name="T25" fmla="*/ 0 h 227"/>
                <a:gd name="T26" fmla="*/ 1179 w 1179"/>
                <a:gd name="T27" fmla="*/ 227 h 2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9" h="227">
                  <a:moveTo>
                    <a:pt x="181" y="45"/>
                  </a:moveTo>
                  <a:lnTo>
                    <a:pt x="454" y="0"/>
                  </a:lnTo>
                  <a:lnTo>
                    <a:pt x="998" y="45"/>
                  </a:lnTo>
                  <a:lnTo>
                    <a:pt x="1179" y="136"/>
                  </a:lnTo>
                  <a:lnTo>
                    <a:pt x="998" y="227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81" y="45"/>
                  </a:lnTo>
                  <a:close/>
                </a:path>
              </a:pathLst>
            </a:custGeom>
            <a:pattFill prst="lgConfetti">
              <a:fgClr>
                <a:srgbClr val="00FF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7" name="Line 8"/>
            <p:cNvSpPr>
              <a:spLocks noChangeShapeType="1"/>
            </p:cNvSpPr>
            <p:nvPr/>
          </p:nvSpPr>
          <p:spPr bwMode="auto">
            <a:xfrm>
              <a:off x="5332449" y="4973638"/>
              <a:ext cx="0" cy="422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8" name="Line 9"/>
            <p:cNvSpPr>
              <a:spLocks noChangeShapeType="1"/>
            </p:cNvSpPr>
            <p:nvPr/>
          </p:nvSpPr>
          <p:spPr bwMode="auto">
            <a:xfrm flipH="1" flipV="1">
              <a:off x="5243549" y="4895850"/>
              <a:ext cx="88900" cy="77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9" name="Line 10"/>
            <p:cNvSpPr>
              <a:spLocks noChangeShapeType="1"/>
            </p:cNvSpPr>
            <p:nvPr/>
          </p:nvSpPr>
          <p:spPr bwMode="auto">
            <a:xfrm>
              <a:off x="5473736" y="4273550"/>
              <a:ext cx="0" cy="11223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Line 11"/>
            <p:cNvSpPr>
              <a:spLocks noChangeShapeType="1"/>
            </p:cNvSpPr>
            <p:nvPr/>
          </p:nvSpPr>
          <p:spPr bwMode="auto">
            <a:xfrm>
              <a:off x="5603911" y="4746625"/>
              <a:ext cx="0" cy="64611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1" name="Line 12"/>
            <p:cNvSpPr>
              <a:spLocks noChangeShapeType="1"/>
            </p:cNvSpPr>
            <p:nvPr/>
          </p:nvSpPr>
          <p:spPr bwMode="auto">
            <a:xfrm>
              <a:off x="5603911" y="4762500"/>
              <a:ext cx="2771775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2" name="Line 10"/>
            <p:cNvSpPr>
              <a:spLocks noChangeShapeType="1"/>
            </p:cNvSpPr>
            <p:nvPr/>
          </p:nvSpPr>
          <p:spPr bwMode="auto">
            <a:xfrm flipH="1">
              <a:off x="5474606" y="4132866"/>
              <a:ext cx="1511589" cy="141270"/>
            </a:xfrm>
            <a:prstGeom prst="line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7501223" y="6596304"/>
            <a:ext cx="483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Remerciements: Pr Lavigne, Dr Remy et Dr </a:t>
            </a:r>
            <a:r>
              <a:rPr lang="fr-FR" sz="1400" i="1" dirty="0" err="1"/>
              <a:t>Schuldiner</a:t>
            </a:r>
            <a:endParaRPr lang="fr-FR" sz="1400" i="1" dirty="0"/>
          </a:p>
        </p:txBody>
      </p:sp>
      <p:pic>
        <p:nvPicPr>
          <p:cNvPr id="29" name="Picture 7" descr="Capture d’écran 2014-11-28 à 11.38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822" y="1058864"/>
            <a:ext cx="3694151" cy="41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2"/>
          <p:cNvSpPr>
            <a:spLocks noChangeArrowheads="1"/>
          </p:cNvSpPr>
          <p:nvPr/>
        </p:nvSpPr>
        <p:spPr bwMode="auto">
          <a:xfrm>
            <a:off x="5455522" y="1124729"/>
            <a:ext cx="4523732" cy="2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E46C0A"/>
                </a:solidFill>
                <a:latin typeface="Calibri" pitchFamily="34" charset="0"/>
              </a:rPr>
              <a:t>        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Phénomène physiologique</a:t>
            </a:r>
            <a:endParaRPr lang="fr-FR" sz="22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pPr marL="571500" lvl="1" indent="-57150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Calibri" panose="020F0502020204030204" pitchFamily="34" charset="0"/>
              <a:buChar char="⇒"/>
            </a:pPr>
            <a:r>
              <a:rPr lang="fr-FR" sz="22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15-30000 espèces bactériennes provenant de la flore commensale cutanée, des flores endogènes ou de l’environnement</a:t>
            </a:r>
          </a:p>
          <a:p>
            <a:pPr marL="571500" lvl="1" indent="-57150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Calibri" panose="020F0502020204030204" pitchFamily="34" charset="0"/>
              <a:buChar char="⇒"/>
            </a:pPr>
            <a:r>
              <a:rPr lang="fr-FR" sz="22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Bactéries peu virulentes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5801" y="50863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Grice</a:t>
            </a:r>
            <a:r>
              <a:rPr lang="fr-FR" alt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Nature </a:t>
            </a:r>
            <a:r>
              <a:rPr lang="fr-FR" alt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fr-FR" alt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Microbiology</a:t>
            </a:r>
            <a:r>
              <a:rPr lang="fr-FR" alt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3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contenu 2"/>
          <p:cNvSpPr>
            <a:spLocks noGrp="1"/>
          </p:cNvSpPr>
          <p:nvPr>
            <p:ph idx="1"/>
          </p:nvPr>
        </p:nvSpPr>
        <p:spPr>
          <a:xfrm>
            <a:off x="1298650" y="2635535"/>
            <a:ext cx="8613775" cy="2551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La plaie est </a:t>
            </a:r>
            <a:r>
              <a:rPr lang="fr-FR" sz="2000" b="1" dirty="0">
                <a:solidFill>
                  <a:srgbClr val="E46C0A"/>
                </a:solidFill>
              </a:rPr>
              <a:t>obligatoirement colonisée </a:t>
            </a:r>
            <a:r>
              <a:rPr lang="fr-FR" sz="2000" dirty="0"/>
              <a:t>par la flore commensale du patient ou par des espèces bactériennes provenant de l’environnement ou des flores endogènes du patient.</a:t>
            </a:r>
          </a:p>
          <a:p>
            <a:pPr marL="0" indent="0" algn="just">
              <a:buNone/>
            </a:pPr>
            <a:endParaRPr lang="fr-FR" sz="1600" b="1" dirty="0"/>
          </a:p>
          <a:p>
            <a:pPr marL="0" indent="0" algn="just">
              <a:buNone/>
            </a:pPr>
            <a:r>
              <a:rPr lang="fr-FR" sz="2000" b="1" dirty="0"/>
              <a:t>       La présence de bactéries sur une plaie ne signifie donc pas qu’elle soit infectée</a:t>
            </a:r>
          </a:p>
          <a:p>
            <a:pPr marL="0" indent="0" algn="just">
              <a:buNone/>
            </a:pPr>
            <a:r>
              <a:rPr lang="fr-FR" sz="2000" b="1" dirty="0"/>
              <a:t>		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759936" y="308282"/>
            <a:ext cx="8613775" cy="676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600" b="1" dirty="0">
                <a:solidFill>
                  <a:srgbClr val="FFFFFF"/>
                </a:solidFill>
              </a:rPr>
              <a:t>Infection ≠ Colonisation</a:t>
            </a:r>
            <a:endParaRPr lang="fr-FR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27"/>
          <a:stretch>
            <a:fillRect/>
          </a:stretch>
        </p:blipFill>
        <p:spPr bwMode="auto">
          <a:xfrm>
            <a:off x="5066824" y="1275557"/>
            <a:ext cx="23622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51089" y="1501776"/>
            <a:ext cx="2306637" cy="430213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Tx/>
              <a:buNone/>
            </a:pPr>
            <a:r>
              <a:rPr lang="fr-FR" altLang="fr-FR" sz="2800" b="1" dirty="0"/>
              <a:t>Colonisation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55507" y="1501776"/>
            <a:ext cx="2338865" cy="4302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 b="1" dirty="0"/>
              <a:t>Infection</a:t>
            </a:r>
          </a:p>
        </p:txBody>
      </p:sp>
      <p:sp>
        <p:nvSpPr>
          <p:cNvPr id="25" name="Flèche vers la droite 4"/>
          <p:cNvSpPr/>
          <p:nvPr/>
        </p:nvSpPr>
        <p:spPr>
          <a:xfrm>
            <a:off x="1098301" y="3911298"/>
            <a:ext cx="400698" cy="2886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97428" y="5020518"/>
            <a:ext cx="8496944" cy="411257"/>
          </a:xfrm>
          <a:prstGeom prst="rect">
            <a:avLst/>
          </a:prstGeom>
          <a:gradFill rotWithShape="1">
            <a:gsLst>
              <a:gs pos="0">
                <a:srgbClr val="DBF0FF"/>
              </a:gs>
              <a:gs pos="50000">
                <a:srgbClr val="B5E2FF"/>
              </a:gs>
              <a:gs pos="100000">
                <a:srgbClr val="83D3FF"/>
              </a:gs>
            </a:gsLst>
            <a:lin ang="2700000" scaled="1"/>
          </a:gradFill>
          <a:ln>
            <a:noFill/>
          </a:ln>
        </p:spPr>
        <p:txBody>
          <a:bodyPr wrap="square" tIns="36000" bIns="36000">
            <a:spAutoFit/>
          </a:bodyPr>
          <a:lstStyle/>
          <a:p>
            <a:pPr marL="342900" indent="-342900"/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IL EST DONC INUTILE DE PRELEVER UNE PLAIE CHRONIQUE</a:t>
            </a:r>
            <a:endParaRPr lang="fr-F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7595" y="6560731"/>
            <a:ext cx="455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Remerciements: Pr Lavigne, Dr Remy et Dr </a:t>
            </a:r>
            <a:r>
              <a:rPr lang="fr-FR" sz="1400" i="1" dirty="0" err="1"/>
              <a:t>Schuldiner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4126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signes d’infections d’une plaie (chronique)?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2"/>
            <a:r>
              <a:rPr lang="fr-FR" sz="1800" dirty="0" smtClean="0"/>
              <a:t>De la nécrose noire et dure</a:t>
            </a:r>
          </a:p>
          <a:p>
            <a:pPr lvl="2"/>
            <a:r>
              <a:rPr lang="fr-FR" sz="1800" dirty="0" smtClean="0"/>
              <a:t>Un érythème qui s’étend autour des berges</a:t>
            </a:r>
          </a:p>
          <a:p>
            <a:pPr lvl="2"/>
            <a:r>
              <a:rPr lang="fr-FR" sz="1800" dirty="0" smtClean="0"/>
              <a:t>L’apparition de douleurs</a:t>
            </a:r>
          </a:p>
          <a:p>
            <a:pPr lvl="2"/>
            <a:r>
              <a:rPr lang="fr-FR" sz="1800" dirty="0" smtClean="0"/>
              <a:t>La présence d’un écoulement</a:t>
            </a:r>
          </a:p>
          <a:p>
            <a:pPr lvl="2"/>
            <a:r>
              <a:rPr lang="fr-FR" sz="1800" dirty="0" smtClean="0"/>
              <a:t>Une odeur nauséabonde</a:t>
            </a: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9590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Espace réservé du contenu 3" descr="eczema impetiginisé S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98799" y="1265359"/>
            <a:ext cx="4128148" cy="3095625"/>
          </a:xfrm>
        </p:spPr>
      </p:pic>
      <p:pic>
        <p:nvPicPr>
          <p:cNvPr id="21508" name="Image 4" descr="piqure insecte impetiginisée enfant.jpg"/>
          <p:cNvPicPr>
            <a:picLocks noChangeAspect="1"/>
          </p:cNvPicPr>
          <p:nvPr/>
        </p:nvPicPr>
        <p:blipFill>
          <a:blip r:embed="rId3" cstate="print"/>
          <a:srcRect l="15750" t="10841" r="5501" b="22301"/>
          <a:stretch>
            <a:fillRect/>
          </a:stretch>
        </p:blipFill>
        <p:spPr bwMode="auto">
          <a:xfrm>
            <a:off x="925757" y="1265360"/>
            <a:ext cx="48625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591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Critères d’infections des plaies chroniques (HAS 2019)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Dermohypodermite</a:t>
            </a:r>
            <a:r>
              <a:rPr lang="fr-FR" dirty="0" smtClean="0"/>
              <a:t>/abcès zone de la plaie</a:t>
            </a:r>
          </a:p>
          <a:p>
            <a:r>
              <a:rPr lang="fr-FR" dirty="0" smtClean="0"/>
              <a:t>Critères faisant suspecter une infection:</a:t>
            </a:r>
          </a:p>
          <a:p>
            <a:pPr lvl="1"/>
            <a:r>
              <a:rPr lang="fr-FR" dirty="0" smtClean="0"/>
              <a:t>Douleur inhabituelle au niveau ou autour de la plaie</a:t>
            </a:r>
          </a:p>
          <a:p>
            <a:pPr lvl="1"/>
            <a:r>
              <a:rPr lang="fr-FR" dirty="0" smtClean="0"/>
              <a:t>Arrêt de cicatrisation, tissu de granulation friable</a:t>
            </a:r>
          </a:p>
          <a:p>
            <a:pPr lvl="1"/>
            <a:r>
              <a:rPr lang="fr-FR" dirty="0" smtClean="0"/>
              <a:t>Aggravation de la plaie (augmentation de taille, de l’exsudat, caractère purulent ou nécrotique)</a:t>
            </a:r>
          </a:p>
          <a:p>
            <a:r>
              <a:rPr lang="fr-FR" dirty="0" smtClean="0"/>
              <a:t>Pas de prélèvement sauf abcès ou suppuration franche</a:t>
            </a:r>
          </a:p>
          <a:p>
            <a:r>
              <a:rPr lang="fr-FR" dirty="0" smtClean="0"/>
              <a:t>Risque infection osseuse associée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663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3" descr="amylose aa sur ulcere chroniq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404813"/>
            <a:ext cx="42830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Image 8" descr="cellulite de la fesse sur escarre.JPG"/>
          <p:cNvPicPr>
            <a:picLocks noChangeAspect="1"/>
          </p:cNvPicPr>
          <p:nvPr/>
        </p:nvPicPr>
        <p:blipFill>
          <a:blip r:embed="rId3" cstate="print"/>
          <a:srcRect b="35609"/>
          <a:stretch>
            <a:fillRect/>
          </a:stretch>
        </p:blipFill>
        <p:spPr bwMode="auto">
          <a:xfrm>
            <a:off x="4803776" y="3643314"/>
            <a:ext cx="58642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7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ecrose seche talon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>
                <a:latin typeface="+mj-lt"/>
                <a:ea typeface="+mj-ea"/>
                <a:cs typeface="+mj-cs"/>
              </a:rPr>
              <a:t>Infection ou pas infection?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prélevez vous une plaie?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fais un écouvillon?</a:t>
            </a:r>
          </a:p>
          <a:p>
            <a:r>
              <a:rPr lang="fr-FR" dirty="0" smtClean="0"/>
              <a:t>Je prélève de la fibrine?</a:t>
            </a:r>
          </a:p>
          <a:p>
            <a:r>
              <a:rPr lang="fr-FR" dirty="0" smtClean="0"/>
              <a:t>Je fais une détersion avant de prélever?</a:t>
            </a:r>
          </a:p>
          <a:p>
            <a:r>
              <a:rPr lang="fr-FR" dirty="0" smtClean="0"/>
              <a:t>Je récupère avec une seringue un écoulement purulent?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56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Fusion 1"/>
          <p:cNvSpPr/>
          <p:nvPr/>
        </p:nvSpPr>
        <p:spPr>
          <a:xfrm>
            <a:off x="3540505" y="1315522"/>
            <a:ext cx="6000750" cy="378618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03426" name="ZoneTexte 2"/>
          <p:cNvSpPr txBox="1">
            <a:spLocks noChangeArrowheads="1"/>
          </p:cNvSpPr>
          <p:nvPr/>
        </p:nvSpPr>
        <p:spPr bwMode="auto">
          <a:xfrm>
            <a:off x="4176025" y="1732359"/>
            <a:ext cx="4643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200" b="1" dirty="0">
                <a:solidFill>
                  <a:schemeClr val="bg1"/>
                </a:solidFill>
              </a:rPr>
              <a:t>CONTAMINATION DU PRELEVEMENT</a:t>
            </a:r>
          </a:p>
        </p:txBody>
      </p:sp>
      <p:sp>
        <p:nvSpPr>
          <p:cNvPr id="103427" name="ZoneTexte 3"/>
          <p:cNvSpPr txBox="1">
            <a:spLocks noChangeArrowheads="1"/>
          </p:cNvSpPr>
          <p:nvPr/>
        </p:nvSpPr>
        <p:spPr bwMode="auto">
          <a:xfrm>
            <a:off x="5024439" y="2786063"/>
            <a:ext cx="30328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200" b="1" dirty="0">
                <a:solidFill>
                  <a:schemeClr val="bg1"/>
                </a:solidFill>
              </a:rPr>
              <a:t>COLONISATION BACTERIENNE</a:t>
            </a:r>
          </a:p>
        </p:txBody>
      </p:sp>
      <p:sp>
        <p:nvSpPr>
          <p:cNvPr id="103428" name="ZoneTexte 4"/>
          <p:cNvSpPr txBox="1">
            <a:spLocks noChangeArrowheads="1"/>
          </p:cNvSpPr>
          <p:nvPr/>
        </p:nvSpPr>
        <p:spPr bwMode="auto">
          <a:xfrm>
            <a:off x="5667036" y="3732609"/>
            <a:ext cx="166141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200" b="1" dirty="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0342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Prélèvements microbiologiques</a:t>
            </a:r>
          </a:p>
        </p:txBody>
      </p:sp>
      <p:sp>
        <p:nvSpPr>
          <p:cNvPr id="103430" name="ZoneTexte 6"/>
          <p:cNvSpPr txBox="1">
            <a:spLocks noChangeArrowheads="1"/>
          </p:cNvSpPr>
          <p:nvPr/>
        </p:nvSpPr>
        <p:spPr bwMode="auto">
          <a:xfrm>
            <a:off x="315086" y="2071577"/>
            <a:ext cx="4096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/>
              <a:t>Bactéries amenées dans le prélèvement</a:t>
            </a:r>
          </a:p>
        </p:txBody>
      </p:sp>
      <p:sp>
        <p:nvSpPr>
          <p:cNvPr id="103431" name="ZoneTexte 7"/>
          <p:cNvSpPr txBox="1">
            <a:spLocks noChangeArrowheads="1"/>
          </p:cNvSpPr>
          <p:nvPr/>
        </p:nvSpPr>
        <p:spPr bwMode="auto">
          <a:xfrm>
            <a:off x="927652" y="3023950"/>
            <a:ext cx="3643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Bactéries locales non pathogènes</a:t>
            </a:r>
          </a:p>
        </p:txBody>
      </p:sp>
      <p:sp>
        <p:nvSpPr>
          <p:cNvPr id="103432" name="ZoneTexte 8"/>
          <p:cNvSpPr txBox="1">
            <a:spLocks noChangeArrowheads="1"/>
          </p:cNvSpPr>
          <p:nvPr/>
        </p:nvSpPr>
        <p:spPr bwMode="auto">
          <a:xfrm>
            <a:off x="927652" y="3857625"/>
            <a:ext cx="538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/>
              <a:t>Bactérie responsable de l’infection du site</a:t>
            </a:r>
          </a:p>
        </p:txBody>
      </p:sp>
    </p:spTree>
    <p:extLst>
      <p:ext uri="{BB962C8B-B14F-4D97-AF65-F5344CB8AC3E}">
        <p14:creationId xmlns:p14="http://schemas.microsoft.com/office/powerpoint/2010/main" xmlns="" val="2724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Documentation microbiologique</a:t>
            </a:r>
          </a:p>
        </p:txBody>
      </p:sp>
      <p:sp>
        <p:nvSpPr>
          <p:cNvPr id="106498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510263"/>
          </a:xfrm>
        </p:spPr>
        <p:txBody>
          <a:bodyPr/>
          <a:lstStyle/>
          <a:p>
            <a:r>
              <a:rPr lang="fr-FR" sz="2400" dirty="0" smtClean="0"/>
              <a:t> à la surface de la plaie: bactéries </a:t>
            </a:r>
            <a:r>
              <a:rPr lang="fr-FR" sz="2400" dirty="0" err="1" smtClean="0"/>
              <a:t>colonisantes</a:t>
            </a:r>
            <a:endParaRPr lang="fr-FR" sz="2400" dirty="0" smtClean="0"/>
          </a:p>
          <a:p>
            <a:r>
              <a:rPr lang="fr-FR" sz="2400" dirty="0" smtClean="0"/>
              <a:t>Bactéries pathogènes=&gt; potentiel de virulence et pénétration dans les tissus</a:t>
            </a:r>
          </a:p>
          <a:p>
            <a:pPr marL="0" indent="0">
              <a:buNone/>
            </a:pPr>
            <a:endParaRPr lang="fr-FR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927668" y="4518991"/>
            <a:ext cx="6096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L’écouvillon c’est pas </a:t>
            </a:r>
            <a:r>
              <a:rPr lang="fr-FR" sz="3200" b="1" dirty="0" smtClean="0"/>
              <a:t>BON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89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637" y="1819483"/>
            <a:ext cx="611187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137" y="2108408"/>
            <a:ext cx="2359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ZoneTexte 5"/>
          <p:cNvSpPr txBox="1">
            <a:spLocks noChangeArrowheads="1"/>
          </p:cNvSpPr>
          <p:nvPr/>
        </p:nvSpPr>
        <p:spPr bwMode="auto">
          <a:xfrm>
            <a:off x="6897137" y="174804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biopsie</a:t>
            </a:r>
          </a:p>
        </p:txBody>
      </p:sp>
      <p:sp>
        <p:nvSpPr>
          <p:cNvPr id="108548" name="Triangle isocèle 6"/>
          <p:cNvSpPr>
            <a:spLocks noChangeArrowheads="1"/>
          </p:cNvSpPr>
          <p:nvPr/>
        </p:nvSpPr>
        <p:spPr bwMode="auto">
          <a:xfrm>
            <a:off x="1064661" y="884445"/>
            <a:ext cx="8064500" cy="71913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991637" y="524083"/>
            <a:ext cx="504825" cy="1444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08550" name="Croix 8"/>
          <p:cNvSpPr>
            <a:spLocks noChangeArrowheads="1"/>
          </p:cNvSpPr>
          <p:nvPr/>
        </p:nvSpPr>
        <p:spPr bwMode="auto">
          <a:xfrm>
            <a:off x="8624337" y="308183"/>
            <a:ext cx="504825" cy="404812"/>
          </a:xfrm>
          <a:prstGeom prst="plus">
            <a:avLst>
              <a:gd name="adj" fmla="val 393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9" t="31752" r="37668" b="31499"/>
          <a:stretch/>
        </p:blipFill>
        <p:spPr>
          <a:xfrm rot="5400000">
            <a:off x="6904193" y="4317372"/>
            <a:ext cx="2231355" cy="15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Traitements probabilistes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Si </a:t>
            </a:r>
            <a:r>
              <a:rPr lang="fr-FR" dirty="0" err="1" smtClean="0"/>
              <a:t>dermohypodermite</a:t>
            </a:r>
            <a:r>
              <a:rPr lang="fr-FR" dirty="0" smtClean="0"/>
              <a:t> bactérienne sur plaie chronique</a:t>
            </a:r>
          </a:p>
          <a:p>
            <a:pPr lvl="1"/>
            <a:r>
              <a:rPr lang="fr-FR" dirty="0" smtClean="0"/>
              <a:t>Amoxicilline-acide clavulanique</a:t>
            </a:r>
          </a:p>
          <a:p>
            <a:pPr lvl="1"/>
            <a:r>
              <a:rPr lang="fr-FR" dirty="0" smtClean="0"/>
              <a:t>Allergie </a:t>
            </a:r>
            <a:r>
              <a:rPr lang="fr-FR" dirty="0" err="1" smtClean="0"/>
              <a:t>clindaamycine</a:t>
            </a:r>
            <a:r>
              <a:rPr lang="fr-FR" dirty="0" smtClean="0"/>
              <a:t>/pristinamycine</a:t>
            </a:r>
          </a:p>
          <a:p>
            <a:pPr lvl="1"/>
            <a:endParaRPr lang="fr-FR" dirty="0"/>
          </a:p>
          <a:p>
            <a:r>
              <a:rPr lang="fr-FR" dirty="0" smtClean="0"/>
              <a:t>En cas d’abcès: chirurgien ++</a:t>
            </a:r>
          </a:p>
          <a:p>
            <a:pPr lvl="1"/>
            <a:r>
              <a:rPr lang="fr-FR" dirty="0" smtClean="0"/>
              <a:t>Clindamycine 600x3 a 600x4</a:t>
            </a:r>
          </a:p>
          <a:p>
            <a:pPr lvl="1"/>
            <a:r>
              <a:rPr lang="fr-FR" dirty="0" smtClean="0"/>
              <a:t>Pristinamycine 1gx3</a:t>
            </a:r>
          </a:p>
          <a:p>
            <a:pPr lvl="1"/>
            <a:endParaRPr lang="fr-FR" dirty="0"/>
          </a:p>
          <a:p>
            <a:r>
              <a:rPr lang="fr-FR" dirty="0" smtClean="0"/>
              <a:t>En cas d’infection de pied diabétique = centre référent</a:t>
            </a:r>
          </a:p>
          <a:p>
            <a:r>
              <a:rPr lang="fr-FR" dirty="0" smtClean="0"/>
              <a:t>En cas d’escarre = réflexion globale (éthique en gériatrie, spécialisée chez le jeune </a:t>
            </a:r>
            <a:r>
              <a:rPr lang="fr-FR" dirty="0" err="1" smtClean="0"/>
              <a:t>parapélgique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191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Infections aigues</a:t>
            </a:r>
          </a:p>
          <a:p>
            <a:pPr lvl="1"/>
            <a:r>
              <a:rPr lang="fr-FR" dirty="0" smtClean="0"/>
              <a:t>Diagnostic « facile »</a:t>
            </a:r>
          </a:p>
          <a:p>
            <a:pPr lvl="1"/>
            <a:r>
              <a:rPr lang="fr-FR" dirty="0" smtClean="0"/>
              <a:t>Évaluer la gravité</a:t>
            </a:r>
            <a:r>
              <a:rPr lang="fr-FR" smtClean="0"/>
              <a:t>: hospitalisation? </a:t>
            </a:r>
            <a:r>
              <a:rPr lang="fr-FR" dirty="0" smtClean="0"/>
              <a:t>Chirurgie?</a:t>
            </a:r>
          </a:p>
          <a:p>
            <a:pPr lvl="1"/>
            <a:r>
              <a:rPr lang="fr-FR" dirty="0" smtClean="0"/>
              <a:t>Traitement AMOXICILLINE 7j</a:t>
            </a:r>
          </a:p>
          <a:p>
            <a:pPr lvl="1"/>
            <a:endParaRPr lang="fr-FR" dirty="0"/>
          </a:p>
          <a:p>
            <a:r>
              <a:rPr lang="fr-FR" dirty="0" smtClean="0"/>
              <a:t>Infection chronique</a:t>
            </a:r>
          </a:p>
          <a:p>
            <a:pPr lvl="1"/>
            <a:r>
              <a:rPr lang="fr-FR" dirty="0" smtClean="0"/>
              <a:t>Diagnostic difficile</a:t>
            </a:r>
          </a:p>
          <a:p>
            <a:pPr lvl="1"/>
            <a:r>
              <a:rPr lang="fr-FR" dirty="0" smtClean="0"/>
              <a:t>Documenter</a:t>
            </a:r>
          </a:p>
          <a:p>
            <a:pPr lvl="1"/>
            <a:r>
              <a:rPr lang="fr-FR" dirty="0" smtClean="0"/>
              <a:t>Traitement adapté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385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38736" y="1240814"/>
            <a:ext cx="7772400" cy="5116023"/>
          </a:xfrm>
        </p:spPr>
        <p:txBody>
          <a:bodyPr>
            <a:normAutofit/>
          </a:bodyPr>
          <a:lstStyle/>
          <a:p>
            <a:r>
              <a:rPr lang="fr-FR" dirty="0" smtClean="0"/>
              <a:t>Formes compliquées d’impétigo</a:t>
            </a:r>
          </a:p>
          <a:p>
            <a:pPr lvl="1"/>
            <a:r>
              <a:rPr lang="fr-FR" dirty="0" smtClean="0"/>
              <a:t>Lésions multiples &gt; 6</a:t>
            </a:r>
          </a:p>
          <a:p>
            <a:pPr lvl="1"/>
            <a:r>
              <a:rPr lang="fr-FR" dirty="0" smtClean="0"/>
              <a:t>Surface corporelle touchée &gt;2%</a:t>
            </a:r>
          </a:p>
          <a:p>
            <a:pPr lvl="1"/>
            <a:r>
              <a:rPr lang="fr-FR" dirty="0" smtClean="0"/>
              <a:t>Extension rapide des lésions</a:t>
            </a:r>
          </a:p>
          <a:p>
            <a:pPr lvl="1"/>
            <a:r>
              <a:rPr lang="fr-FR" dirty="0" smtClean="0"/>
              <a:t>Lésion nécrotique et </a:t>
            </a:r>
            <a:r>
              <a:rPr lang="fr-FR" dirty="0" err="1" smtClean="0"/>
              <a:t>creusante</a:t>
            </a:r>
            <a:r>
              <a:rPr lang="fr-FR" dirty="0" smtClean="0"/>
              <a:t> (ecthyma)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Prélèvement: </a:t>
            </a:r>
          </a:p>
          <a:p>
            <a:pPr lvl="1"/>
            <a:r>
              <a:rPr lang="fr-FR" dirty="0" smtClean="0"/>
              <a:t>NON si forme peu étendue ou 1ere poussée</a:t>
            </a:r>
          </a:p>
          <a:p>
            <a:pPr lvl="1"/>
            <a:r>
              <a:rPr lang="fr-FR" dirty="0" smtClean="0"/>
              <a:t>OUI en cas de pus ou de bulle active et lésion étendues ou récidivantes</a:t>
            </a:r>
          </a:p>
          <a:p>
            <a:pPr lvl="1"/>
            <a:endParaRPr lang="fr-FR" dirty="0" smtClean="0"/>
          </a:p>
        </p:txBody>
      </p:sp>
      <p:pic>
        <p:nvPicPr>
          <p:cNvPr id="22532" name="Picture 4" descr="IMG_20190911_162455"/>
          <p:cNvPicPr>
            <a:picLocks noChangeAspect="1" noChangeArrowheads="1"/>
          </p:cNvPicPr>
          <p:nvPr/>
        </p:nvPicPr>
        <p:blipFill>
          <a:blip r:embed="rId2" cstate="print"/>
          <a:srcRect l="40909" t="23489" r="20000" b="25389"/>
          <a:stretch>
            <a:fillRect/>
          </a:stretch>
        </p:blipFill>
        <p:spPr bwMode="auto">
          <a:xfrm>
            <a:off x="6692900" y="1240815"/>
            <a:ext cx="3455988" cy="200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52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contenu 2"/>
          <p:cNvSpPr>
            <a:spLocks noGrp="1"/>
          </p:cNvSpPr>
          <p:nvPr>
            <p:ph idx="1"/>
          </p:nvPr>
        </p:nvSpPr>
        <p:spPr>
          <a:xfrm>
            <a:off x="341433" y="584689"/>
            <a:ext cx="10789629" cy="5810250"/>
          </a:xfrm>
        </p:spPr>
        <p:txBody>
          <a:bodyPr>
            <a:normAutofit/>
          </a:bodyPr>
          <a:lstStyle/>
          <a:p>
            <a:r>
              <a:rPr lang="fr-FR" dirty="0" smtClean="0"/>
              <a:t>Traitement:</a:t>
            </a:r>
          </a:p>
          <a:p>
            <a:pPr lvl="1"/>
            <a:r>
              <a:rPr lang="fr-FR" dirty="0" smtClean="0"/>
              <a:t>Soins d’hygiène</a:t>
            </a:r>
          </a:p>
          <a:p>
            <a:pPr lvl="2"/>
            <a:r>
              <a:rPr lang="fr-FR" dirty="0" smtClean="0"/>
              <a:t>Soins de toilette à l’eau et au savon simple</a:t>
            </a:r>
          </a:p>
          <a:p>
            <a:pPr lvl="2"/>
            <a:r>
              <a:rPr lang="fr-FR" dirty="0" smtClean="0"/>
              <a:t>Pas d’antiseptiques</a:t>
            </a:r>
          </a:p>
          <a:p>
            <a:pPr lvl="2"/>
            <a:r>
              <a:rPr lang="fr-FR" dirty="0" smtClean="0"/>
              <a:t>Ongles courts, hygiène des mains</a:t>
            </a:r>
          </a:p>
          <a:p>
            <a:pPr lvl="1"/>
            <a:r>
              <a:rPr lang="fr-FR" dirty="0" smtClean="0"/>
              <a:t>Forme non compliquée:</a:t>
            </a:r>
          </a:p>
          <a:p>
            <a:pPr lvl="2"/>
            <a:r>
              <a:rPr lang="fr-FR" dirty="0" smtClean="0"/>
              <a:t>Antibiothérapie locale (</a:t>
            </a:r>
            <a:r>
              <a:rPr lang="fr-FR" dirty="0" err="1" smtClean="0"/>
              <a:t>mupirocine</a:t>
            </a:r>
            <a:r>
              <a:rPr lang="fr-FR" dirty="0" smtClean="0"/>
              <a:t> crème x2-3 /j pendant 5j)</a:t>
            </a:r>
          </a:p>
          <a:p>
            <a:pPr lvl="2"/>
            <a:r>
              <a:rPr lang="fr-FR" dirty="0" smtClean="0"/>
              <a:t>Pas antibiothérapie systémique</a:t>
            </a:r>
          </a:p>
          <a:p>
            <a:pPr lvl="1"/>
            <a:r>
              <a:rPr lang="fr-FR" dirty="0" smtClean="0"/>
              <a:t>Formes graves</a:t>
            </a:r>
          </a:p>
          <a:p>
            <a:pPr lvl="2"/>
            <a:r>
              <a:rPr lang="fr-FR" dirty="0" smtClean="0"/>
              <a:t>Antibiothérapie orale (pas d’antibiotique local associé) </a:t>
            </a:r>
          </a:p>
          <a:p>
            <a:pPr lvl="3"/>
            <a:r>
              <a:rPr lang="fr-FR" dirty="0" smtClean="0"/>
              <a:t>Adulte pristinamycine 1gx3 ou </a:t>
            </a:r>
            <a:r>
              <a:rPr lang="fr-FR" dirty="0" err="1" smtClean="0"/>
              <a:t>cefalexine</a:t>
            </a:r>
            <a:r>
              <a:rPr lang="fr-FR" dirty="0" smtClean="0"/>
              <a:t> 2 à 4 g/j</a:t>
            </a:r>
          </a:p>
          <a:p>
            <a:pPr lvl="3"/>
            <a:r>
              <a:rPr lang="fr-FR" dirty="0" smtClean="0"/>
              <a:t>Enfant amoxicilline/acide clavulanique 80mg/kg/j (allergie macrolide)</a:t>
            </a:r>
          </a:p>
          <a:p>
            <a:pPr lvl="2"/>
            <a:r>
              <a:rPr lang="fr-FR" dirty="0" smtClean="0"/>
              <a:t>Vaseline en application biquotidienne</a:t>
            </a:r>
          </a:p>
          <a:p>
            <a:pPr lvl="1"/>
            <a:r>
              <a:rPr lang="fr-FR" dirty="0" smtClean="0"/>
              <a:t>Isolement et éviction scolaire ++ </a:t>
            </a:r>
          </a:p>
          <a:p>
            <a:pPr lvl="2"/>
            <a:r>
              <a:rPr lang="fr-FR" dirty="0" smtClean="0"/>
              <a:t>si lésion non recouvrable par pansement (durée 3j de traitement)</a:t>
            </a:r>
          </a:p>
          <a:p>
            <a:pPr lvl="2"/>
            <a:r>
              <a:rPr lang="fr-FR" dirty="0" smtClean="0"/>
              <a:t>Précaution contact si hospitalisé</a:t>
            </a:r>
          </a:p>
        </p:txBody>
      </p:sp>
    </p:spTree>
    <p:extLst>
      <p:ext uri="{BB962C8B-B14F-4D97-AF65-F5344CB8AC3E}">
        <p14:creationId xmlns:p14="http://schemas.microsoft.com/office/powerpoint/2010/main" xmlns="" val="39587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F 70ans, Frissons 40° et douleur MIG.</a:t>
            </a:r>
          </a:p>
        </p:txBody>
      </p:sp>
      <p:pic>
        <p:nvPicPr>
          <p:cNvPr id="25602" name="Picture 4" descr="erysipèle mbe inf gauche"/>
          <p:cNvPicPr>
            <a:picLocks noChangeAspect="1" noChangeArrowheads="1"/>
          </p:cNvPicPr>
          <p:nvPr/>
        </p:nvPicPr>
        <p:blipFill>
          <a:blip r:embed="rId2" cstate="print"/>
          <a:srcRect r="1074" b="28734"/>
          <a:stretch>
            <a:fillRect/>
          </a:stretch>
        </p:blipFill>
        <p:spPr bwMode="auto">
          <a:xfrm>
            <a:off x="1524000" y="2349501"/>
            <a:ext cx="91440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28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Érésypèle avec Lymphangite</a:t>
            </a:r>
          </a:p>
        </p:txBody>
      </p:sp>
      <p:pic>
        <p:nvPicPr>
          <p:cNvPr id="29698" name="Image 5" descr="erysipele initial (4).JPG"/>
          <p:cNvPicPr>
            <a:picLocks noChangeAspect="1"/>
          </p:cNvPicPr>
          <p:nvPr/>
        </p:nvPicPr>
        <p:blipFill>
          <a:blip r:embed="rId2" cstate="print"/>
          <a:srcRect b="32727"/>
          <a:stretch>
            <a:fillRect/>
          </a:stretch>
        </p:blipFill>
        <p:spPr bwMode="auto">
          <a:xfrm>
            <a:off x="1524000" y="1779588"/>
            <a:ext cx="91440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338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92"/>
          <a:stretch/>
        </p:blipFill>
        <p:spPr>
          <a:xfrm>
            <a:off x="2426677" y="882222"/>
            <a:ext cx="7423069" cy="3892001"/>
          </a:xfrm>
        </p:spPr>
      </p:pic>
      <p:sp>
        <p:nvSpPr>
          <p:cNvPr id="5" name="ZoneTexte 4"/>
          <p:cNvSpPr txBox="1"/>
          <p:nvPr/>
        </p:nvSpPr>
        <p:spPr>
          <a:xfrm>
            <a:off x="4018084" y="5556739"/>
            <a:ext cx="59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Apres antibiothérapie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94167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1" descr="eresypele abdominal (2).jpg"/>
          <p:cNvPicPr>
            <a:picLocks noChangeAspect="1"/>
          </p:cNvPicPr>
          <p:nvPr/>
        </p:nvPicPr>
        <p:blipFill>
          <a:blip r:embed="rId2" cstate="print"/>
          <a:srcRect b="19193"/>
          <a:stretch>
            <a:fillRect/>
          </a:stretch>
        </p:blipFill>
        <p:spPr bwMode="auto">
          <a:xfrm>
            <a:off x="1524001" y="0"/>
            <a:ext cx="3978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ZoneTexte 2"/>
          <p:cNvSpPr txBox="1">
            <a:spLocks noChangeArrowheads="1"/>
          </p:cNvSpPr>
          <p:nvPr/>
        </p:nvSpPr>
        <p:spPr bwMode="auto">
          <a:xfrm>
            <a:off x="5524500" y="428626"/>
            <a:ext cx="5143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i="1" u="sng"/>
              <a:t>Topographies atypiques:</a:t>
            </a:r>
          </a:p>
          <a:p>
            <a:pPr eaLnBrk="0" hangingPunct="0"/>
            <a:r>
              <a:rPr lang="fr-FR"/>
              <a:t>Dermohypodermites streptococciques de la Paroi abdominale</a:t>
            </a:r>
          </a:p>
          <a:p>
            <a:pPr eaLnBrk="0" hangingPunct="0"/>
            <a:r>
              <a:rPr lang="fr-FR"/>
              <a:t>Membre supérieur et paroi thoraco abdominale</a:t>
            </a:r>
          </a:p>
        </p:txBody>
      </p:sp>
      <p:pic>
        <p:nvPicPr>
          <p:cNvPr id="36867" name="Image 3" descr="dermite toxinique a streptoA apres mosure d'araignée (3).jpg"/>
          <p:cNvPicPr>
            <a:picLocks noChangeAspect="1"/>
          </p:cNvPicPr>
          <p:nvPr/>
        </p:nvPicPr>
        <p:blipFill>
          <a:blip r:embed="rId3" cstate="print"/>
          <a:srcRect l="17392" t="2899"/>
          <a:stretch>
            <a:fillRect/>
          </a:stretch>
        </p:blipFill>
        <p:spPr bwMode="auto">
          <a:xfrm>
            <a:off x="5595938" y="2386014"/>
            <a:ext cx="5072062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526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Dermohypodermite</a:t>
            </a:r>
            <a:r>
              <a:rPr lang="fr-FR" dirty="0" smtClean="0"/>
              <a:t> bactérienne sans </a:t>
            </a:r>
            <a:r>
              <a:rPr lang="fr-FR" dirty="0" err="1" smtClean="0"/>
              <a:t>Fasciite</a:t>
            </a:r>
            <a:r>
              <a:rPr lang="fr-FR" dirty="0" smtClean="0"/>
              <a:t> nécrosante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Diagnostic clinique</a:t>
            </a:r>
          </a:p>
          <a:p>
            <a:r>
              <a:rPr lang="fr-FR" dirty="0" smtClean="0"/>
              <a:t>Facteurs de risques:</a:t>
            </a:r>
          </a:p>
          <a:p>
            <a:pPr lvl="1"/>
            <a:r>
              <a:rPr lang="fr-FR" dirty="0" smtClean="0"/>
              <a:t>Obésité IMC&gt;30</a:t>
            </a:r>
          </a:p>
          <a:p>
            <a:pPr lvl="1"/>
            <a:r>
              <a:rPr lang="fr-FR" dirty="0" smtClean="0"/>
              <a:t>Antécédent de DHB</a:t>
            </a:r>
          </a:p>
          <a:p>
            <a:pPr lvl="1"/>
            <a:r>
              <a:rPr lang="fr-FR" dirty="0" smtClean="0"/>
              <a:t>Œdème ou </a:t>
            </a:r>
            <a:r>
              <a:rPr lang="fr-FR" dirty="0" err="1" smtClean="0"/>
              <a:t>lymphoedeme</a:t>
            </a:r>
            <a:r>
              <a:rPr lang="fr-FR" dirty="0" smtClean="0"/>
              <a:t> chroniques</a:t>
            </a:r>
          </a:p>
          <a:p>
            <a:pPr lvl="1"/>
            <a:r>
              <a:rPr lang="fr-FR" dirty="0" smtClean="0"/>
              <a:t>Plaies</a:t>
            </a:r>
          </a:p>
          <a:p>
            <a:r>
              <a:rPr lang="fr-FR" dirty="0" smtClean="0"/>
              <a:t>Gravité: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630" y="4334607"/>
            <a:ext cx="8705170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366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32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672</Words>
  <Application>Microsoft Office PowerPoint</Application>
  <PresentationFormat>Personnalisé</PresentationFormat>
  <Paragraphs>137</Paragraphs>
  <Slides>28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Infection peau et tissus mous</vt:lpstr>
      <vt:lpstr>Diapositive 2</vt:lpstr>
      <vt:lpstr>Diapositive 3</vt:lpstr>
      <vt:lpstr>Diapositive 4</vt:lpstr>
      <vt:lpstr>F 70ans, Frissons 40° et douleur MIG.</vt:lpstr>
      <vt:lpstr>Érésypèle avec Lymphangite</vt:lpstr>
      <vt:lpstr>Diapositive 7</vt:lpstr>
      <vt:lpstr>Diapositive 8</vt:lpstr>
      <vt:lpstr>Dermohypodermite bactérienne sans Fasciite nécrosante</vt:lpstr>
      <vt:lpstr>DHB sans fasciite nécrosante</vt:lpstr>
      <vt:lpstr>Dermohypodermite bactérienne non nécrosante après morsure</vt:lpstr>
      <vt:lpstr>H 64 ans Fièvre à 41°, TA9/6, obnubilé, douleur intense du MID. Diabète avec plaie évoluant depuis 10 jours, prise d’AINS</vt:lpstr>
      <vt:lpstr>Diapositive 13</vt:lpstr>
      <vt:lpstr>Infections invasives a Streptocoque A</vt:lpstr>
      <vt:lpstr>Dermohypodermite bactérienne avec Fasciite nécrosante</vt:lpstr>
      <vt:lpstr>Infections et plaies chroniques</vt:lpstr>
      <vt:lpstr>Diapositive 17</vt:lpstr>
      <vt:lpstr>Diapositive 18</vt:lpstr>
      <vt:lpstr>Quels sont les signes d’infections d’une plaie (chronique)?</vt:lpstr>
      <vt:lpstr>Critères d’infections des plaies chroniques (HAS 2019)</vt:lpstr>
      <vt:lpstr>Diapositive 21</vt:lpstr>
      <vt:lpstr>Diapositive 22</vt:lpstr>
      <vt:lpstr>Comment prélevez vous une plaie?</vt:lpstr>
      <vt:lpstr>Prélèvements microbiologiques</vt:lpstr>
      <vt:lpstr>Documentation microbiologique</vt:lpstr>
      <vt:lpstr>Diapositive 26</vt:lpstr>
      <vt:lpstr>Traitements probabilistes</vt:lpstr>
      <vt:lpstr>Pour conclure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peau et tissus mous</dc:title>
  <dc:creator>gcsga2</dc:creator>
  <cp:lastModifiedBy>bgudin</cp:lastModifiedBy>
  <cp:revision>13</cp:revision>
  <dcterms:created xsi:type="dcterms:W3CDTF">2023-06-23T15:24:52Z</dcterms:created>
  <dcterms:modified xsi:type="dcterms:W3CDTF">2023-07-11T10:16:35Z</dcterms:modified>
</cp:coreProperties>
</file>