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32" r:id="rId3"/>
    <p:sldId id="401" r:id="rId4"/>
    <p:sldId id="431" r:id="rId5"/>
    <p:sldId id="434" r:id="rId6"/>
    <p:sldId id="428" r:id="rId7"/>
    <p:sldId id="421" r:id="rId8"/>
    <p:sldId id="433" r:id="rId9"/>
    <p:sldId id="424" r:id="rId10"/>
    <p:sldId id="430" r:id="rId11"/>
    <p:sldId id="422" r:id="rId12"/>
    <p:sldId id="423" r:id="rId13"/>
    <p:sldId id="425" r:id="rId14"/>
    <p:sldId id="426" r:id="rId15"/>
    <p:sldId id="42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1F3822-DBED-0127-4AE5-FEABE9CBB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3AB7F6-2EF4-9E06-AE64-57D221565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F8359F-36D4-EAE9-282C-1FD8B47F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FD24B3-F1FF-2F29-0734-1CA8A573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27C687-FFE4-F036-A5A0-23936557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9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472EA-A8E9-BBE4-19B0-D98D8FE8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98B0F2-DA38-FE32-7B39-39DC3D186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28C95D-2162-47CF-2AA4-655FFF9B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224246-6BC0-39B0-4024-51D0A612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F44F92-0333-7D0F-C959-E2EC4C7FE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19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64511B-BCF7-A78D-A182-EDA7E6AFB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48B2CAF-D172-C0F1-51FB-BE7D9F7B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2EC31-EF4B-AA33-B8BA-7ACFF5FA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B536C5-EC5E-6203-2691-A5FB9069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FE098A-A82E-2C2C-0291-2E1F0A8C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76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62FFD-A9DC-8681-4CF8-883E92814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7F85C-B609-485D-234B-249B0AA9A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F3065F-4FAD-5D96-99BF-0B1F98C1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F7D05-52E1-A4DC-9013-0A69B8A9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C28C65-0A2F-7FE6-342C-FC5ABB5C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3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F806A5-1602-5798-41E7-0729AF0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D5BFCA-A5DF-0045-2CBA-A7D7A2164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ABE5D5-61B2-840B-1E00-EDD5E36D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1CB583-74D6-F6C2-DD50-B2570E17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6867E5-D995-ADE7-998D-E7632F19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48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5FC08-F0E9-5995-4FDA-CD62F89A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2DA48-DF3D-5BFB-5CC7-BF7B2BAC6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318107-3402-6A60-7209-EC563539B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4AA866-0856-3A45-1ECA-3B72BB302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3D5772-A606-6E49-FF2B-09342A49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C62C2-D065-C202-E6AD-E164BD27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9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2FC7A-6417-831F-02A5-6DDF1055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46CF91-03A8-07C4-D0AD-6AC3E9546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1BF55D-CAF7-E2FD-97C1-7FFC995E8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7B891DF-0E57-A6E1-A87C-C8D4CB0B1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A5975-9672-6FC9-6088-CD77EC793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3A39430-7FAB-72E6-C4DE-EED4B51D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C05F3A-5437-6070-39B9-EB4CC7D2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DE0777-521E-33A6-D79E-54862680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21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8FF712-FAD6-6947-0A5B-41DD1381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A693E6-317B-5888-FC22-BF01EEA4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A9B377-BF64-E190-15D3-C22067D5D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7150661-905A-939E-8FD2-4149CC89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68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D189B2-7B32-5586-F3F3-8DBD2DF5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0F1729-290A-9917-3A26-8891572A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83E1C7-8CC0-D8B7-9844-5FC11740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40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ED41B-8A9E-9CEA-7024-8BC82B70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01C42-EEAF-092F-2D1D-2E60CC19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396CF6-B61C-BBD3-AFA7-4CA00FFCA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D1555E-8AE1-6D9B-46E8-9776B798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3AC9E5-6A05-A728-1D33-0E37025E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C9DD67-35E2-E33F-0ADC-98ADDB0D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99F89-DBA0-C861-6059-A58DDE05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EADDCE-0CE7-97D4-D7CF-71234A1CBE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BD3931-DF7A-53AD-0F42-F975F5868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D9D41-E9A5-1555-9B3D-E696BF48B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D879C7D-E95B-A98D-BA0B-1921E75E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1EA68F-174D-39C3-7791-04016656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3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C07CF8-1EA3-663B-A865-95B66F19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BE1BBA-D925-9036-5A99-44EACACC6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3A86F3-B885-6643-EE3A-6E68137E4D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ED49FB-0FFA-42CB-A154-F014E911A98B}" type="datetimeFigureOut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BAFEA-3CB6-5202-8CE9-643BCE6BA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A4BE50-3C6B-08F7-AD0E-ADF544BEE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60095-FA9A-4F5A-BA9A-7830F3044F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20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7BF4A8-E6E2-1016-613A-8FECF1E378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Infections urinaires : quoi de neuf en 2025?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15A6AC-8638-F93B-076B-B1DA1A8267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Dr Corinne Merle De Boever</a:t>
            </a:r>
          </a:p>
          <a:p>
            <a:r>
              <a:rPr lang="fr-FR" dirty="0"/>
              <a:t>Praticien hospitalier</a:t>
            </a:r>
          </a:p>
          <a:p>
            <a:r>
              <a:rPr lang="fr-FR" dirty="0"/>
              <a:t>SMIT-CHU Montpellier</a:t>
            </a:r>
          </a:p>
          <a:p>
            <a:r>
              <a:rPr lang="fr-FR" dirty="0"/>
              <a:t>10/12/2025</a:t>
            </a:r>
          </a:p>
        </p:txBody>
      </p:sp>
    </p:spTree>
    <p:extLst>
      <p:ext uri="{BB962C8B-B14F-4D97-AF65-F5344CB8AC3E}">
        <p14:creationId xmlns:p14="http://schemas.microsoft.com/office/powerpoint/2010/main" val="3342083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D44137-DE5F-D963-2538-80EFB627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C05704-B6BE-DB17-F542-3557A80B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Ce qui implique de donner les bonnes informations au biologiste +++: algorithme de rendu choisi en fonction des renseignements cliniques donc </a:t>
            </a:r>
            <a:r>
              <a:rPr lang="fr-FR" b="1" dirty="0"/>
              <a:t>contexte clinique à mettre sur l’ordonnance</a:t>
            </a:r>
          </a:p>
          <a:p>
            <a:r>
              <a:rPr lang="fr-FR" dirty="0"/>
              <a:t>Rappel : Cystite simple : pas d’ECBU; seule une BU est recommandée</a:t>
            </a:r>
          </a:p>
          <a:p>
            <a:r>
              <a:rPr lang="fr-FR" dirty="0"/>
              <a:t>Ce qui n’est pas rendu est théoriquement sensible</a:t>
            </a:r>
          </a:p>
          <a:p>
            <a:r>
              <a:rPr lang="fr-FR" dirty="0"/>
              <a:t>Permet de traiter sans connaitre les recommandations </a:t>
            </a:r>
          </a:p>
          <a:p>
            <a:r>
              <a:rPr lang="fr-FR" dirty="0"/>
              <a:t>Ne concerne pas les infections urinaires masculines, la femme enceinte, l’ECBU avant geste urologique </a:t>
            </a:r>
          </a:p>
        </p:txBody>
      </p:sp>
    </p:spTree>
    <p:extLst>
      <p:ext uri="{BB962C8B-B14F-4D97-AF65-F5344CB8AC3E}">
        <p14:creationId xmlns:p14="http://schemas.microsoft.com/office/powerpoint/2010/main" val="335889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809E81-7F14-01B6-4C5B-19C4EBE14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534711"/>
            <a:ext cx="10954870" cy="59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5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E2AA2-5181-BED9-D337-40194D35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53E84-0B4A-13E6-CD06-3B07F21D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7D512D2-0351-4DEB-F724-EC8CC6E3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4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2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8238471-6A5A-3816-AF37-A7D095719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B7F157-ECD1-1035-C7F8-EC32BCC49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C4898A0-3FA6-7731-D76F-870F04EA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4" y="66205"/>
            <a:ext cx="12117491" cy="67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583B07-D554-1A00-F33B-4CC5E97E7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9D45DC-69C2-EA0C-1D41-730A925C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CC9682-EC40-E481-80D7-627AD21D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32863"/>
            <a:ext cx="12146070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7673E-D11B-F179-F0BF-E3B4784D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C82E4-65BF-D3B7-B36D-79B65B0D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79F286-EC0A-DEFF-F089-FC1799F7C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1" y="37626"/>
            <a:ext cx="12098438" cy="67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0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des bonnes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Patient asymptomatique </a:t>
            </a:r>
            <a:r>
              <a:rPr lang="fr-FR" dirty="0" smtClean="0"/>
              <a:t>: PAS de prélèvement, PAS d’antibiotique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Urines avec des dépôts ou qui « puent »: </a:t>
            </a:r>
            <a:r>
              <a:rPr lang="fr-FR" dirty="0" smtClean="0"/>
              <a:t>PAS de BU, PAS d’ECBU</a:t>
            </a:r>
          </a:p>
          <a:p>
            <a:r>
              <a:rPr lang="fr-FR" dirty="0" smtClean="0"/>
              <a:t>Dans 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la cystite</a:t>
            </a:r>
            <a:r>
              <a:rPr lang="fr-FR" dirty="0" smtClean="0"/>
              <a:t>, PAS de quinolones en probabiliste</a:t>
            </a:r>
          </a:p>
          <a:p>
            <a:r>
              <a:rPr lang="fr-FR" dirty="0" smtClean="0"/>
              <a:t>PAS d’ECBU de contrôle après traitement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795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D23D8-E0D4-C339-0AA9-D1BC0962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515" y="213360"/>
            <a:ext cx="8437980" cy="1320800"/>
          </a:xfrm>
        </p:spPr>
        <p:txBody>
          <a:bodyPr/>
          <a:lstStyle/>
          <a:p>
            <a:r>
              <a:rPr lang="fr-FR" dirty="0" smtClean="0"/>
              <a:t>Chez l’homme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54F44F-DC66-698B-0A51-57F57B105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121" y="1534160"/>
            <a:ext cx="10119758" cy="4833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dirty="0">
                <a:solidFill>
                  <a:srgbClr val="404040"/>
                </a:solidFill>
              </a:rPr>
              <a:t>IU masculine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non fébrile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dirty="0"/>
              <a:t>(cystite de l’homme): recommandation française actuelle </a:t>
            </a:r>
            <a:r>
              <a:rPr lang="fr-FR" sz="2000" dirty="0"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inexistante.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fr-FR" sz="1900" dirty="0">
                <a:sym typeface="Wingdings" panose="05000000000000000000" pitchFamily="2" charset="2"/>
              </a:rPr>
              <a:t>= IU masculine </a:t>
            </a:r>
            <a:r>
              <a:rPr lang="fr-FR" sz="1900" dirty="0" err="1">
                <a:sym typeface="Wingdings" panose="05000000000000000000" pitchFamily="2" charset="2"/>
              </a:rPr>
              <a:t>pauci-symptomatique</a:t>
            </a:r>
            <a:r>
              <a:rPr lang="fr-FR" sz="1900" dirty="0">
                <a:sym typeface="Wingdings" panose="05000000000000000000" pitchFamily="2" charset="2"/>
              </a:rPr>
              <a:t> dans nos recommandations.</a:t>
            </a:r>
            <a:endParaRPr lang="fr-FR" sz="1900" dirty="0"/>
          </a:p>
          <a:p>
            <a:pPr>
              <a:buNone/>
            </a:pPr>
            <a:r>
              <a:rPr lang="fr-FR" sz="2100" dirty="0">
                <a:solidFill>
                  <a:srgbClr val="7030A0"/>
                </a:solidFill>
                <a:sym typeface="Wingdings" panose="05000000000000000000" pitchFamily="2" charset="2"/>
              </a:rPr>
              <a:t>Existent dans les recommandations européennes et dans d'autres pays européens (« </a:t>
            </a:r>
            <a:r>
              <a:rPr lang="fr-FR" sz="2100" dirty="0" err="1">
                <a:solidFill>
                  <a:srgbClr val="7030A0"/>
                </a:solidFill>
                <a:sym typeface="Wingdings" panose="05000000000000000000" pitchFamily="2" charset="2"/>
              </a:rPr>
              <a:t>cystitis</a:t>
            </a:r>
            <a:r>
              <a:rPr lang="fr-FR" sz="2100" dirty="0">
                <a:solidFill>
                  <a:srgbClr val="7030A0"/>
                </a:solidFill>
                <a:sym typeface="Wingdings" panose="05000000000000000000" pitchFamily="2" charset="2"/>
              </a:rPr>
              <a:t> like »(Royaume Uni, Suède, Pays Bas)  Traitement recommandé de 7 jours</a:t>
            </a:r>
          </a:p>
          <a:p>
            <a:pPr lvl="1">
              <a:buFont typeface="Wingdings" pitchFamily="2" charset="2"/>
              <a:buChar char="§"/>
            </a:pPr>
            <a:r>
              <a:rPr lang="fr-FR" sz="2000" dirty="0"/>
              <a:t>Etude américaine randomisée en 2021: traitement par </a:t>
            </a:r>
            <a:r>
              <a:rPr lang="fr-FR" sz="2000" dirty="0" err="1"/>
              <a:t>bactrim</a:t>
            </a:r>
            <a:r>
              <a:rPr lang="fr-FR" sz="2000" dirty="0"/>
              <a:t> ou FQ 7 jours vs 14 jours, </a:t>
            </a:r>
            <a:r>
              <a:rPr lang="fr-FR" sz="2000" dirty="0">
                <a:solidFill>
                  <a:srgbClr val="00B050"/>
                </a:solidFill>
              </a:rPr>
              <a:t>non infériorité atteinte.</a:t>
            </a:r>
          </a:p>
          <a:p>
            <a:pPr marL="0" indent="0">
              <a:buNone/>
            </a:pP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7 vs 14 Days of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Antibiotic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Therapy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Resolution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Symptoms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Afebrile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Men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Tract Infection: A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Trial. JAMA. 27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juill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2021;326(4):324. </a:t>
            </a:r>
          </a:p>
          <a:p>
            <a:pPr marL="0" indent="0">
              <a:buNone/>
            </a:pPr>
            <a:endParaRPr lang="fr-FR" sz="16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FR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fr-FR" sz="20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fr-FR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404040"/>
              </a:solidFill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30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C940E-ABD5-B755-E06D-8D1AF192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57E7FB-59C5-F48A-053A-CBCF2854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fr-FR" sz="2000" dirty="0">
              <a:solidFill>
                <a:srgbClr val="00B050"/>
              </a:solidFill>
            </a:endParaRPr>
          </a:p>
          <a:p>
            <a:r>
              <a:rPr lang="fr-FR" sz="2000" b="1" dirty="0"/>
              <a:t>IU masculine </a:t>
            </a:r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fébrile</a:t>
            </a:r>
            <a:r>
              <a:rPr lang="fr-FR" sz="2000" dirty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fr-FR" sz="1900" dirty="0"/>
              <a:t>recommandation actuelle </a:t>
            </a:r>
            <a:r>
              <a:rPr lang="fr-FR" sz="1900" dirty="0">
                <a:sym typeface="Wingdings" panose="05000000000000000000" pitchFamily="2" charset="2"/>
              </a:rPr>
              <a:t> 14 jours de traitement</a:t>
            </a:r>
            <a:endParaRPr lang="fr-FR" sz="1900" dirty="0"/>
          </a:p>
          <a:p>
            <a:pPr lvl="1">
              <a:buFont typeface="Wingdings" pitchFamily="2" charset="2"/>
              <a:buChar char="§"/>
            </a:pPr>
            <a:r>
              <a:rPr lang="fr-FR" sz="1900" dirty="0">
                <a:sym typeface="Wingdings" panose="05000000000000000000" pitchFamily="2" charset="2"/>
              </a:rPr>
              <a:t>Essai </a:t>
            </a:r>
            <a:r>
              <a:rPr lang="fr-FR" sz="1900" dirty="0" err="1">
                <a:sym typeface="Wingdings" panose="05000000000000000000" pitchFamily="2" charset="2"/>
              </a:rPr>
              <a:t>prostashort</a:t>
            </a:r>
            <a:r>
              <a:rPr lang="fr-FR" sz="1900" dirty="0">
                <a:sym typeface="Wingdings" panose="05000000000000000000" pitchFamily="2" charset="2"/>
              </a:rPr>
              <a:t> (France) : 14j vs 7j de traitement dans les prostatites aigües fébriles =&gt; 82% de guérison à 7 jours, </a:t>
            </a:r>
            <a:r>
              <a:rPr lang="fr-FR" sz="1900" dirty="0">
                <a:solidFill>
                  <a:srgbClr val="FF0000"/>
                </a:solidFill>
                <a:sym typeface="Wingdings" panose="05000000000000000000" pitchFamily="2" charset="2"/>
              </a:rPr>
              <a:t>non infériorité non atteinte.</a:t>
            </a:r>
            <a:r>
              <a:rPr lang="fr-FR" sz="1900" dirty="0">
                <a:sym typeface="Wingdings" panose="05000000000000000000" pitchFamily="2" charset="2"/>
              </a:rPr>
              <a:t> </a:t>
            </a:r>
            <a:endParaRPr lang="fr-FR" sz="1900" dirty="0"/>
          </a:p>
          <a:p>
            <a:pPr lvl="1">
              <a:buNone/>
            </a:pPr>
            <a:r>
              <a:rPr lang="fr-FR" sz="1900" dirty="0">
                <a:sym typeface="Wingdings" panose="05000000000000000000" pitchFamily="2" charset="2"/>
              </a:rPr>
              <a:t>Nb: Possibilité de réduction de la durée à 10 jours ??</a:t>
            </a:r>
            <a:endParaRPr lang="fr-FR" sz="19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Antimicrobial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7 or 14 Days for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Febrile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Urinary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Tract Infection in Men: A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Multicenter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Noninferiority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Double-Blind, Placebo-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Controlled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</a:t>
            </a:r>
            <a:r>
              <a:rPr lang="fr-F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Trial. Clin Infect Dis. 16 juin 2023;76(12):2154‑62. </a:t>
            </a:r>
            <a:endParaRPr lang="fr-F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/>
              <a:t>     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-&gt; Recommandations Française à venir (2025-2026 ?).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87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l’homme: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95139"/>
              </p:ext>
            </p:extLst>
          </p:nvPr>
        </p:nvGraphicFramePr>
        <p:xfrm>
          <a:off x="838200" y="1825625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405630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4615223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75623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Probabiliste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Antibiothérapie adaptée/différée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Cystite à risque de complication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Fosfomycine</a:t>
                      </a:r>
                      <a:r>
                        <a:rPr lang="fr-FR" baseline="0" dirty="0" smtClean="0"/>
                        <a:t> J1-J3-J5</a:t>
                      </a:r>
                    </a:p>
                    <a:p>
                      <a:r>
                        <a:rPr lang="fr-FR" baseline="0" dirty="0" err="1" smtClean="0"/>
                        <a:t>Furadantine</a:t>
                      </a:r>
                      <a:endParaRPr lang="fr-FR" baseline="0" dirty="0" smtClean="0"/>
                    </a:p>
                    <a:p>
                      <a:r>
                        <a:rPr lang="fr-FR" baseline="0" dirty="0" err="1" smtClean="0"/>
                        <a:t>Pivmecillinam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Fosfomycine</a:t>
                      </a:r>
                      <a:r>
                        <a:rPr lang="fr-FR" dirty="0" smtClean="0"/>
                        <a:t> J1-J3-J5</a:t>
                      </a:r>
                    </a:p>
                    <a:p>
                      <a:r>
                        <a:rPr lang="fr-FR" dirty="0" err="1" smtClean="0"/>
                        <a:t>Furadantine</a:t>
                      </a:r>
                      <a:r>
                        <a:rPr lang="fr-FR" dirty="0" smtClean="0"/>
                        <a:t> 7j</a:t>
                      </a:r>
                    </a:p>
                    <a:p>
                      <a:r>
                        <a:rPr lang="fr-FR" dirty="0" err="1" smtClean="0"/>
                        <a:t>Pivmecillinam</a:t>
                      </a:r>
                      <a:r>
                        <a:rPr lang="fr-FR" baseline="0" dirty="0" smtClean="0"/>
                        <a:t> 7j</a:t>
                      </a:r>
                    </a:p>
                    <a:p>
                      <a:r>
                        <a:rPr lang="fr-FR" baseline="0" dirty="0" err="1" smtClean="0"/>
                        <a:t>Triméthoprime</a:t>
                      </a:r>
                      <a:r>
                        <a:rPr lang="fr-FR" baseline="0" dirty="0" smtClean="0"/>
                        <a:t> 7j</a:t>
                      </a:r>
                    </a:p>
                    <a:p>
                      <a:r>
                        <a:rPr lang="fr-FR" baseline="0" dirty="0" smtClean="0"/>
                        <a:t>Amoxicilline 7j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31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Pyélonéphrite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Cefotaxime</a:t>
                      </a:r>
                      <a:r>
                        <a:rPr lang="fr-FR" dirty="0" smtClean="0"/>
                        <a:t> ou </a:t>
                      </a:r>
                      <a:r>
                        <a:rPr lang="fr-FR" dirty="0" err="1" smtClean="0"/>
                        <a:t>ceftriaxone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(pas de C3G orale)</a:t>
                      </a:r>
                    </a:p>
                    <a:p>
                      <a:r>
                        <a:rPr lang="fr-FR" dirty="0" smtClean="0"/>
                        <a:t>Ciprofloxacine</a:t>
                      </a:r>
                      <a:r>
                        <a:rPr lang="fr-FR" baseline="0" dirty="0" smtClean="0"/>
                        <a:t> ou </a:t>
                      </a:r>
                      <a:r>
                        <a:rPr lang="fr-FR" baseline="0" dirty="0" err="1" smtClean="0"/>
                        <a:t>lévofloxacine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(sauf si prise 6 mois avant)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Amoxicilline 10j</a:t>
                      </a:r>
                    </a:p>
                    <a:p>
                      <a:r>
                        <a:rPr lang="fr-FR" dirty="0" err="1" smtClean="0"/>
                        <a:t>Bactrim</a:t>
                      </a:r>
                      <a:r>
                        <a:rPr lang="fr-FR" dirty="0" smtClean="0"/>
                        <a:t> 7j</a:t>
                      </a:r>
                    </a:p>
                    <a:p>
                      <a:r>
                        <a:rPr lang="fr-FR" dirty="0" smtClean="0"/>
                        <a:t>Quinolone</a:t>
                      </a:r>
                      <a:r>
                        <a:rPr lang="fr-FR" baseline="0" dirty="0" smtClean="0"/>
                        <a:t> 7j</a:t>
                      </a:r>
                    </a:p>
                    <a:p>
                      <a:r>
                        <a:rPr lang="fr-FR" baseline="0" dirty="0" err="1" smtClean="0"/>
                        <a:t>Cefixime</a:t>
                      </a:r>
                      <a:r>
                        <a:rPr lang="fr-FR" baseline="0" dirty="0" smtClean="0"/>
                        <a:t> 10j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18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Prostatite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Cefotaxime</a:t>
                      </a:r>
                      <a:r>
                        <a:rPr lang="fr-FR" dirty="0" smtClean="0"/>
                        <a:t> ou </a:t>
                      </a:r>
                      <a:r>
                        <a:rPr lang="fr-FR" dirty="0" err="1" smtClean="0"/>
                        <a:t>ceftriaxone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(pas de C3G orale)</a:t>
                      </a:r>
                    </a:p>
                    <a:p>
                      <a:r>
                        <a:rPr lang="fr-FR" dirty="0" smtClean="0"/>
                        <a:t>Ciprofloxacine</a:t>
                      </a:r>
                      <a:r>
                        <a:rPr lang="fr-FR" baseline="0" dirty="0" smtClean="0"/>
                        <a:t> ou </a:t>
                      </a:r>
                      <a:r>
                        <a:rPr lang="fr-FR" baseline="0" dirty="0" err="1" smtClean="0"/>
                        <a:t>lévofloxacine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(sauf si prise 6 mois avant)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Bactrim</a:t>
                      </a:r>
                      <a:r>
                        <a:rPr lang="fr-FR" dirty="0" smtClean="0"/>
                        <a:t> 14j</a:t>
                      </a:r>
                    </a:p>
                    <a:p>
                      <a:r>
                        <a:rPr lang="fr-FR" dirty="0" smtClean="0"/>
                        <a:t>Ciprofloxacine</a:t>
                      </a:r>
                      <a:r>
                        <a:rPr lang="fr-FR" baseline="0" dirty="0" smtClean="0"/>
                        <a:t> ou </a:t>
                      </a:r>
                      <a:r>
                        <a:rPr lang="fr-FR" baseline="0" dirty="0" err="1" smtClean="0"/>
                        <a:t>lévo</a:t>
                      </a:r>
                      <a:r>
                        <a:rPr lang="fr-FR" baseline="0" dirty="0" smtClean="0"/>
                        <a:t> 14j</a:t>
                      </a:r>
                    </a:p>
                    <a:p>
                      <a:r>
                        <a:rPr lang="fr-FR" baseline="0" dirty="0" smtClean="0"/>
                        <a:t>Amoxicilline 14j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82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81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CD0603-BF00-329E-0EA6-DC8FC1183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des IU masculines (pyélonéphrite/prostatite)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6515683-C214-531C-0F14-531138F3D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36709"/>
              </p:ext>
            </p:extLst>
          </p:nvPr>
        </p:nvGraphicFramePr>
        <p:xfrm>
          <a:off x="838200" y="1825625"/>
          <a:ext cx="10515597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9880769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09285916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43872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Entérobactéries non BLSE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Entérobactéries BLSE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93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1</a:t>
                      </a:r>
                      <a:r>
                        <a:rPr lang="fr-FR" baseline="30000" dirty="0"/>
                        <a:t>er</a:t>
                      </a:r>
                      <a:r>
                        <a:rPr lang="fr-FR" dirty="0"/>
                        <a:t>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Fluoroquinolones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Fluoroquinolone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139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Cotrimoxazole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Cotrimoxazole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869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Cefotaxime</a:t>
                      </a:r>
                      <a:r>
                        <a:rPr lang="fr-FR" dirty="0"/>
                        <a:t>; ceftriaxone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Cefoxitine</a:t>
                      </a:r>
                      <a:endParaRPr lang="fr-FR" dirty="0"/>
                    </a:p>
                    <a:p>
                      <a:r>
                        <a:rPr lang="fr-FR" dirty="0"/>
                        <a:t>Ou </a:t>
                      </a:r>
                      <a:r>
                        <a:rPr lang="fr-FR" dirty="0" err="1"/>
                        <a:t>tazocilline</a:t>
                      </a:r>
                      <a:endParaRPr lang="fr-FR" dirty="0"/>
                    </a:p>
                    <a:p>
                      <a:r>
                        <a:rPr lang="fr-FR" dirty="0"/>
                        <a:t>Ou </a:t>
                      </a:r>
                      <a:r>
                        <a:rPr lang="fr-FR" dirty="0" err="1"/>
                        <a:t>témocilline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25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  <a:r>
                        <a:rPr lang="fr-FR" baseline="30000" dirty="0"/>
                        <a:t>e</a:t>
                      </a:r>
                      <a:r>
                        <a:rPr lang="fr-FR" dirty="0"/>
                        <a:t>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carbapénèmes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50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3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D1EBB-01A1-D6F2-E99F-6E0A87FEA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455EB-E4BA-8FF2-7541-46302EFB4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080" y="213360"/>
            <a:ext cx="8596668" cy="1320800"/>
          </a:xfrm>
        </p:spPr>
        <p:txBody>
          <a:bodyPr/>
          <a:lstStyle/>
          <a:p>
            <a:r>
              <a:rPr lang="fr-FR" dirty="0" smtClean="0"/>
              <a:t>Chez la femme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278DD-40A1-0831-C68E-D1DA78E1B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54" y="1127760"/>
            <a:ext cx="10424558" cy="51206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fr-FR" sz="1800" dirty="0">
              <a:solidFill>
                <a:srgbClr val="404040"/>
              </a:solidFill>
            </a:endParaRPr>
          </a:p>
          <a:p>
            <a:r>
              <a:rPr lang="fr-FR" b="1" u="sng" dirty="0">
                <a:sym typeface="Wingdings" panose="05000000000000000000" pitchFamily="2" charset="2"/>
              </a:rPr>
              <a:t>Cystite simple</a:t>
            </a:r>
            <a:r>
              <a:rPr lang="fr-FR" dirty="0">
                <a:sym typeface="Wingdings" panose="05000000000000000000" pitchFamily="2" charset="2"/>
              </a:rPr>
              <a:t> de la femme (femme jeune sans uropathie): </a:t>
            </a:r>
          </a:p>
          <a:p>
            <a:pPr lvl="1"/>
            <a:r>
              <a:rPr lang="fr-FR" sz="1800" dirty="0" err="1">
                <a:sym typeface="Wingdings" panose="05000000000000000000" pitchFamily="2" charset="2"/>
              </a:rPr>
              <a:t>Selexid</a:t>
            </a:r>
            <a:r>
              <a:rPr lang="fr-FR" sz="1800" dirty="0">
                <a:sym typeface="Wingdings" panose="05000000000000000000" pitchFamily="2" charset="2"/>
              </a:rPr>
              <a:t> raccourci à </a:t>
            </a:r>
            <a:r>
              <a:rPr lang="fr-FR" sz="1800" dirty="0">
                <a:solidFill>
                  <a:srgbClr val="00B050"/>
                </a:solidFill>
                <a:sym typeface="Wingdings" panose="05000000000000000000" pitchFamily="2" charset="2"/>
              </a:rPr>
              <a:t>3 jours </a:t>
            </a:r>
            <a:r>
              <a:rPr lang="fr-FR" sz="1800" dirty="0">
                <a:sym typeface="Wingdings" panose="05000000000000000000" pitchFamily="2" charset="2"/>
              </a:rPr>
              <a:t>de traitement (vs 5 jours)</a:t>
            </a:r>
          </a:p>
          <a:p>
            <a:pPr lvl="1"/>
            <a:r>
              <a:rPr lang="fr-FR" sz="1800" dirty="0">
                <a:sym typeface="Wingdings" panose="05000000000000000000" pitchFamily="2" charset="2"/>
              </a:rPr>
              <a:t>Possibilité par le pharmacien de faire la BU. </a:t>
            </a:r>
          </a:p>
          <a:p>
            <a:pPr lvl="2">
              <a:buFont typeface="Wingdings" charset="2"/>
              <a:buChar char="§"/>
            </a:pPr>
            <a:r>
              <a:rPr lang="fr-FR" sz="1600" dirty="0">
                <a:solidFill>
                  <a:schemeClr val="tx1"/>
                </a:solidFill>
                <a:sym typeface="Wingdings" panose="05000000000000000000" pitchFamily="2" charset="2"/>
              </a:rPr>
              <a:t>Si </a:t>
            </a:r>
            <a:r>
              <a:rPr lang="fr-FR" sz="1600" dirty="0">
                <a:solidFill>
                  <a:srgbClr val="00B050"/>
                </a:solidFill>
                <a:sym typeface="Wingdings" panose="05000000000000000000" pitchFamily="2" charset="2"/>
              </a:rPr>
              <a:t>critères de cystite simple et BU +</a:t>
            </a:r>
            <a:r>
              <a:rPr lang="fr-FR" sz="1600" dirty="0">
                <a:sym typeface="Wingdings" panose="05000000000000000000" pitchFamily="2" charset="2"/>
              </a:rPr>
              <a:t>: autorisation de prescription d'une antibiothérapie (fosfomycine ou </a:t>
            </a:r>
            <a:r>
              <a:rPr lang="fr-FR" sz="1600" dirty="0" err="1">
                <a:sym typeface="Wingdings" panose="05000000000000000000" pitchFamily="2" charset="2"/>
              </a:rPr>
              <a:t>pivmecillinam</a:t>
            </a:r>
            <a:r>
              <a:rPr lang="fr-FR" sz="1600" dirty="0">
                <a:sym typeface="Wingdings" panose="05000000000000000000" pitchFamily="2" charset="2"/>
              </a:rPr>
              <a:t>)</a:t>
            </a:r>
            <a:endParaRPr lang="fr-FR" sz="1600" dirty="0"/>
          </a:p>
          <a:p>
            <a:pPr lvl="2">
              <a:buFont typeface="Wingdings" charset="2"/>
              <a:buChar char="§"/>
            </a:pPr>
            <a:r>
              <a:rPr lang="fr-FR" sz="1600" dirty="0"/>
              <a:t>Si </a:t>
            </a:r>
            <a:r>
              <a:rPr lang="fr-FR" sz="1600" dirty="0">
                <a:solidFill>
                  <a:srgbClr val="FFC000"/>
                </a:solidFill>
              </a:rPr>
              <a:t>critères de cystite compliquée</a:t>
            </a:r>
            <a:r>
              <a:rPr lang="fr-FR" sz="1600" dirty="0"/>
              <a:t>: renvoi chez le MT</a:t>
            </a:r>
          </a:p>
          <a:p>
            <a:pPr lvl="2">
              <a:buFont typeface="Wingdings" charset="2"/>
              <a:buChar char="§"/>
            </a:pPr>
            <a:r>
              <a:rPr lang="fr-FR" sz="1600" dirty="0"/>
              <a:t>Si BU </a:t>
            </a:r>
            <a:r>
              <a:rPr lang="fr-FR" sz="1600" dirty="0" err="1"/>
              <a:t>neg</a:t>
            </a:r>
            <a:r>
              <a:rPr lang="fr-FR" sz="1600" dirty="0"/>
              <a:t>: absence de prescription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Pyélonéphrite aigues simples: </a:t>
            </a:r>
          </a:p>
          <a:p>
            <a:pPr marL="457200" lvl="1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Aucun changement pour le moment: durée de traitement de 7 jours si FQ ou C3G, 10 jours si autres antibiothérapies (</a:t>
            </a:r>
            <a:r>
              <a:rPr lang="fr-FR" dirty="0" err="1">
                <a:sym typeface="Wingdings" panose="05000000000000000000" pitchFamily="2" charset="2"/>
              </a:rPr>
              <a:t>bactrim;amox</a:t>
            </a:r>
            <a:r>
              <a:rPr lang="fr-FR" dirty="0">
                <a:sym typeface="Wingdings" panose="05000000000000000000" pitchFamily="2" charset="2"/>
              </a:rPr>
              <a:t>/</a:t>
            </a:r>
            <a:r>
              <a:rPr lang="fr-FR" dirty="0" err="1">
                <a:sym typeface="Wingdings" panose="05000000000000000000" pitchFamily="2" charset="2"/>
              </a:rPr>
              <a:t>ac</a:t>
            </a:r>
            <a:r>
              <a:rPr lang="fr-FR" dirty="0">
                <a:sym typeface="Wingdings" panose="05000000000000000000" pitchFamily="2" charset="2"/>
              </a:rPr>
              <a:t> clavulanique).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Pas de FQ en probabiliste si prise dans les 6 derniers mois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930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la femme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13258"/>
              </p:ext>
            </p:extLst>
          </p:nvPr>
        </p:nvGraphicFramePr>
        <p:xfrm>
          <a:off x="838200" y="1825625"/>
          <a:ext cx="10515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493054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202639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943195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Probabiliste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Antibiothérapie adaptée/différée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9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Cystite simple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Fosfomycine</a:t>
                      </a:r>
                      <a:r>
                        <a:rPr lang="fr-FR" dirty="0" smtClean="0"/>
                        <a:t> : </a:t>
                      </a:r>
                      <a:r>
                        <a:rPr lang="fr-FR" dirty="0" err="1" smtClean="0"/>
                        <a:t>monodose</a:t>
                      </a:r>
                      <a:endParaRPr lang="fr-FR" dirty="0" smtClean="0"/>
                    </a:p>
                    <a:p>
                      <a:r>
                        <a:rPr lang="fr-FR" dirty="0" err="1" smtClean="0"/>
                        <a:t>Pivmecillinam</a:t>
                      </a:r>
                      <a:r>
                        <a:rPr lang="fr-FR" dirty="0" smtClean="0"/>
                        <a:t> : 3j (à 5j)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279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Cystite à risque de complication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Nitrofurantoïne</a:t>
                      </a:r>
                      <a:r>
                        <a:rPr lang="fr-FR" dirty="0" smtClean="0"/>
                        <a:t> 100 mg 3 fois/j (sauf si DFG&lt;40)</a:t>
                      </a:r>
                    </a:p>
                    <a:p>
                      <a:r>
                        <a:rPr lang="fr-FR" dirty="0" err="1" smtClean="0"/>
                        <a:t>Fosfomycine</a:t>
                      </a:r>
                      <a:r>
                        <a:rPr lang="fr-FR" dirty="0" smtClean="0"/>
                        <a:t> J1-J3-J5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: amoxicilline 7j</a:t>
                      </a:r>
                    </a:p>
                    <a:p>
                      <a:r>
                        <a:rPr lang="fr-FR" dirty="0" smtClean="0"/>
                        <a:t>2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:Pivmecillinam 7j</a:t>
                      </a:r>
                    </a:p>
                    <a:p>
                      <a:r>
                        <a:rPr lang="fr-FR" dirty="0" smtClean="0"/>
                        <a:t>3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:Nitrofurantoïne 7j</a:t>
                      </a:r>
                    </a:p>
                    <a:p>
                      <a:r>
                        <a:rPr lang="fr-FR" dirty="0" smtClean="0"/>
                        <a:t>4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dirty="0" smtClean="0"/>
                        <a:t>: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Fosfomycine</a:t>
                      </a:r>
                      <a:r>
                        <a:rPr lang="fr-FR" baseline="0" dirty="0" smtClean="0"/>
                        <a:t> J1-J3-J5</a:t>
                      </a:r>
                    </a:p>
                    <a:p>
                      <a:r>
                        <a:rPr lang="fr-FR" baseline="0" dirty="0" smtClean="0"/>
                        <a:t>5</a:t>
                      </a:r>
                      <a:r>
                        <a:rPr lang="fr-FR" baseline="30000" dirty="0" smtClean="0"/>
                        <a:t>e</a:t>
                      </a:r>
                      <a:r>
                        <a:rPr lang="fr-FR" baseline="0" dirty="0" smtClean="0"/>
                        <a:t>: </a:t>
                      </a:r>
                      <a:r>
                        <a:rPr lang="fr-FR" baseline="0" dirty="0" err="1" smtClean="0"/>
                        <a:t>Trimethoprime</a:t>
                      </a:r>
                      <a:r>
                        <a:rPr lang="fr-FR" baseline="0" dirty="0" smtClean="0"/>
                        <a:t> : 5j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20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Pyélonéphrite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Cefotaxime</a:t>
                      </a:r>
                      <a:r>
                        <a:rPr lang="fr-FR" dirty="0" smtClean="0"/>
                        <a:t> ou </a:t>
                      </a:r>
                      <a:r>
                        <a:rPr lang="fr-FR" dirty="0" err="1" smtClean="0"/>
                        <a:t>ceftriaxone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(pas de C3G orale)</a:t>
                      </a:r>
                    </a:p>
                    <a:p>
                      <a:r>
                        <a:rPr lang="fr-FR" dirty="0" smtClean="0"/>
                        <a:t>Ciprofloxacine</a:t>
                      </a:r>
                      <a:r>
                        <a:rPr lang="fr-FR" baseline="0" dirty="0" smtClean="0"/>
                        <a:t> ou </a:t>
                      </a:r>
                      <a:r>
                        <a:rPr lang="fr-FR" baseline="0" dirty="0" err="1" smtClean="0"/>
                        <a:t>lévofloxacine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(sauf si prise 6 mois avant)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Amoxicilline 10j</a:t>
                      </a:r>
                    </a:p>
                    <a:p>
                      <a:r>
                        <a:rPr lang="fr-FR" dirty="0" err="1" smtClean="0"/>
                        <a:t>Bactrim</a:t>
                      </a:r>
                      <a:r>
                        <a:rPr lang="fr-FR" dirty="0" smtClean="0"/>
                        <a:t> 10j</a:t>
                      </a:r>
                    </a:p>
                    <a:p>
                      <a:r>
                        <a:rPr lang="fr-FR" dirty="0" smtClean="0"/>
                        <a:t>Amoxicilline/</a:t>
                      </a:r>
                      <a:r>
                        <a:rPr lang="fr-FR" dirty="0" err="1" smtClean="0"/>
                        <a:t>ac</a:t>
                      </a:r>
                      <a:r>
                        <a:rPr lang="fr-FR" dirty="0" smtClean="0"/>
                        <a:t> clavulanique : 10j</a:t>
                      </a:r>
                    </a:p>
                    <a:p>
                      <a:r>
                        <a:rPr lang="fr-FR" dirty="0" err="1" smtClean="0"/>
                        <a:t>Cipro</a:t>
                      </a:r>
                      <a:r>
                        <a:rPr lang="fr-FR" dirty="0" smtClean="0"/>
                        <a:t> ou </a:t>
                      </a:r>
                      <a:r>
                        <a:rPr lang="fr-FR" dirty="0" err="1" smtClean="0"/>
                        <a:t>lévo</a:t>
                      </a:r>
                      <a:r>
                        <a:rPr lang="fr-FR" dirty="0" smtClean="0"/>
                        <a:t> 7j</a:t>
                      </a:r>
                    </a:p>
                    <a:p>
                      <a:r>
                        <a:rPr lang="fr-FR" dirty="0" err="1" smtClean="0"/>
                        <a:t>Céfixime</a:t>
                      </a:r>
                      <a:r>
                        <a:rPr lang="fr-FR" dirty="0" smtClean="0"/>
                        <a:t> 10j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624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5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8DCB56-0DEA-23E6-D1C5-1C332928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E7FB24-6C68-4B7B-C668-BC7A9961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68" y="454026"/>
            <a:ext cx="10735732" cy="60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68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662</Words>
  <Application>Microsoft Office PowerPoint</Application>
  <PresentationFormat>Grand écran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Wingdings</vt:lpstr>
      <vt:lpstr>Thème Office</vt:lpstr>
      <vt:lpstr>Infections urinaires : quoi de neuf en 2025?</vt:lpstr>
      <vt:lpstr>Rappel des bonnes pratiques</vt:lpstr>
      <vt:lpstr>Chez l’homme </vt:lpstr>
      <vt:lpstr>Présentation PowerPoint</vt:lpstr>
      <vt:lpstr>Chez l’homme:</vt:lpstr>
      <vt:lpstr>Traitement des IU masculines (pyélonéphrite/prostatite)</vt:lpstr>
      <vt:lpstr>Chez la femme </vt:lpstr>
      <vt:lpstr>Chez la femme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CHU de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urinaires : quoi de neuf en 2025?</dc:title>
  <dc:creator>MERLE DE BOEVER CORINNE</dc:creator>
  <cp:lastModifiedBy>MERLE DE BOEVER CORINNE</cp:lastModifiedBy>
  <cp:revision>7</cp:revision>
  <dcterms:created xsi:type="dcterms:W3CDTF">2025-12-01T13:41:36Z</dcterms:created>
  <dcterms:modified xsi:type="dcterms:W3CDTF">2025-12-04T15:44:17Z</dcterms:modified>
</cp:coreProperties>
</file>