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2" r:id="rId6"/>
    <p:sldId id="263" r:id="rId7"/>
    <p:sldId id="284" r:id="rId8"/>
    <p:sldId id="269" r:id="rId9"/>
    <p:sldId id="268" r:id="rId10"/>
    <p:sldId id="277" r:id="rId11"/>
    <p:sldId id="270" r:id="rId12"/>
    <p:sldId id="285" r:id="rId13"/>
    <p:sldId id="271" r:id="rId14"/>
    <p:sldId id="279" r:id="rId15"/>
    <p:sldId id="272" r:id="rId16"/>
    <p:sldId id="273" r:id="rId17"/>
    <p:sldId id="278" r:id="rId18"/>
    <p:sldId id="274" r:id="rId19"/>
    <p:sldId id="282" r:id="rId20"/>
    <p:sldId id="283" r:id="rId21"/>
    <p:sldId id="280" r:id="rId22"/>
    <p:sldId id="275" r:id="rId23"/>
    <p:sldId id="276" r:id="rId24"/>
    <p:sldId id="281" r:id="rId2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49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195DA7-C153-421F-AB22-DB14069286CB}" type="datetimeFigureOut">
              <a:rPr lang="fr-FR" smtClean="0"/>
              <a:t>30/06/2023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DCB1E8-304B-4323-ACA0-7FDD592994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66205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Espace réservé de l'image des diapositives 1">
            <a:extLst>
              <a:ext uri="{FF2B5EF4-FFF2-40B4-BE49-F238E27FC236}">
                <a16:creationId xmlns:a16="http://schemas.microsoft.com/office/drawing/2014/main" id="{183F8755-B03B-CE46-885D-7253D1BD57B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4" name="Espace réservé des notes 2">
            <a:extLst>
              <a:ext uri="{FF2B5EF4-FFF2-40B4-BE49-F238E27FC236}">
                <a16:creationId xmlns:a16="http://schemas.microsoft.com/office/drawing/2014/main" id="{183FBBAF-1698-0C44-8217-AE0007FFA0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dirty="0">
              <a:latin typeface="Arial" panose="020B0604020202020204" pitchFamily="34" charset="0"/>
            </a:endParaRPr>
          </a:p>
        </p:txBody>
      </p:sp>
      <p:sp>
        <p:nvSpPr>
          <p:cNvPr id="28675" name="Espace réservé du numéro de diapositive 3">
            <a:extLst>
              <a:ext uri="{FF2B5EF4-FFF2-40B4-BE49-F238E27FC236}">
                <a16:creationId xmlns:a16="http://schemas.microsoft.com/office/drawing/2014/main" id="{3E35E54A-0C84-7D47-8678-BD1BDA119D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600" baseline="30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829747" indent="-319134">
              <a:defRPr sz="2600" baseline="30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276532" indent="-255306">
              <a:defRPr sz="2600" baseline="30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787145" indent="-255306">
              <a:defRPr sz="2600" baseline="30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297758" indent="-255306">
              <a:defRPr sz="2600" baseline="30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808371" indent="-255306" eaLnBrk="0" fontAlgn="base" hangingPunct="0">
              <a:spcBef>
                <a:spcPct val="0"/>
              </a:spcBef>
              <a:spcAft>
                <a:spcPct val="0"/>
              </a:spcAft>
              <a:defRPr sz="2600" baseline="30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3318984" indent="-255306" eaLnBrk="0" fontAlgn="base" hangingPunct="0">
              <a:spcBef>
                <a:spcPct val="0"/>
              </a:spcBef>
              <a:spcAft>
                <a:spcPct val="0"/>
              </a:spcAft>
              <a:defRPr sz="2600" baseline="30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829597" indent="-255306" eaLnBrk="0" fontAlgn="base" hangingPunct="0">
              <a:spcBef>
                <a:spcPct val="0"/>
              </a:spcBef>
              <a:spcAft>
                <a:spcPct val="0"/>
              </a:spcAft>
              <a:defRPr sz="2600" baseline="30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4340210" indent="-255306" eaLnBrk="0" fontAlgn="base" hangingPunct="0">
              <a:spcBef>
                <a:spcPct val="0"/>
              </a:spcBef>
              <a:spcAft>
                <a:spcPct val="0"/>
              </a:spcAft>
              <a:defRPr sz="2600" baseline="30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25D7040E-EFAE-B643-93E3-EB0A0E6B52D8}" type="slidenum">
              <a:rPr lang="fr-FR" altLang="fr-FR" sz="1400" baseline="0"/>
              <a:pPr/>
              <a:t>19</a:t>
            </a:fld>
            <a:endParaRPr lang="fr-FR" altLang="fr-FR" sz="1400" baseline="0"/>
          </a:p>
        </p:txBody>
      </p:sp>
    </p:spTree>
    <p:extLst>
      <p:ext uri="{BB962C8B-B14F-4D97-AF65-F5344CB8AC3E}">
        <p14:creationId xmlns:p14="http://schemas.microsoft.com/office/powerpoint/2010/main" val="30345826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" name="Google Shape;507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4175" y="358775"/>
            <a:ext cx="6121400" cy="34448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08" name="Google Shape;508;p17:notes"/>
          <p:cNvSpPr txBox="1">
            <a:spLocks noGrp="1"/>
          </p:cNvSpPr>
          <p:nvPr>
            <p:ph type="body" idx="1"/>
          </p:nvPr>
        </p:nvSpPr>
        <p:spPr>
          <a:xfrm>
            <a:off x="688975" y="4030056"/>
            <a:ext cx="5511800" cy="57420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18" tIns="48296" rIns="96618" bIns="48296" anchor="t" anchorCtr="0">
            <a:noAutofit/>
          </a:bodyPr>
          <a:lstStyle/>
          <a:p>
            <a:pPr marL="184544" indent="-104016">
              <a:lnSpc>
                <a:spcPct val="90000"/>
              </a:lnSpc>
              <a:buSzPts val="1200"/>
            </a:pPr>
            <a:endParaRPr dirty="0"/>
          </a:p>
        </p:txBody>
      </p:sp>
      <p:sp>
        <p:nvSpPr>
          <p:cNvPr id="509" name="Google Shape;509;p17:notes"/>
          <p:cNvSpPr txBox="1">
            <a:spLocks noGrp="1"/>
          </p:cNvSpPr>
          <p:nvPr>
            <p:ph type="sldNum" idx="12"/>
          </p:nvPr>
        </p:nvSpPr>
        <p:spPr>
          <a:xfrm>
            <a:off x="1" y="9898376"/>
            <a:ext cx="6888156" cy="3079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18" tIns="48296" rIns="96618" bIns="48296" anchor="b" anchorCtr="0">
            <a:noAutofit/>
          </a:bodyPr>
          <a:lstStyle/>
          <a:p>
            <a:pPr algn="ctr" defTabSz="966338">
              <a:buClr>
                <a:srgbClr val="000000"/>
              </a:buClr>
              <a:buSzPts val="900"/>
              <a:defRPr/>
            </a:pPr>
            <a:fld id="{00000000-1234-1234-1234-123412341234}" type="slidenum">
              <a:rPr lang="fr-FR" sz="1000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pPr algn="ctr" defTabSz="966338">
                <a:buClr>
                  <a:srgbClr val="000000"/>
                </a:buClr>
                <a:buSzPts val="900"/>
                <a:defRPr/>
              </a:pPr>
              <a:t>20</a:t>
            </a:fld>
            <a:endParaRPr sz="10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634998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71454-7BDB-4F0B-B0AE-B876162BF858}" type="datetimeFigureOut">
              <a:rPr lang="fr-FR" smtClean="0"/>
              <a:t>30/06/2023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D1BD-43A2-4AC3-AA76-5AB941304C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5440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71454-7BDB-4F0B-B0AE-B876162BF858}" type="datetimeFigureOut">
              <a:rPr lang="fr-FR" smtClean="0"/>
              <a:t>30/06/2023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D1BD-43A2-4AC3-AA76-5AB941304C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2639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71454-7BDB-4F0B-B0AE-B876162BF858}" type="datetimeFigureOut">
              <a:rPr lang="fr-FR" smtClean="0"/>
              <a:t>30/06/2023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D1BD-43A2-4AC3-AA76-5AB941304C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61622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2"/>
          <p:cNvSpPr txBox="1">
            <a:spLocks noGrp="1"/>
          </p:cNvSpPr>
          <p:nvPr>
            <p:ph type="title"/>
          </p:nvPr>
        </p:nvSpPr>
        <p:spPr>
          <a:xfrm>
            <a:off x="446917" y="129599"/>
            <a:ext cx="11294655" cy="9509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1E19BB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92815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71454-7BDB-4F0B-B0AE-B876162BF858}" type="datetimeFigureOut">
              <a:rPr lang="fr-FR" smtClean="0"/>
              <a:t>30/06/2023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D1BD-43A2-4AC3-AA76-5AB941304C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0942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71454-7BDB-4F0B-B0AE-B876162BF858}" type="datetimeFigureOut">
              <a:rPr lang="fr-FR" smtClean="0"/>
              <a:t>30/06/2023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D1BD-43A2-4AC3-AA76-5AB941304C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004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71454-7BDB-4F0B-B0AE-B876162BF858}" type="datetimeFigureOut">
              <a:rPr lang="fr-FR" smtClean="0"/>
              <a:t>30/06/2023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D1BD-43A2-4AC3-AA76-5AB941304C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4287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71454-7BDB-4F0B-B0AE-B876162BF858}" type="datetimeFigureOut">
              <a:rPr lang="fr-FR" smtClean="0"/>
              <a:t>30/06/2023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D1BD-43A2-4AC3-AA76-5AB941304C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5169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71454-7BDB-4F0B-B0AE-B876162BF858}" type="datetimeFigureOut">
              <a:rPr lang="fr-FR" smtClean="0"/>
              <a:t>30/06/2023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D1BD-43A2-4AC3-AA76-5AB941304C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1109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71454-7BDB-4F0B-B0AE-B876162BF858}" type="datetimeFigureOut">
              <a:rPr lang="fr-FR" smtClean="0"/>
              <a:t>30/06/2023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D1BD-43A2-4AC3-AA76-5AB941304C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9264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71454-7BDB-4F0B-B0AE-B876162BF858}" type="datetimeFigureOut">
              <a:rPr lang="fr-FR" smtClean="0"/>
              <a:t>30/06/2023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D1BD-43A2-4AC3-AA76-5AB941304C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3287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71454-7BDB-4F0B-B0AE-B876162BF858}" type="datetimeFigureOut">
              <a:rPr lang="fr-FR" smtClean="0"/>
              <a:t>30/06/2023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D1BD-43A2-4AC3-AA76-5AB941304C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072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571454-7BDB-4F0B-B0AE-B876162BF858}" type="datetimeFigureOut">
              <a:rPr lang="fr-FR" smtClean="0"/>
              <a:t>30/06/2023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7FD1BD-43A2-4AC3-AA76-5AB941304C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2555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hcsp.fr/explore.cgi/avisrapportsdomaine?clefr=636" TargetMode="External"/><Relationship Id="rId3" Type="http://schemas.openxmlformats.org/officeDocument/2006/relationships/tags" Target="../tags/tag2.xml"/><Relationship Id="rId7" Type="http://schemas.openxmlformats.org/officeDocument/2006/relationships/image" Target="../media/image7.emf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INFECTIONS PULMONAIRES:</a:t>
            </a:r>
            <a:br>
              <a:rPr lang="fr-FR" dirty="0" smtClean="0"/>
            </a:br>
            <a:r>
              <a:rPr lang="fr-FR" sz="3600" b="1" dirty="0" smtClean="0"/>
              <a:t>Pneumopathies, exacerbation de BPCO</a:t>
            </a:r>
            <a:endParaRPr lang="fr-FR" b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Dr Merle De Boever Corinne </a:t>
            </a:r>
          </a:p>
          <a:p>
            <a:r>
              <a:rPr lang="fr-FR" dirty="0" smtClean="0"/>
              <a:t>Praticien hospitalier</a:t>
            </a:r>
          </a:p>
          <a:p>
            <a:r>
              <a:rPr lang="fr-FR" dirty="0" smtClean="0"/>
              <a:t>SMIT-CHU Montpellier</a:t>
            </a:r>
          </a:p>
          <a:p>
            <a:r>
              <a:rPr lang="fr-FR" dirty="0" smtClean="0"/>
              <a:t>05/07/2023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874181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Examens complémentaires </a:t>
            </a:r>
            <a:r>
              <a:rPr lang="fr-FR" dirty="0" smtClean="0"/>
              <a:t>(</a:t>
            </a:r>
            <a:r>
              <a:rPr lang="fr-FR" dirty="0" err="1" smtClean="0"/>
              <a:t>Reco</a:t>
            </a:r>
            <a:r>
              <a:rPr lang="fr-FR" dirty="0" smtClean="0"/>
              <a:t> SPILF2023)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Antigénémies</a:t>
            </a:r>
            <a:r>
              <a:rPr lang="fr-FR" dirty="0" smtClean="0"/>
              <a:t> pneumocoque et légionnelle recommandées uniquement en </a:t>
            </a:r>
            <a:r>
              <a:rPr lang="fr-FR" b="1" dirty="0" smtClean="0"/>
              <a:t>médecine intensive</a:t>
            </a:r>
          </a:p>
          <a:p>
            <a:r>
              <a:rPr lang="fr-FR" dirty="0" smtClean="0"/>
              <a:t>En première intention</a:t>
            </a:r>
            <a:r>
              <a:rPr lang="fr-FR" b="1" dirty="0" smtClean="0"/>
              <a:t>, PCR simplex Grippe + Covid-19 </a:t>
            </a:r>
            <a:r>
              <a:rPr lang="fr-FR" dirty="0" smtClean="0"/>
              <a:t>sur écouvillon </a:t>
            </a:r>
            <a:r>
              <a:rPr lang="fr-FR" dirty="0" err="1" smtClean="0"/>
              <a:t>nasopharyngé</a:t>
            </a:r>
            <a:r>
              <a:rPr lang="fr-FR" dirty="0" smtClean="0"/>
              <a:t> en fonction du contexte épidémique</a:t>
            </a:r>
          </a:p>
          <a:p>
            <a:r>
              <a:rPr lang="fr-FR" dirty="0" smtClean="0"/>
              <a:t>Pas de place pour la PCR multiplex sur prélèvement bronchique : pas de donnée, problème d’accès et de </a:t>
            </a:r>
            <a:r>
              <a:rPr lang="fr-FR" dirty="0" smtClean="0"/>
              <a:t>coût</a:t>
            </a:r>
          </a:p>
          <a:p>
            <a:r>
              <a:rPr lang="fr-FR" b="1" dirty="0" smtClean="0"/>
              <a:t>ECBC</a:t>
            </a:r>
            <a:r>
              <a:rPr lang="fr-FR" dirty="0" smtClean="0"/>
              <a:t> : interprétable si PNN&gt;25/champ et cellules épithéliales&lt;10; seuil significatif pour les bactéries 107</a:t>
            </a:r>
          </a:p>
          <a:p>
            <a:r>
              <a:rPr lang="fr-FR" b="1" dirty="0" smtClean="0"/>
              <a:t>Sérologies</a:t>
            </a:r>
            <a:r>
              <a:rPr lang="fr-FR" dirty="0" smtClean="0"/>
              <a:t> germes atypiques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381365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Concernant le pneumocoque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/>
              <a:t>Taux de résistance (adulte/2021)</a:t>
            </a:r>
            <a:r>
              <a:rPr lang="fr-FR" dirty="0" smtClean="0"/>
              <a:t>:</a:t>
            </a:r>
            <a:r>
              <a:rPr lang="fr-FR" b="1" dirty="0" smtClean="0"/>
              <a:t>I+R</a:t>
            </a:r>
          </a:p>
          <a:p>
            <a:pPr lvl="1"/>
            <a:r>
              <a:rPr lang="fr-FR" dirty="0" err="1" smtClean="0"/>
              <a:t>Péni</a:t>
            </a:r>
            <a:r>
              <a:rPr lang="fr-FR" dirty="0" smtClean="0"/>
              <a:t> : 36% : PSDP(CMI&gt;0,06)      </a:t>
            </a:r>
            <a:r>
              <a:rPr lang="fr-FR" sz="2000" dirty="0"/>
              <a:t>souche invasives de </a:t>
            </a:r>
          </a:p>
          <a:p>
            <a:pPr lvl="1"/>
            <a:r>
              <a:rPr lang="fr-FR" dirty="0" err="1" smtClean="0"/>
              <a:t>Amox</a:t>
            </a:r>
            <a:r>
              <a:rPr lang="fr-FR" dirty="0" smtClean="0"/>
              <a:t> : 12 %                                   </a:t>
            </a:r>
            <a:r>
              <a:rPr lang="fr-FR" sz="2000" dirty="0"/>
              <a:t>sensibilité diminuée aux</a:t>
            </a:r>
            <a:endParaRPr lang="fr-FR" dirty="0" smtClean="0"/>
          </a:p>
          <a:p>
            <a:pPr lvl="1"/>
            <a:r>
              <a:rPr lang="fr-FR" dirty="0" err="1" smtClean="0"/>
              <a:t>Céfotaxime</a:t>
            </a:r>
            <a:r>
              <a:rPr lang="fr-FR" dirty="0" smtClean="0"/>
              <a:t> : 11%                             </a:t>
            </a:r>
            <a:r>
              <a:rPr lang="fr-FR" sz="2000" dirty="0"/>
              <a:t>Béta-</a:t>
            </a:r>
            <a:r>
              <a:rPr lang="fr-FR" sz="2000" dirty="0" err="1"/>
              <a:t>lactamines</a:t>
            </a:r>
            <a:endParaRPr lang="fr-FR" dirty="0" smtClean="0"/>
          </a:p>
          <a:p>
            <a:pPr lvl="1"/>
            <a:r>
              <a:rPr lang="fr-FR" dirty="0"/>
              <a:t>M</a:t>
            </a:r>
            <a:r>
              <a:rPr lang="fr-FR" dirty="0" smtClean="0"/>
              <a:t>acrolide : 30% </a:t>
            </a:r>
          </a:p>
          <a:p>
            <a:pPr lvl="1"/>
            <a:r>
              <a:rPr lang="fr-FR" dirty="0" err="1" smtClean="0"/>
              <a:t>Cotrimoxazole</a:t>
            </a:r>
            <a:r>
              <a:rPr lang="fr-FR" dirty="0" smtClean="0"/>
              <a:t> : 15% </a:t>
            </a:r>
          </a:p>
          <a:p>
            <a:pPr lvl="1"/>
            <a:r>
              <a:rPr lang="fr-FR" dirty="0" err="1" smtClean="0"/>
              <a:t>Fluoroquinolone</a:t>
            </a:r>
            <a:r>
              <a:rPr lang="fr-FR" dirty="0" smtClean="0"/>
              <a:t> : 0,6%</a:t>
            </a:r>
            <a:endParaRPr lang="fr-FR" dirty="0"/>
          </a:p>
          <a:p>
            <a:pPr marL="457200" lvl="1" indent="0">
              <a:buNone/>
            </a:pPr>
            <a:endParaRPr lang="fr-FR" dirty="0"/>
          </a:p>
          <a:p>
            <a:pPr marL="457200" lvl="1" indent="0">
              <a:buNone/>
            </a:pPr>
            <a:r>
              <a:rPr lang="fr-FR" b="1" dirty="0" smtClean="0"/>
              <a:t>Facteurs de risque de PSDP </a:t>
            </a:r>
            <a:r>
              <a:rPr lang="fr-FR" dirty="0" smtClean="0"/>
              <a:t>: jeune âge surtout si collectivité, prise de béta-</a:t>
            </a:r>
            <a:r>
              <a:rPr lang="fr-FR" dirty="0" err="1" smtClean="0"/>
              <a:t>lactamines</a:t>
            </a:r>
            <a:r>
              <a:rPr lang="fr-FR" dirty="0" smtClean="0"/>
              <a:t> dans les mois précédents, ATCD d’otites moyennes ou de pneumonie, Hospitalisation récente, Immunodépression dont le VIH</a:t>
            </a:r>
          </a:p>
        </p:txBody>
      </p:sp>
      <p:sp>
        <p:nvSpPr>
          <p:cNvPr id="4" name="Accolade fermante 3"/>
          <p:cNvSpPr/>
          <p:nvPr/>
        </p:nvSpPr>
        <p:spPr>
          <a:xfrm>
            <a:off x="7248129" y="2132856"/>
            <a:ext cx="45719" cy="151216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19030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Facteurs de risque d’évolution péjorative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Âge&gt;65 ans</a:t>
            </a:r>
          </a:p>
          <a:p>
            <a:r>
              <a:rPr lang="fr-FR" dirty="0" smtClean="0"/>
              <a:t>Présence d’une comorbidité (cardiaque, rénale, neurologique, hépatique</a:t>
            </a:r>
          </a:p>
          <a:p>
            <a:r>
              <a:rPr lang="fr-FR" dirty="0" smtClean="0"/>
              <a:t>BPCO</a:t>
            </a:r>
          </a:p>
          <a:p>
            <a:r>
              <a:rPr lang="fr-FR" dirty="0" smtClean="0"/>
              <a:t>Immunodépression</a:t>
            </a:r>
          </a:p>
          <a:p>
            <a:r>
              <a:rPr lang="fr-FR" dirty="0" smtClean="0"/>
              <a:t>Vie en institution</a:t>
            </a:r>
          </a:p>
          <a:p>
            <a:r>
              <a:rPr lang="fr-FR" dirty="0" smtClean="0"/>
              <a:t>Hospitalisation dans l’année</a:t>
            </a:r>
          </a:p>
          <a:p>
            <a:r>
              <a:rPr lang="fr-FR" dirty="0" smtClean="0"/>
              <a:t>Antécédent de pneumopathie bactérienne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315985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63552" y="0"/>
            <a:ext cx="8157592" cy="323528"/>
          </a:xfrm>
        </p:spPr>
        <p:txBody>
          <a:bodyPr>
            <a:normAutofit/>
          </a:bodyPr>
          <a:lstStyle/>
          <a:p>
            <a:r>
              <a:rPr lang="fr-FR" sz="1400" b="1" dirty="0"/>
              <a:t>Pneumonie aiguë communautaire </a:t>
            </a:r>
            <a:r>
              <a:rPr lang="fr-FR" sz="1400" b="1" dirty="0" smtClean="0"/>
              <a:t> </a:t>
            </a:r>
            <a:r>
              <a:rPr lang="fr-FR" sz="1400" b="1" dirty="0"/>
              <a:t>, sans signe de </a:t>
            </a:r>
            <a:r>
              <a:rPr lang="fr-FR" sz="1400" b="1" dirty="0" smtClean="0"/>
              <a:t>gravité (</a:t>
            </a:r>
            <a:r>
              <a:rPr lang="fr-FR" sz="1400" b="1" dirty="0" err="1" smtClean="0"/>
              <a:t>Pilly</a:t>
            </a:r>
            <a:r>
              <a:rPr lang="fr-FR" sz="1400" b="1" dirty="0" smtClean="0"/>
              <a:t> 2020)</a:t>
            </a:r>
            <a:endParaRPr lang="fr-FR" sz="1400" b="1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423158"/>
              </p:ext>
            </p:extLst>
          </p:nvPr>
        </p:nvGraphicFramePr>
        <p:xfrm>
          <a:off x="1991544" y="404665"/>
          <a:ext cx="8264088" cy="50473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411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38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89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8071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Premier choix Pneumocoque++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Echec 48 h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accent2"/>
                          </a:solidFill>
                        </a:rPr>
                        <a:t>Sujet présumé sain, sans signe de gravité</a:t>
                      </a:r>
                      <a:endParaRPr lang="fr-FR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Suspicion pneumocoque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smtClean="0"/>
                        <a:t>Amoxicilline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smtClean="0"/>
                        <a:t>Macrolide</a:t>
                      </a:r>
                    </a:p>
                    <a:p>
                      <a:endParaRPr lang="fr-FR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Doute entre pneumocoque et </a:t>
                      </a:r>
                      <a:r>
                        <a:rPr lang="fr-FR" dirty="0" err="1" smtClean="0"/>
                        <a:t>bact</a:t>
                      </a:r>
                      <a:r>
                        <a:rPr lang="fr-FR" dirty="0" smtClean="0"/>
                        <a:t> « atypiques »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smtClean="0"/>
                        <a:t>Amoxicilline</a:t>
                      </a:r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r>
                        <a:rPr lang="fr-FR" dirty="0" smtClean="0"/>
                        <a:t>ou </a:t>
                      </a:r>
                      <a:r>
                        <a:rPr lang="fr-FR" b="1" dirty="0" smtClean="0"/>
                        <a:t>Pristinamycine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Pristinamycine </a:t>
                      </a:r>
                    </a:p>
                    <a:p>
                      <a:endParaRPr lang="fr-FR" dirty="0" smtClean="0"/>
                    </a:p>
                    <a:p>
                      <a:r>
                        <a:rPr lang="fr-FR" dirty="0" smtClean="0">
                          <a:solidFill>
                            <a:schemeClr val="tx2"/>
                          </a:solidFill>
                        </a:rPr>
                        <a:t>Hospitalisation</a:t>
                      </a:r>
                      <a:r>
                        <a:rPr lang="fr-FR" baseline="0" dirty="0" smtClean="0">
                          <a:solidFill>
                            <a:schemeClr val="tx2"/>
                          </a:solidFill>
                        </a:rPr>
                        <a:t> si 2</a:t>
                      </a:r>
                      <a:r>
                        <a:rPr lang="fr-FR" baseline="30000" dirty="0" smtClean="0">
                          <a:solidFill>
                            <a:schemeClr val="tx2"/>
                          </a:solidFill>
                        </a:rPr>
                        <a:t>ème</a:t>
                      </a:r>
                      <a:r>
                        <a:rPr lang="fr-FR" baseline="0" dirty="0" smtClean="0">
                          <a:solidFill>
                            <a:schemeClr val="tx2"/>
                          </a:solidFill>
                        </a:rPr>
                        <a:t> échec</a:t>
                      </a:r>
                      <a:endParaRPr lang="fr-FR" dirty="0" smtClean="0">
                        <a:solidFill>
                          <a:schemeClr val="tx2"/>
                        </a:solidFill>
                      </a:endParaRPr>
                    </a:p>
                    <a:p>
                      <a:endParaRPr lang="fr-FR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Suspicion de </a:t>
                      </a:r>
                      <a:r>
                        <a:rPr lang="fr-FR" dirty="0" err="1" smtClean="0"/>
                        <a:t>bact</a:t>
                      </a:r>
                      <a:r>
                        <a:rPr lang="fr-FR" dirty="0" smtClean="0"/>
                        <a:t> « atypiques »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smtClean="0"/>
                        <a:t>Macrolide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Amoxicilline</a:t>
                      </a:r>
                    </a:p>
                    <a:p>
                      <a:r>
                        <a:rPr lang="fr-FR" dirty="0" smtClean="0"/>
                        <a:t>ou pristinamycine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accent2"/>
                          </a:solidFill>
                        </a:rPr>
                        <a:t>Sujet avec </a:t>
                      </a:r>
                      <a:r>
                        <a:rPr lang="fr-FR" dirty="0" err="1" smtClean="0">
                          <a:solidFill>
                            <a:schemeClr val="accent2"/>
                          </a:solidFill>
                        </a:rPr>
                        <a:t>co-morbidité</a:t>
                      </a:r>
                      <a:r>
                        <a:rPr lang="fr-FR" dirty="0" smtClean="0">
                          <a:solidFill>
                            <a:schemeClr val="accent2"/>
                          </a:solidFill>
                        </a:rPr>
                        <a:t> ou sujet âgé ambulatoire sans signe de gravité</a:t>
                      </a:r>
                      <a:endParaRPr lang="fr-FR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Pneumocoque, BGN, </a:t>
                      </a:r>
                      <a:r>
                        <a:rPr lang="fr-FR" dirty="0" err="1" smtClean="0"/>
                        <a:t>staph</a:t>
                      </a:r>
                      <a:r>
                        <a:rPr lang="fr-FR" dirty="0" smtClean="0"/>
                        <a:t>, </a:t>
                      </a:r>
                      <a:r>
                        <a:rPr lang="fr-FR" dirty="0" err="1" smtClean="0"/>
                        <a:t>légionelle</a:t>
                      </a:r>
                      <a:r>
                        <a:rPr lang="fr-FR" dirty="0" smtClean="0"/>
                        <a:t>….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err="1" smtClean="0"/>
                        <a:t>Amox</a:t>
                      </a:r>
                      <a:r>
                        <a:rPr lang="fr-FR" b="1" dirty="0" smtClean="0"/>
                        <a:t>/</a:t>
                      </a:r>
                      <a:r>
                        <a:rPr lang="fr-FR" b="1" dirty="0" err="1" smtClean="0"/>
                        <a:t>Ac</a:t>
                      </a:r>
                      <a:r>
                        <a:rPr lang="fr-FR" b="1" dirty="0" smtClean="0"/>
                        <a:t> </a:t>
                      </a:r>
                      <a:r>
                        <a:rPr lang="fr-FR" b="1" dirty="0" err="1" smtClean="0"/>
                        <a:t>clav</a:t>
                      </a:r>
                      <a:r>
                        <a:rPr lang="fr-FR" b="1" dirty="0" smtClean="0"/>
                        <a:t> </a:t>
                      </a:r>
                      <a:r>
                        <a:rPr lang="fr-FR" dirty="0" smtClean="0"/>
                        <a:t>ou</a:t>
                      </a:r>
                    </a:p>
                    <a:p>
                      <a:r>
                        <a:rPr lang="fr-FR" dirty="0" smtClean="0"/>
                        <a:t>ou </a:t>
                      </a:r>
                      <a:r>
                        <a:rPr lang="fr-FR" dirty="0" err="1" smtClean="0"/>
                        <a:t>Ceftriaxone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Associé</a:t>
                      </a:r>
                      <a:r>
                        <a:rPr lang="fr-FR" baseline="0" dirty="0" smtClean="0"/>
                        <a:t> un macrolide</a:t>
                      </a:r>
                    </a:p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99938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Critères d’hospitalisation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Atteinte des fonctions supérieures</a:t>
            </a:r>
          </a:p>
          <a:p>
            <a:r>
              <a:rPr lang="fr-FR" dirty="0" smtClean="0"/>
              <a:t>Atteinte des fonctions vitales : PAS&lt;90mmHg; pouls&gt;120/min; FR&gt;30 cycles/min; température&lt;35°C ou &gt; 40°C</a:t>
            </a:r>
          </a:p>
          <a:p>
            <a:r>
              <a:rPr lang="fr-FR" dirty="0" smtClean="0"/>
              <a:t>Maladie néoplasique associée</a:t>
            </a:r>
          </a:p>
          <a:p>
            <a:r>
              <a:rPr lang="fr-FR" dirty="0" smtClean="0"/>
              <a:t>Pneumonie d’inhalation ou sur obstacle </a:t>
            </a:r>
            <a:r>
              <a:rPr lang="fr-FR" dirty="0" err="1" smtClean="0"/>
              <a:t>trachéo</a:t>
            </a:r>
            <a:r>
              <a:rPr lang="fr-FR" dirty="0" smtClean="0"/>
              <a:t>-bronchique</a:t>
            </a:r>
            <a:endParaRPr lang="fr-FR" dirty="0" smtClean="0"/>
          </a:p>
          <a:p>
            <a:r>
              <a:rPr lang="fr-FR" dirty="0" smtClean="0"/>
              <a:t>Complications pulmonaires : pleurésie, abcès…</a:t>
            </a:r>
          </a:p>
          <a:p>
            <a:r>
              <a:rPr lang="fr-FR" dirty="0" smtClean="0"/>
              <a:t>Conditions rendant le traitement ambulatoire difficile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847159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dirty="0">
                <a:solidFill>
                  <a:srgbClr val="FF0000"/>
                </a:solidFill>
              </a:rPr>
              <a:t>Remarques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sz="3000" b="1" dirty="0"/>
              <a:t>Le pneumocoque </a:t>
            </a:r>
            <a:r>
              <a:rPr lang="fr-FR" sz="3000" dirty="0"/>
              <a:t>est l’agent pathogène le plus fréquemment isolé</a:t>
            </a:r>
          </a:p>
          <a:p>
            <a:r>
              <a:rPr lang="fr-FR" sz="3000" b="1" dirty="0"/>
              <a:t>Pas d’utilisation de </a:t>
            </a:r>
            <a:r>
              <a:rPr lang="fr-FR" sz="3000" b="1" dirty="0" err="1"/>
              <a:t>fluoroquinolone</a:t>
            </a:r>
            <a:r>
              <a:rPr lang="fr-FR" sz="3000" b="1" dirty="0"/>
              <a:t> </a:t>
            </a:r>
            <a:r>
              <a:rPr lang="fr-FR" sz="3000" dirty="0"/>
              <a:t>si prescription &lt; 3 mois; utilisation prudente en </a:t>
            </a:r>
            <a:r>
              <a:rPr lang="fr-FR" sz="3000" dirty="0" smtClean="0"/>
              <a:t>institution, chez </a:t>
            </a:r>
            <a:r>
              <a:rPr lang="fr-FR" sz="3000" dirty="0"/>
              <a:t>les sujets </a:t>
            </a:r>
            <a:r>
              <a:rPr lang="fr-FR" sz="3000" dirty="0" smtClean="0"/>
              <a:t>âgés, en cas de pathologie aortique connue dont les anévrysmes; En raison de leur tolérance et de leur impact écologique (générateur de résistance++), ne les utiliser que si aucune autre antibiothérapie ne peut être prescrite</a:t>
            </a:r>
            <a:endParaRPr lang="fr-FR" sz="3000" dirty="0"/>
          </a:p>
          <a:p>
            <a:r>
              <a:rPr lang="fr-FR" sz="3000" dirty="0" smtClean="0"/>
              <a:t>Si </a:t>
            </a:r>
            <a:r>
              <a:rPr lang="fr-FR" sz="3000" dirty="0"/>
              <a:t>suspicion d’</a:t>
            </a:r>
            <a:r>
              <a:rPr lang="fr-FR" sz="3000" b="1" dirty="0"/>
              <a:t>inhalation</a:t>
            </a:r>
            <a:r>
              <a:rPr lang="fr-FR" sz="3000" dirty="0"/>
              <a:t>, prendre en compte le risque </a:t>
            </a:r>
            <a:r>
              <a:rPr lang="fr-FR" sz="3000" b="1" dirty="0"/>
              <a:t>d’anaérobies</a:t>
            </a:r>
          </a:p>
          <a:p>
            <a:r>
              <a:rPr lang="fr-FR" sz="3000" b="1" dirty="0"/>
              <a:t>Contexte grippal </a:t>
            </a:r>
            <a:r>
              <a:rPr lang="fr-FR" sz="3000" dirty="0"/>
              <a:t>: </a:t>
            </a:r>
            <a:r>
              <a:rPr lang="fr-FR" sz="3000" dirty="0" err="1"/>
              <a:t>Amox-ac</a:t>
            </a:r>
            <a:r>
              <a:rPr lang="fr-FR" sz="3000" dirty="0"/>
              <a:t> </a:t>
            </a:r>
            <a:r>
              <a:rPr lang="fr-FR" sz="3000" dirty="0" err="1"/>
              <a:t>clav</a:t>
            </a:r>
            <a:r>
              <a:rPr lang="fr-FR" sz="3000" dirty="0"/>
              <a:t> en 1</a:t>
            </a:r>
            <a:r>
              <a:rPr lang="fr-FR" sz="3000" baseline="30000" dirty="0"/>
              <a:t>er</a:t>
            </a:r>
            <a:r>
              <a:rPr lang="fr-FR" sz="3000" dirty="0"/>
              <a:t> </a:t>
            </a:r>
            <a:r>
              <a:rPr lang="fr-FR" sz="3000" dirty="0" smtClean="0"/>
              <a:t>choix (pour viser un éventuel staphylocoque doré), </a:t>
            </a:r>
            <a:r>
              <a:rPr lang="fr-FR" sz="3000" dirty="0"/>
              <a:t>pristinamycine en 2</a:t>
            </a:r>
            <a:r>
              <a:rPr lang="fr-FR" sz="3000" baseline="30000" dirty="0"/>
              <a:t>ème</a:t>
            </a:r>
            <a:r>
              <a:rPr lang="fr-FR" sz="3000" dirty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453248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Durée du traitement/prévention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Réévaluation systématique à 48-72H</a:t>
            </a:r>
          </a:p>
          <a:p>
            <a:r>
              <a:rPr lang="fr-FR" dirty="0" smtClean="0"/>
              <a:t>Pneumopathie aigües communautaires : 5 jours  (voir 3 jours si stabilisation à J3)</a:t>
            </a:r>
          </a:p>
          <a:p>
            <a:r>
              <a:rPr lang="fr-FR" dirty="0" err="1" smtClean="0"/>
              <a:t>Légionnellose</a:t>
            </a:r>
            <a:r>
              <a:rPr lang="fr-FR" dirty="0" smtClean="0"/>
              <a:t> : 8-14 jours (5 j si </a:t>
            </a:r>
            <a:r>
              <a:rPr lang="fr-FR" dirty="0" err="1" smtClean="0"/>
              <a:t>azithromycine</a:t>
            </a:r>
            <a:r>
              <a:rPr lang="fr-FR" dirty="0" smtClean="0"/>
              <a:t>) sauf immunodéprimés (21 jours)</a:t>
            </a:r>
          </a:p>
          <a:p>
            <a:r>
              <a:rPr lang="fr-FR" dirty="0" smtClean="0"/>
              <a:t>Prévention : Double vaccination : </a:t>
            </a:r>
            <a:r>
              <a:rPr lang="fr-FR" dirty="0" err="1" smtClean="0"/>
              <a:t>Prévenar</a:t>
            </a:r>
            <a:r>
              <a:rPr lang="fr-FR" dirty="0" smtClean="0"/>
              <a:t> 13 puis </a:t>
            </a:r>
            <a:r>
              <a:rPr lang="fr-FR" dirty="0" err="1" smtClean="0"/>
              <a:t>Pneumovax</a:t>
            </a:r>
            <a:r>
              <a:rPr lang="fr-FR" dirty="0" smtClean="0"/>
              <a:t> avec un intervalle minimum de 2 mois avec un seul rappel </a:t>
            </a:r>
            <a:r>
              <a:rPr lang="fr-FR" dirty="0" err="1" smtClean="0"/>
              <a:t>Pneumovax</a:t>
            </a:r>
            <a:r>
              <a:rPr lang="fr-FR" dirty="0" smtClean="0"/>
              <a:t> à 5 ans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922810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sz="2000" dirty="0" smtClean="0"/>
              <a:t>2 essais randomisés en double aveugle , immunodéprimés exclus (BMJ 2006; Lancet 2021): évaluation tt de 3 j par Béta-</a:t>
            </a:r>
            <a:r>
              <a:rPr lang="fr-FR" sz="2000" dirty="0" err="1" smtClean="0"/>
              <a:t>lactamines</a:t>
            </a:r>
            <a:r>
              <a:rPr lang="fr-FR" sz="2000" dirty="0" smtClean="0"/>
              <a:t> des les PAC sur des critères de guérison à J10-J15 : pas de différence entre les 2 bras</a:t>
            </a:r>
          </a:p>
          <a:p>
            <a:endParaRPr lang="fr-FR" sz="2000" dirty="0" smtClean="0"/>
          </a:p>
          <a:p>
            <a:endParaRPr lang="fr-FR" sz="2000" dirty="0" smtClean="0"/>
          </a:p>
          <a:p>
            <a:endParaRPr lang="fr-FR" sz="2000" dirty="0"/>
          </a:p>
          <a:p>
            <a:pPr marL="0" indent="0">
              <a:buNone/>
            </a:pPr>
            <a:endParaRPr lang="fr-FR" sz="2000" dirty="0" smtClean="0"/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endParaRPr lang="fr-FR" sz="2000" dirty="0" smtClean="0"/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endParaRPr lang="fr-FR" sz="2000" dirty="0" smtClean="0"/>
          </a:p>
          <a:p>
            <a:pPr marL="0" indent="0">
              <a:buNone/>
            </a:pPr>
            <a:r>
              <a:rPr lang="fr-FR" sz="2000" dirty="0" smtClean="0"/>
              <a:t>Un traitement de 7 jours doit être argumenté++</a:t>
            </a:r>
            <a:endParaRPr lang="fr-FR" sz="2000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3725028"/>
              </p:ext>
            </p:extLst>
          </p:nvPr>
        </p:nvGraphicFramePr>
        <p:xfrm>
          <a:off x="2233168" y="3145536"/>
          <a:ext cx="8127999" cy="2016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33023752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485520614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180823696"/>
                    </a:ext>
                  </a:extLst>
                </a:gridCol>
              </a:tblGrid>
              <a:tr h="356902"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Reco</a:t>
                      </a:r>
                      <a:r>
                        <a:rPr lang="fr-FR" dirty="0" smtClean="0"/>
                        <a:t> Durée</a:t>
                      </a:r>
                      <a:r>
                        <a:rPr lang="fr-FR" baseline="0" dirty="0" smtClean="0"/>
                        <a:t> SPILF 2023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89196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PAC avec critères de stabilité à J3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3 jours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A1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6338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PAC avec critères de stabilité &gt; J3-J5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5 jours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B1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62584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Autres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7 jours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A1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14985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54250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A retenir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b="1" dirty="0" smtClean="0"/>
              <a:t>Pneumocoque</a:t>
            </a:r>
            <a:r>
              <a:rPr lang="fr-FR" dirty="0" smtClean="0"/>
              <a:t> : le plus fréquent et celui qui tue</a:t>
            </a:r>
          </a:p>
          <a:p>
            <a:r>
              <a:rPr lang="fr-FR" b="1" dirty="0" smtClean="0"/>
              <a:t>Amoxicilline</a:t>
            </a:r>
            <a:r>
              <a:rPr lang="fr-FR" dirty="0" smtClean="0"/>
              <a:t> : le meilleur traitement sur le pneumocoque</a:t>
            </a:r>
          </a:p>
          <a:p>
            <a:r>
              <a:rPr lang="fr-FR" dirty="0" smtClean="0"/>
              <a:t>Si comorbidités et/ou pneumopathie post grippale </a:t>
            </a:r>
            <a:r>
              <a:rPr lang="fr-FR" dirty="0" err="1" smtClean="0"/>
              <a:t>couvrer</a:t>
            </a:r>
            <a:r>
              <a:rPr lang="fr-FR" dirty="0" smtClean="0"/>
              <a:t> les BGN et /ou le </a:t>
            </a:r>
            <a:r>
              <a:rPr lang="fr-FR" dirty="0" err="1" smtClean="0"/>
              <a:t>staph</a:t>
            </a:r>
            <a:r>
              <a:rPr lang="fr-FR" dirty="0" smtClean="0"/>
              <a:t> donc </a:t>
            </a:r>
            <a:r>
              <a:rPr lang="fr-FR" b="1" dirty="0" smtClean="0"/>
              <a:t>amoxicilline/acide </a:t>
            </a:r>
            <a:r>
              <a:rPr lang="fr-FR" b="1" dirty="0" smtClean="0"/>
              <a:t>clavulanique</a:t>
            </a:r>
          </a:p>
          <a:p>
            <a:r>
              <a:rPr lang="fr-FR" b="1" dirty="0" smtClean="0"/>
              <a:t>Pari microbiologique le plus souvent donc réévaluation systématique à 48-72H</a:t>
            </a:r>
            <a:endParaRPr lang="fr-FR" b="1" dirty="0" smtClean="0"/>
          </a:p>
          <a:p>
            <a:r>
              <a:rPr lang="fr-FR" dirty="0" smtClean="0"/>
              <a:t>Durée de traitement : le plus souvent </a:t>
            </a:r>
            <a:r>
              <a:rPr lang="fr-FR" b="1" dirty="0" smtClean="0"/>
              <a:t>3 à 5 jours </a:t>
            </a:r>
            <a:r>
              <a:rPr lang="fr-FR" dirty="0" smtClean="0"/>
              <a:t>suffisent</a:t>
            </a:r>
          </a:p>
          <a:p>
            <a:r>
              <a:rPr lang="fr-FR" dirty="0" smtClean="0"/>
              <a:t>Pas d’indication des corticoïdes dans les PAC non sévères sauf bronchospasme, asthme, </a:t>
            </a:r>
            <a:r>
              <a:rPr lang="fr-FR" dirty="0" smtClean="0"/>
              <a:t>BPCO</a:t>
            </a:r>
          </a:p>
          <a:p>
            <a:r>
              <a:rPr lang="fr-FR" b="1" dirty="0" smtClean="0"/>
              <a:t>Pas de bilan microbiologique </a:t>
            </a:r>
            <a:r>
              <a:rPr lang="fr-FR" dirty="0" smtClean="0"/>
              <a:t>dans les PAC ambulatoires mais proposer sérologie VIH</a:t>
            </a:r>
            <a:endParaRPr lang="fr-FR" dirty="0" smtClean="0"/>
          </a:p>
          <a:p>
            <a:r>
              <a:rPr lang="fr-FR" dirty="0" smtClean="0"/>
              <a:t>Penser à vacciner </a:t>
            </a:r>
            <a:r>
              <a:rPr lang="fr-FR" b="1" dirty="0" smtClean="0"/>
              <a:t>grippe/Covid-19/pneumocoque </a:t>
            </a:r>
            <a:r>
              <a:rPr lang="fr-FR" dirty="0" smtClean="0"/>
              <a:t>les populations à risque</a:t>
            </a:r>
          </a:p>
          <a:p>
            <a:r>
              <a:rPr lang="fr-FR" b="1" dirty="0" err="1" smtClean="0"/>
              <a:t>Reco</a:t>
            </a:r>
            <a:r>
              <a:rPr lang="fr-FR" b="1" dirty="0" smtClean="0"/>
              <a:t> SPILF </a:t>
            </a:r>
            <a:r>
              <a:rPr lang="fr-FR" dirty="0" smtClean="0"/>
              <a:t>pour le traitement à venir fin 2023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268285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re 3">
            <a:extLst>
              <a:ext uri="{FF2B5EF4-FFF2-40B4-BE49-F238E27FC236}">
                <a16:creationId xmlns:a16="http://schemas.microsoft.com/office/drawing/2014/main" id="{11CA79BE-F9D7-D645-81A3-0CD1C8B331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68381" y="380211"/>
            <a:ext cx="10369152" cy="1143000"/>
          </a:xfrm>
        </p:spPr>
        <p:txBody>
          <a:bodyPr>
            <a:normAutofit fontScale="90000"/>
          </a:bodyPr>
          <a:lstStyle/>
          <a:p>
            <a:r>
              <a:rPr lang="fr-FR" dirty="0">
                <a:solidFill>
                  <a:srgbClr val="4F81BD"/>
                </a:solidFill>
                <a:latin typeface="+mn-lt"/>
                <a:cs typeface="Arial Narrow" panose="020B0604020202020204" pitchFamily="34" charset="0"/>
              </a:rPr>
              <a:t>Vacciner contre le pneumocoque:</a:t>
            </a:r>
            <a:br>
              <a:rPr lang="fr-FR" dirty="0">
                <a:solidFill>
                  <a:srgbClr val="4F81BD"/>
                </a:solidFill>
                <a:latin typeface="+mn-lt"/>
                <a:cs typeface="Arial Narrow" panose="020B0604020202020204" pitchFamily="34" charset="0"/>
              </a:rPr>
            </a:br>
            <a:r>
              <a:rPr lang="fr-FR" dirty="0">
                <a:solidFill>
                  <a:srgbClr val="4F81BD"/>
                </a:solidFill>
                <a:latin typeface="+mn-lt"/>
                <a:cs typeface="Arial Narrow" panose="020B0604020202020204" pitchFamily="34" charset="0"/>
              </a:rPr>
              <a:t>d</a:t>
            </a:r>
            <a:r>
              <a:rPr lang="fr-FR" altLang="fr-FR" dirty="0">
                <a:solidFill>
                  <a:srgbClr val="4F81BD"/>
                </a:solidFill>
                <a:latin typeface="+mn-lt"/>
                <a:cs typeface="Arial Narrow" panose="020B0604020202020204" pitchFamily="34" charset="0"/>
              </a:rPr>
              <a:t>epuis 2017, un seul schéma pour tous les malades à risque*</a:t>
            </a:r>
          </a:p>
        </p:txBody>
      </p:sp>
      <p:sp>
        <p:nvSpPr>
          <p:cNvPr id="27657" name="Rectangle 233">
            <a:extLst>
              <a:ext uri="{FF2B5EF4-FFF2-40B4-BE49-F238E27FC236}">
                <a16:creationId xmlns:a16="http://schemas.microsoft.com/office/drawing/2014/main" id="{867C4F9D-8EED-AB44-AB25-B72B687BF2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56952" y="1291167"/>
            <a:ext cx="184730" cy="475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aseline="30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 baseline="30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 baseline="30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 baseline="30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 baseline="30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30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30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30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30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endParaRPr lang="fr-FR" altLang="fr-FR" sz="3733" dirty="0">
              <a:solidFill>
                <a:srgbClr val="314C8C"/>
              </a:solidFill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pic>
        <p:nvPicPr>
          <p:cNvPr id="27658" name="Image 1" descr="schéma 2 doses.pdf">
            <a:extLst>
              <a:ext uri="{FF2B5EF4-FFF2-40B4-BE49-F238E27FC236}">
                <a16:creationId xmlns:a16="http://schemas.microsoft.com/office/drawing/2014/main" id="{4DD6DD51-32DD-A747-9B9F-4DD9F39687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892" b="32716"/>
          <a:stretch>
            <a:fillRect/>
          </a:stretch>
        </p:blipFill>
        <p:spPr bwMode="auto">
          <a:xfrm>
            <a:off x="3119670" y="1621429"/>
            <a:ext cx="7104789" cy="355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4" name="ZoneTexte 12">
            <a:extLst>
              <a:ext uri="{FF2B5EF4-FFF2-40B4-BE49-F238E27FC236}">
                <a16:creationId xmlns:a16="http://schemas.microsoft.com/office/drawing/2014/main" id="{E8A0A5D0-1FE8-484D-8EDE-8294CA7C2B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65280"/>
            <a:ext cx="882613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aseline="30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 baseline="30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 baseline="30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 baseline="30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 baseline="30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30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30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30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30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fr-FR" altLang="fr-FR" sz="1400" i="1" baseline="0" dirty="0">
                <a:latin typeface="+mn-lt"/>
                <a:cs typeface="Arial Narrow" panose="020B0604020202020204" pitchFamily="34" charset="0"/>
              </a:rPr>
              <a:t>Calendrier vaccinal français 2020 ; Vaccination des personnes immunodéprimées ou </a:t>
            </a:r>
            <a:r>
              <a:rPr lang="fr-FR" altLang="fr-FR" sz="1400" i="1" baseline="0" dirty="0" err="1">
                <a:latin typeface="+mn-lt"/>
                <a:cs typeface="Arial Narrow" panose="020B0604020202020204" pitchFamily="34" charset="0"/>
              </a:rPr>
              <a:t>aspléniques</a:t>
            </a:r>
            <a:r>
              <a:rPr lang="fr-FR" altLang="fr-FR" sz="1400" i="1" baseline="0" dirty="0">
                <a:latin typeface="+mn-lt"/>
                <a:cs typeface="Arial Narrow" panose="020B0604020202020204" pitchFamily="34" charset="0"/>
              </a:rPr>
              <a:t>. HCSP 2012, HAS 2021</a:t>
            </a:r>
            <a:endParaRPr lang="fr-FR" altLang="fr-FR" sz="1400" i="1" dirty="0">
              <a:latin typeface="+mn-lt"/>
              <a:cs typeface="Arial Narrow" panose="020B0604020202020204" pitchFamily="34" charset="0"/>
            </a:endParaRPr>
          </a:p>
        </p:txBody>
      </p:sp>
      <p:sp>
        <p:nvSpPr>
          <p:cNvPr id="27656" name="Rectangle 2">
            <a:extLst>
              <a:ext uri="{FF2B5EF4-FFF2-40B4-BE49-F238E27FC236}">
                <a16:creationId xmlns:a16="http://schemas.microsoft.com/office/drawing/2014/main" id="{0B229F19-8DAD-C740-81A2-202F730525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2666" y="6149495"/>
            <a:ext cx="3030445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aseline="30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 baseline="30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 baseline="30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 baseline="30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 baseline="30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30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30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30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30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fr-FR" altLang="fr-FR" sz="1333" b="1" i="1" baseline="0" dirty="0">
                <a:latin typeface="+mn-lt"/>
                <a:cs typeface="Arial Narrow" panose="020B0604020202020204" pitchFamily="34" charset="0"/>
              </a:rPr>
              <a:t>* Sauf greffés de CSH : schéma à 4 doses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1F7F570-114C-400F-9DFB-91DB44577B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640" y="1"/>
            <a:ext cx="3252061" cy="420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altLang="fr-FR" sz="2133" dirty="0">
                <a:solidFill>
                  <a:srgbClr val="C00000"/>
                </a:solidFill>
              </a:rPr>
              <a:t>Ce que nous devrions faire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7DD1FE7-92BE-479B-8545-15D325DE520D}"/>
              </a:ext>
            </a:extLst>
          </p:cNvPr>
          <p:cNvSpPr/>
          <p:nvPr/>
        </p:nvSpPr>
        <p:spPr>
          <a:xfrm>
            <a:off x="1168382" y="5479462"/>
            <a:ext cx="10073153" cy="4205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fr-FR" sz="2133" dirty="0"/>
              <a:t>En 2022, réévaluer la situation vaccinale pneumococcique de TOUS les patients à risque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B9FBACEC-9AA5-4C63-93BC-FA64A33E519F}"/>
              </a:ext>
            </a:extLst>
          </p:cNvPr>
          <p:cNvSpPr txBox="1"/>
          <p:nvPr/>
        </p:nvSpPr>
        <p:spPr>
          <a:xfrm>
            <a:off x="220145" y="2645764"/>
            <a:ext cx="3450233" cy="18162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67" b="1" dirty="0">
                <a:solidFill>
                  <a:srgbClr val="0070C0"/>
                </a:solidFill>
              </a:rPr>
              <a:t>4 millions de</a:t>
            </a:r>
          </a:p>
          <a:p>
            <a:pPr marL="285744" indent="-285744">
              <a:buFont typeface="Arial" panose="020B0604020202020204" pitchFamily="34" charset="0"/>
              <a:buChar char="•"/>
            </a:pPr>
            <a:r>
              <a:rPr lang="fr-FR" sz="1867" dirty="0">
                <a:solidFill>
                  <a:srgbClr val="0070C0"/>
                </a:solidFill>
              </a:rPr>
              <a:t>Diabète</a:t>
            </a:r>
          </a:p>
          <a:p>
            <a:pPr marL="285744" indent="-285744">
              <a:buFont typeface="Arial" panose="020B0604020202020204" pitchFamily="34" charset="0"/>
              <a:buChar char="•"/>
            </a:pPr>
            <a:r>
              <a:rPr lang="fr-FR" sz="1867" dirty="0">
                <a:solidFill>
                  <a:srgbClr val="0070C0"/>
                </a:solidFill>
              </a:rPr>
              <a:t>BPCO</a:t>
            </a:r>
          </a:p>
          <a:p>
            <a:pPr marL="285744" indent="-285744">
              <a:buFont typeface="Arial" panose="020B0604020202020204" pitchFamily="34" charset="0"/>
              <a:buChar char="•"/>
            </a:pPr>
            <a:r>
              <a:rPr lang="fr-FR" sz="1867" dirty="0">
                <a:solidFill>
                  <a:srgbClr val="0070C0"/>
                </a:solidFill>
              </a:rPr>
              <a:t>Insuffisance cardiaque</a:t>
            </a:r>
          </a:p>
          <a:p>
            <a:pPr marL="285744" indent="-285744">
              <a:buFont typeface="Arial" panose="020B0604020202020204" pitchFamily="34" charset="0"/>
              <a:buChar char="•"/>
            </a:pPr>
            <a:r>
              <a:rPr lang="fr-FR" sz="1867" dirty="0">
                <a:solidFill>
                  <a:srgbClr val="0070C0"/>
                </a:solidFill>
              </a:rPr>
              <a:t>Hépatopathie chronique</a:t>
            </a:r>
          </a:p>
          <a:p>
            <a:pPr marL="285744" indent="-285744">
              <a:buFont typeface="Arial" panose="020B0604020202020204" pitchFamily="34" charset="0"/>
              <a:buChar char="•"/>
            </a:pPr>
            <a:r>
              <a:rPr lang="fr-FR" sz="1867" dirty="0">
                <a:solidFill>
                  <a:srgbClr val="0070C0"/>
                </a:solidFill>
              </a:rPr>
              <a:t>Insuffisance rénale chronique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C5254A60-78FB-4CEE-84D1-2F223081A453}"/>
              </a:ext>
            </a:extLst>
          </p:cNvPr>
          <p:cNvSpPr txBox="1"/>
          <p:nvPr/>
        </p:nvSpPr>
        <p:spPr>
          <a:xfrm>
            <a:off x="10047888" y="3133937"/>
            <a:ext cx="1923969" cy="1200329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>
              <a:buClr>
                <a:srgbClr val="000000"/>
              </a:buClr>
              <a:defRPr/>
            </a:pPr>
            <a:r>
              <a:rPr lang="fr-FR" sz="1200" kern="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Arial"/>
                <a:sym typeface="Arial"/>
              </a:rPr>
              <a:t>NB : La nécessité de revaccinations ultérieures sera réexaminée en fonction de la disponibilité de données d’efficacité de cette mesure.</a:t>
            </a:r>
          </a:p>
        </p:txBody>
      </p:sp>
    </p:spTree>
    <p:extLst>
      <p:ext uri="{BB962C8B-B14F-4D97-AF65-F5344CB8AC3E}">
        <p14:creationId xmlns:p14="http://schemas.microsoft.com/office/powerpoint/2010/main" val="1027773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3712" y="10074"/>
            <a:ext cx="63627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7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505" y="4231591"/>
            <a:ext cx="6850757" cy="26195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52084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t 2" hidden="1">
            <a:extLst>
              <a:ext uri="{FF2B5EF4-FFF2-40B4-BE49-F238E27FC236}">
                <a16:creationId xmlns:a16="http://schemas.microsoft.com/office/drawing/2014/main" id="{64B02BE0-197F-4A84-AC30-9655A728FD95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3177" y="1589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Diapositive think-cell" r:id="rId6" imgW="360" imgH="360" progId="">
                  <p:embed/>
                </p:oleObj>
              </mc:Choice>
              <mc:Fallback>
                <p:oleObj name="Diapositive think-cell" r:id="rId6" imgW="360" imgH="360" progId="">
                  <p:embed/>
                  <p:pic>
                    <p:nvPicPr>
                      <p:cNvPr id="3" name="Objet 2" hidden="1">
                        <a:extLst>
                          <a:ext uri="{FF2B5EF4-FFF2-40B4-BE49-F238E27FC236}">
                            <a16:creationId xmlns:a16="http://schemas.microsoft.com/office/drawing/2014/main" id="{64B02BE0-197F-4A84-AC30-9655A728FD9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7" y="1589"/>
                        <a:ext cx="1588" cy="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>
            <a:extLst>
              <a:ext uri="{FF2B5EF4-FFF2-40B4-BE49-F238E27FC236}">
                <a16:creationId xmlns:a16="http://schemas.microsoft.com/office/drawing/2014/main" id="{F4EEF27B-9228-409F-950B-75A4432FF5AF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589" y="1"/>
            <a:ext cx="158751" cy="1587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>
              <a:buClr>
                <a:srgbClr val="000000"/>
              </a:buClr>
            </a:pPr>
            <a:endParaRPr lang="fr-FR" sz="1799" b="1" kern="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531" name="Google Shape;531;p51"/>
          <p:cNvSpPr txBox="1"/>
          <p:nvPr/>
        </p:nvSpPr>
        <p:spPr>
          <a:xfrm>
            <a:off x="399576" y="240417"/>
            <a:ext cx="11389333" cy="787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>
              <a:lnSpc>
                <a:spcPct val="85000"/>
              </a:lnSpc>
              <a:buClr>
                <a:srgbClr val="1E19BB"/>
              </a:buClr>
              <a:buSzPts val="2600"/>
            </a:pPr>
            <a:endParaRPr sz="2600" b="1" kern="0">
              <a:solidFill>
                <a:srgbClr val="1E19BB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12C44CB3-84C0-4D61-83AD-7CA4BC1A8105}"/>
              </a:ext>
            </a:extLst>
          </p:cNvPr>
          <p:cNvSpPr txBox="1"/>
          <p:nvPr/>
        </p:nvSpPr>
        <p:spPr>
          <a:xfrm>
            <a:off x="51015" y="5863837"/>
            <a:ext cx="10994016" cy="318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defRPr/>
            </a:pPr>
            <a:r>
              <a:rPr lang="fr-FR" sz="1400" b="1" i="1" kern="0" dirty="0">
                <a:latin typeface="Calibri"/>
                <a:cs typeface="Arial"/>
                <a:sym typeface="Arial"/>
              </a:rPr>
              <a:t>*La nécessité de revaccinations ultérieures sera réexaminée en fonction de la disponibilité de données d’efficacité de cette mesure</a:t>
            </a:r>
            <a:r>
              <a:rPr lang="fr-FR" sz="1467" b="1" i="1" kern="0" dirty="0">
                <a:latin typeface="Calibri"/>
                <a:cs typeface="Arial"/>
                <a:sym typeface="Arial"/>
              </a:rPr>
              <a:t>.</a:t>
            </a:r>
          </a:p>
        </p:txBody>
      </p:sp>
      <p:sp>
        <p:nvSpPr>
          <p:cNvPr id="58" name="ZoneTexte 57">
            <a:extLst>
              <a:ext uri="{FF2B5EF4-FFF2-40B4-BE49-F238E27FC236}">
                <a16:creationId xmlns:a16="http://schemas.microsoft.com/office/drawing/2014/main" id="{0E5D8022-391E-486A-8830-3EDA43B6E7F9}"/>
              </a:ext>
            </a:extLst>
          </p:cNvPr>
          <p:cNvSpPr txBox="1"/>
          <p:nvPr/>
        </p:nvSpPr>
        <p:spPr>
          <a:xfrm>
            <a:off x="0" y="6140699"/>
            <a:ext cx="109940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defRPr/>
            </a:pPr>
            <a:r>
              <a:rPr lang="fr-FR" sz="1400" i="1" kern="0" dirty="0">
                <a:latin typeface="Calibri"/>
                <a:cs typeface="Arial"/>
                <a:sym typeface="Arial"/>
              </a:rPr>
              <a:t>Calendrier des vaccinations et recommandations vaccinales 2017, 2018, Santé Publique France</a:t>
            </a:r>
          </a:p>
          <a:p>
            <a:pPr>
              <a:buClr>
                <a:srgbClr val="000000"/>
              </a:buClr>
              <a:defRPr/>
            </a:pPr>
            <a:r>
              <a:rPr lang="fr-FR" sz="1400" i="1" kern="0" dirty="0">
                <a:latin typeface="Calibri"/>
                <a:cs typeface="Arial"/>
                <a:sym typeface="Arial"/>
              </a:rPr>
              <a:t>Haut Conseil de Santé Publique </a:t>
            </a:r>
            <a:r>
              <a:rPr lang="da-DK" sz="1400" i="1" kern="0" dirty="0">
                <a:latin typeface="Calibri"/>
                <a:cs typeface="Arial"/>
                <a:sym typeface="Arial"/>
              </a:rPr>
              <a:t>Avis du 10 Mars 2017 </a:t>
            </a:r>
            <a:r>
              <a:rPr lang="da-DK" sz="1400" i="1" kern="0" dirty="0">
                <a:solidFill>
                  <a:prstClr val="white">
                    <a:lumMod val="65000"/>
                  </a:prstClr>
                </a:solidFill>
                <a:latin typeface="Calibri"/>
                <a:cs typeface="Arial"/>
                <a:sym typeface="Arial"/>
                <a:hlinkClick r:id="rId8"/>
              </a:rPr>
              <a:t>https://www.hcsp.fr/explore.cgi/avisrapportsdomaine?clefr=636</a:t>
            </a:r>
            <a:endParaRPr lang="da-DK" sz="1400" i="1" kern="0" dirty="0">
              <a:solidFill>
                <a:prstClr val="white">
                  <a:lumMod val="65000"/>
                </a:prstClr>
              </a:solidFill>
              <a:latin typeface="Calibri"/>
              <a:cs typeface="Arial"/>
              <a:sym typeface="Arial"/>
            </a:endParaRPr>
          </a:p>
        </p:txBody>
      </p:sp>
      <p:sp>
        <p:nvSpPr>
          <p:cNvPr id="66" name="Titre 1">
            <a:extLst>
              <a:ext uri="{FF2B5EF4-FFF2-40B4-BE49-F238E27FC236}">
                <a16:creationId xmlns:a16="http://schemas.microsoft.com/office/drawing/2014/main" id="{ACA73BA7-58F3-4607-9668-778644BDB419}"/>
              </a:ext>
            </a:extLst>
          </p:cNvPr>
          <p:cNvSpPr txBox="1">
            <a:spLocks/>
          </p:cNvSpPr>
          <p:nvPr/>
        </p:nvSpPr>
        <p:spPr>
          <a:xfrm>
            <a:off x="753389" y="345240"/>
            <a:ext cx="11530336" cy="6599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1E19BB"/>
              </a:buClr>
              <a:buSzPts val="1800"/>
              <a:buFont typeface="Arial"/>
              <a:buNone/>
              <a:defRPr sz="2800" b="1" i="0" u="none" strike="noStrike" cap="none">
                <a:solidFill>
                  <a:srgbClr val="1E19BB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fr-FR" sz="3200" b="0" kern="0" dirty="0">
                <a:solidFill>
                  <a:srgbClr val="0070C0"/>
                </a:solidFill>
                <a:latin typeface="+mn-lt"/>
              </a:rPr>
              <a:t>Réévaluer la situation vaccinale pneumococcique</a:t>
            </a:r>
          </a:p>
          <a:p>
            <a:pPr algn="ctr"/>
            <a:r>
              <a:rPr lang="fr-FR" sz="3200" b="0" kern="0" dirty="0">
                <a:solidFill>
                  <a:srgbClr val="0070C0"/>
                </a:solidFill>
                <a:latin typeface="+mn-lt"/>
              </a:rPr>
              <a:t> de TOUS les patients à risque en </a:t>
            </a:r>
            <a:r>
              <a:rPr lang="fr-FR" sz="3200" b="0" kern="0" dirty="0" smtClean="0">
                <a:solidFill>
                  <a:srgbClr val="0070C0"/>
                </a:solidFill>
                <a:latin typeface="+mn-lt"/>
              </a:rPr>
              <a:t>2023</a:t>
            </a:r>
            <a:endParaRPr lang="fr-FR" sz="3200" b="0" kern="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25" name="Flèche droite 55">
            <a:extLst>
              <a:ext uri="{FF2B5EF4-FFF2-40B4-BE49-F238E27FC236}">
                <a16:creationId xmlns:a16="http://schemas.microsoft.com/office/drawing/2014/main" id="{A02999C6-D202-4255-8234-D67ABFF44FC7}"/>
              </a:ext>
            </a:extLst>
          </p:cNvPr>
          <p:cNvSpPr/>
          <p:nvPr/>
        </p:nvSpPr>
        <p:spPr bwMode="auto">
          <a:xfrm>
            <a:off x="5413210" y="4866858"/>
            <a:ext cx="5338559" cy="325341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rgbClr val="000000"/>
              </a:buClr>
              <a:defRPr/>
            </a:pPr>
            <a:endParaRPr lang="fr-FR" sz="1400" kern="0" dirty="0">
              <a:solidFill>
                <a:prstClr val="white"/>
              </a:solidFill>
              <a:latin typeface="Calibri"/>
              <a:sym typeface="Arial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3A3397D-ABEF-4B66-B47D-2DCC375A18CF}"/>
              </a:ext>
            </a:extLst>
          </p:cNvPr>
          <p:cNvSpPr/>
          <p:nvPr/>
        </p:nvSpPr>
        <p:spPr>
          <a:xfrm>
            <a:off x="4594075" y="1439301"/>
            <a:ext cx="819135" cy="3682907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40000"/>
                  <a:lumOff val="60000"/>
                </a:schemeClr>
              </a:gs>
              <a:gs pos="34000">
                <a:schemeClr val="accent2">
                  <a:lumMod val="20000"/>
                  <a:lumOff val="80000"/>
                </a:schemeClr>
              </a:gs>
              <a:gs pos="100000">
                <a:srgbClr val="FDF3E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rgbClr val="000000"/>
              </a:buClr>
              <a:defRPr/>
            </a:pPr>
            <a:endParaRPr lang="fr-FR" sz="1400" kern="0">
              <a:solidFill>
                <a:prstClr val="white"/>
              </a:solidFill>
              <a:latin typeface="Calibri"/>
              <a:sym typeface="Arial"/>
            </a:endParaRPr>
          </a:p>
        </p:txBody>
      </p: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75110B14-34A9-460B-A2DD-DDB464FF5943}"/>
              </a:ext>
            </a:extLst>
          </p:cNvPr>
          <p:cNvCxnSpPr>
            <a:cxnSpLocks/>
            <a:endCxn id="44" idx="1"/>
          </p:cNvCxnSpPr>
          <p:nvPr/>
        </p:nvCxnSpPr>
        <p:spPr>
          <a:xfrm flipV="1">
            <a:off x="3165989" y="3264416"/>
            <a:ext cx="1387233" cy="9880"/>
          </a:xfrm>
          <a:prstGeom prst="straightConnector1">
            <a:avLst/>
          </a:prstGeom>
          <a:ln w="12700">
            <a:solidFill>
              <a:schemeClr val="accent3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Flèche droite 13">
            <a:extLst>
              <a:ext uri="{FF2B5EF4-FFF2-40B4-BE49-F238E27FC236}">
                <a16:creationId xmlns:a16="http://schemas.microsoft.com/office/drawing/2014/main" id="{CCE7590C-8F7E-4EF3-B6B5-8F6227A3098D}"/>
              </a:ext>
            </a:extLst>
          </p:cNvPr>
          <p:cNvSpPr/>
          <p:nvPr/>
        </p:nvSpPr>
        <p:spPr bwMode="auto">
          <a:xfrm>
            <a:off x="5342343" y="1512761"/>
            <a:ext cx="6083453" cy="357875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rgbClr val="000000"/>
              </a:buClr>
              <a:defRPr/>
            </a:pPr>
            <a:endParaRPr lang="fr-FR" sz="1400" kern="0" dirty="0">
              <a:solidFill>
                <a:prstClr val="white"/>
              </a:solidFill>
              <a:latin typeface="Calibri"/>
              <a:sym typeface="Arial"/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E21F939D-CD2C-48B5-B917-7A22C5487FE2}"/>
              </a:ext>
            </a:extLst>
          </p:cNvPr>
          <p:cNvSpPr txBox="1"/>
          <p:nvPr/>
        </p:nvSpPr>
        <p:spPr>
          <a:xfrm>
            <a:off x="6409565" y="1540662"/>
            <a:ext cx="795499" cy="338554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buClr>
                <a:srgbClr val="000000"/>
              </a:buClr>
              <a:defRPr/>
            </a:pPr>
            <a:r>
              <a:rPr lang="fr-FR" sz="1600" b="1" kern="0" dirty="0">
                <a:solidFill>
                  <a:prstClr val="white"/>
                </a:solidFill>
                <a:latin typeface="Calibri"/>
                <a:sym typeface="Arial"/>
              </a:rPr>
              <a:t>PPV23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61369D35-1F95-4166-A351-C210B922E090}"/>
              </a:ext>
            </a:extLst>
          </p:cNvPr>
          <p:cNvSpPr txBox="1"/>
          <p:nvPr/>
        </p:nvSpPr>
        <p:spPr>
          <a:xfrm>
            <a:off x="4577181" y="1526858"/>
            <a:ext cx="807700" cy="338554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buClr>
                <a:srgbClr val="000000"/>
              </a:buClr>
              <a:defRPr/>
            </a:pPr>
            <a:r>
              <a:rPr lang="fr-FR" sz="1600" b="1" kern="0" dirty="0">
                <a:solidFill>
                  <a:prstClr val="white"/>
                </a:solidFill>
                <a:latin typeface="Calibri"/>
                <a:sym typeface="Arial"/>
              </a:rPr>
              <a:t>PCV13</a:t>
            </a:r>
          </a:p>
        </p:txBody>
      </p:sp>
      <p:sp>
        <p:nvSpPr>
          <p:cNvPr id="32" name="Freeform 906">
            <a:extLst>
              <a:ext uri="{FF2B5EF4-FFF2-40B4-BE49-F238E27FC236}">
                <a16:creationId xmlns:a16="http://schemas.microsoft.com/office/drawing/2014/main" id="{99CFA62A-C9EE-4565-AD1B-816FAA27EB76}"/>
              </a:ext>
            </a:extLst>
          </p:cNvPr>
          <p:cNvSpPr>
            <a:spLocks/>
          </p:cNvSpPr>
          <p:nvPr/>
        </p:nvSpPr>
        <p:spPr bwMode="auto">
          <a:xfrm>
            <a:off x="5522526" y="1632937"/>
            <a:ext cx="498879" cy="124948"/>
          </a:xfrm>
          <a:custGeom>
            <a:avLst/>
            <a:gdLst/>
            <a:ahLst/>
            <a:cxnLst>
              <a:cxn ang="0">
                <a:pos x="586" y="134"/>
              </a:cxn>
              <a:cxn ang="0">
                <a:pos x="425" y="0"/>
              </a:cxn>
              <a:cxn ang="0">
                <a:pos x="425" y="73"/>
              </a:cxn>
              <a:cxn ang="0">
                <a:pos x="161" y="73"/>
              </a:cxn>
              <a:cxn ang="0">
                <a:pos x="161" y="0"/>
              </a:cxn>
              <a:cxn ang="0">
                <a:pos x="0" y="134"/>
              </a:cxn>
              <a:cxn ang="0">
                <a:pos x="161" y="271"/>
              </a:cxn>
              <a:cxn ang="0">
                <a:pos x="161" y="198"/>
              </a:cxn>
              <a:cxn ang="0">
                <a:pos x="425" y="198"/>
              </a:cxn>
              <a:cxn ang="0">
                <a:pos x="425" y="271"/>
              </a:cxn>
              <a:cxn ang="0">
                <a:pos x="586" y="134"/>
              </a:cxn>
            </a:cxnLst>
            <a:rect l="0" t="0" r="r" b="b"/>
            <a:pathLst>
              <a:path w="586" h="271">
                <a:moveTo>
                  <a:pt x="586" y="134"/>
                </a:moveTo>
                <a:lnTo>
                  <a:pt x="425" y="0"/>
                </a:lnTo>
                <a:lnTo>
                  <a:pt x="425" y="73"/>
                </a:lnTo>
                <a:lnTo>
                  <a:pt x="161" y="73"/>
                </a:lnTo>
                <a:lnTo>
                  <a:pt x="161" y="0"/>
                </a:lnTo>
                <a:lnTo>
                  <a:pt x="0" y="134"/>
                </a:lnTo>
                <a:lnTo>
                  <a:pt x="161" y="271"/>
                </a:lnTo>
                <a:lnTo>
                  <a:pt x="161" y="198"/>
                </a:lnTo>
                <a:lnTo>
                  <a:pt x="425" y="198"/>
                </a:lnTo>
                <a:lnTo>
                  <a:pt x="425" y="271"/>
                </a:lnTo>
                <a:lnTo>
                  <a:pt x="586" y="134"/>
                </a:lnTo>
                <a:close/>
              </a:path>
            </a:pathLst>
          </a:custGeom>
          <a:solidFill>
            <a:schemeClr val="bg1"/>
          </a:solidFill>
          <a:ln w="6350" cap="rnd">
            <a:solidFill>
              <a:schemeClr val="accent3">
                <a:lumMod val="50000"/>
              </a:schemeClr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defRPr/>
            </a:pPr>
            <a:endParaRPr lang="fr-FR" sz="1400" kern="0">
              <a:solidFill>
                <a:prstClr val="black"/>
              </a:solidFill>
              <a:latin typeface="Calibri"/>
              <a:cs typeface="Arial"/>
              <a:sym typeface="Arial"/>
            </a:endParaRP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4764FA68-0D9C-4CA5-ACBC-DC800AA99F6E}"/>
              </a:ext>
            </a:extLst>
          </p:cNvPr>
          <p:cNvSpPr txBox="1"/>
          <p:nvPr/>
        </p:nvSpPr>
        <p:spPr>
          <a:xfrm>
            <a:off x="9956269" y="1562155"/>
            <a:ext cx="940264" cy="338554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buClr>
                <a:srgbClr val="000000"/>
              </a:buClr>
              <a:defRPr/>
            </a:pPr>
            <a:r>
              <a:rPr lang="fr-FR" sz="1600" b="1" kern="0" dirty="0">
                <a:solidFill>
                  <a:prstClr val="white"/>
                </a:solidFill>
                <a:latin typeface="Calibri"/>
                <a:sym typeface="Arial"/>
              </a:rPr>
              <a:t>PPV23*</a:t>
            </a:r>
          </a:p>
        </p:txBody>
      </p:sp>
      <p:cxnSp>
        <p:nvCxnSpPr>
          <p:cNvPr id="36" name="Connecteur droit avec flèche 35">
            <a:extLst>
              <a:ext uri="{FF2B5EF4-FFF2-40B4-BE49-F238E27FC236}">
                <a16:creationId xmlns:a16="http://schemas.microsoft.com/office/drawing/2014/main" id="{21055149-5648-4940-A928-00F68AB4A91F}"/>
              </a:ext>
            </a:extLst>
          </p:cNvPr>
          <p:cNvCxnSpPr>
            <a:cxnSpLocks/>
          </p:cNvCxnSpPr>
          <p:nvPr/>
        </p:nvCxnSpPr>
        <p:spPr>
          <a:xfrm>
            <a:off x="7347284" y="1876927"/>
            <a:ext cx="2527872" cy="2655"/>
          </a:xfrm>
          <a:prstGeom prst="straightConnector1">
            <a:avLst/>
          </a:prstGeom>
          <a:ln w="19050">
            <a:solidFill>
              <a:schemeClr val="accent3">
                <a:lumMod val="75000"/>
              </a:schemeClr>
            </a:solidFill>
            <a:headEnd type="arrow"/>
            <a:tailEnd type="arrow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Flèche droite 19">
            <a:extLst>
              <a:ext uri="{FF2B5EF4-FFF2-40B4-BE49-F238E27FC236}">
                <a16:creationId xmlns:a16="http://schemas.microsoft.com/office/drawing/2014/main" id="{6731143C-9B06-4089-A657-E8145EA1EBCF}"/>
              </a:ext>
            </a:extLst>
          </p:cNvPr>
          <p:cNvSpPr/>
          <p:nvPr/>
        </p:nvSpPr>
        <p:spPr bwMode="auto">
          <a:xfrm>
            <a:off x="4617907" y="3095695"/>
            <a:ext cx="6220711" cy="347323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rgbClr val="000000"/>
              </a:buClr>
              <a:defRPr/>
            </a:pPr>
            <a:endParaRPr lang="fr-FR" sz="1400" kern="0" dirty="0">
              <a:solidFill>
                <a:prstClr val="white"/>
              </a:solidFill>
              <a:latin typeface="Calibri"/>
              <a:sym typeface="Arial"/>
            </a:endParaRP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1B917E10-B42D-44CB-9BFC-58544581BE80}"/>
              </a:ext>
            </a:extLst>
          </p:cNvPr>
          <p:cNvSpPr txBox="1"/>
          <p:nvPr/>
        </p:nvSpPr>
        <p:spPr>
          <a:xfrm>
            <a:off x="7004559" y="3079977"/>
            <a:ext cx="943296" cy="338554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buClr>
                <a:srgbClr val="000000"/>
              </a:buClr>
              <a:defRPr/>
            </a:pPr>
            <a:r>
              <a:rPr lang="fr-FR" sz="1600" b="1" kern="0" dirty="0">
                <a:solidFill>
                  <a:prstClr val="white"/>
                </a:solidFill>
                <a:latin typeface="Calibri"/>
                <a:sym typeface="Arial"/>
              </a:rPr>
              <a:t>PPV23*</a:t>
            </a:r>
          </a:p>
        </p:txBody>
      </p:sp>
      <p:cxnSp>
        <p:nvCxnSpPr>
          <p:cNvPr id="39" name="Connecteur droit avec flèche 38">
            <a:extLst>
              <a:ext uri="{FF2B5EF4-FFF2-40B4-BE49-F238E27FC236}">
                <a16:creationId xmlns:a16="http://schemas.microsoft.com/office/drawing/2014/main" id="{06218650-944D-41C6-A504-8D56D6734E48}"/>
              </a:ext>
            </a:extLst>
          </p:cNvPr>
          <p:cNvCxnSpPr>
            <a:stCxn id="44" idx="1"/>
          </p:cNvCxnSpPr>
          <p:nvPr/>
        </p:nvCxnSpPr>
        <p:spPr>
          <a:xfrm flipV="1">
            <a:off x="4553221" y="3198867"/>
            <a:ext cx="454744" cy="65549"/>
          </a:xfrm>
          <a:prstGeom prst="straightConnector1">
            <a:avLst/>
          </a:prstGeom>
          <a:ln w="12700">
            <a:solidFill>
              <a:schemeClr val="bg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ZoneTexte 39">
            <a:extLst>
              <a:ext uri="{FF2B5EF4-FFF2-40B4-BE49-F238E27FC236}">
                <a16:creationId xmlns:a16="http://schemas.microsoft.com/office/drawing/2014/main" id="{46331623-0242-4592-ABF9-71D8717A21BE}"/>
              </a:ext>
            </a:extLst>
          </p:cNvPr>
          <p:cNvSpPr txBox="1"/>
          <p:nvPr/>
        </p:nvSpPr>
        <p:spPr>
          <a:xfrm>
            <a:off x="1419719" y="3089630"/>
            <a:ext cx="1717213" cy="338554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9050">
            <a:noFill/>
            <a:prstDash val="dash"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050" b="1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buClr>
                <a:srgbClr val="000000"/>
              </a:buClr>
              <a:defRPr/>
            </a:pPr>
            <a:r>
              <a:rPr lang="fr-FR" sz="1600" kern="0" dirty="0">
                <a:solidFill>
                  <a:schemeClr val="bg1"/>
                </a:solidFill>
                <a:latin typeface="Calibri"/>
                <a:sym typeface="Arial"/>
              </a:rPr>
              <a:t>PPV23 antérieur</a:t>
            </a: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149A35DB-EAF2-4C6E-BD6B-5ADDE66BAAD9}"/>
              </a:ext>
            </a:extLst>
          </p:cNvPr>
          <p:cNvSpPr txBox="1"/>
          <p:nvPr/>
        </p:nvSpPr>
        <p:spPr>
          <a:xfrm>
            <a:off x="7271813" y="1989043"/>
            <a:ext cx="2678815" cy="338554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buClr>
                <a:srgbClr val="000000"/>
              </a:buClr>
              <a:defRPr/>
            </a:pPr>
            <a:r>
              <a:rPr lang="fr-FR" sz="1600" b="1" kern="0" dirty="0">
                <a:solidFill>
                  <a:prstClr val="white"/>
                </a:solidFill>
                <a:latin typeface="Calibri"/>
                <a:cs typeface="Arial"/>
                <a:sym typeface="Arial"/>
              </a:rPr>
              <a:t>Rappel 5 ans après le PPV23</a:t>
            </a: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5E32C1D9-310F-4D93-849C-CEB17B6E8A78}"/>
              </a:ext>
            </a:extLst>
          </p:cNvPr>
          <p:cNvSpPr txBox="1"/>
          <p:nvPr/>
        </p:nvSpPr>
        <p:spPr>
          <a:xfrm>
            <a:off x="4553222" y="3079750"/>
            <a:ext cx="807700" cy="338554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buClr>
                <a:srgbClr val="000000"/>
              </a:buClr>
              <a:defRPr/>
            </a:pPr>
            <a:r>
              <a:rPr lang="fr-FR" sz="1600" b="1" kern="0" dirty="0">
                <a:solidFill>
                  <a:prstClr val="white"/>
                </a:solidFill>
                <a:latin typeface="Calibri"/>
                <a:sym typeface="Arial"/>
              </a:rPr>
              <a:t>PCV13</a:t>
            </a: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B4F2E12C-7FC0-4127-AF54-9EDC0FBA8CA3}"/>
              </a:ext>
            </a:extLst>
          </p:cNvPr>
          <p:cNvSpPr txBox="1"/>
          <p:nvPr/>
        </p:nvSpPr>
        <p:spPr>
          <a:xfrm>
            <a:off x="3561996" y="3200543"/>
            <a:ext cx="6960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Clr>
                <a:srgbClr val="000000"/>
              </a:buClr>
              <a:defRPr/>
            </a:pPr>
            <a:r>
              <a:rPr lang="fr-FR" sz="1600" b="1" kern="0" dirty="0">
                <a:solidFill>
                  <a:srgbClr val="0000FF"/>
                </a:solidFill>
                <a:latin typeface="Calibri"/>
                <a:cs typeface="Arial"/>
                <a:sym typeface="Arial"/>
              </a:rPr>
              <a:t>≥ 1 an</a:t>
            </a:r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C9E56978-06C2-4BEC-A3EA-9E83FBBA7376}"/>
              </a:ext>
            </a:extLst>
          </p:cNvPr>
          <p:cNvSpPr txBox="1"/>
          <p:nvPr/>
        </p:nvSpPr>
        <p:spPr>
          <a:xfrm>
            <a:off x="5432411" y="1727904"/>
            <a:ext cx="8931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Clr>
                <a:srgbClr val="000000"/>
              </a:buClr>
              <a:defRPr/>
            </a:pPr>
            <a:r>
              <a:rPr lang="fr-FR" sz="1600" b="1" kern="0" dirty="0">
                <a:solidFill>
                  <a:srgbClr val="0000FF"/>
                </a:solidFill>
                <a:latin typeface="Calibri"/>
                <a:cs typeface="Arial"/>
                <a:sym typeface="Arial"/>
              </a:rPr>
              <a:t>≥ 2 mois</a:t>
            </a:r>
          </a:p>
        </p:txBody>
      </p:sp>
      <p:cxnSp>
        <p:nvCxnSpPr>
          <p:cNvPr id="47" name="Connecteur droit avec flèche 46">
            <a:extLst>
              <a:ext uri="{FF2B5EF4-FFF2-40B4-BE49-F238E27FC236}">
                <a16:creationId xmlns:a16="http://schemas.microsoft.com/office/drawing/2014/main" id="{D2D636E1-82F2-4F7F-BA3E-D80F0F185920}"/>
              </a:ext>
            </a:extLst>
          </p:cNvPr>
          <p:cNvCxnSpPr/>
          <p:nvPr/>
        </p:nvCxnSpPr>
        <p:spPr>
          <a:xfrm>
            <a:off x="3277279" y="3572728"/>
            <a:ext cx="3518493" cy="0"/>
          </a:xfrm>
          <a:prstGeom prst="straightConnector1">
            <a:avLst/>
          </a:prstGeom>
          <a:ln w="19050">
            <a:solidFill>
              <a:schemeClr val="accent3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ZoneTexte 47">
            <a:extLst>
              <a:ext uri="{FF2B5EF4-FFF2-40B4-BE49-F238E27FC236}">
                <a16:creationId xmlns:a16="http://schemas.microsoft.com/office/drawing/2014/main" id="{FFC30AED-CC41-4930-AA3B-31151801E921}"/>
              </a:ext>
            </a:extLst>
          </p:cNvPr>
          <p:cNvSpPr txBox="1"/>
          <p:nvPr/>
        </p:nvSpPr>
        <p:spPr>
          <a:xfrm>
            <a:off x="103260" y="4819650"/>
            <a:ext cx="1386667" cy="5847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noFill/>
            <a:prstDash val="dash"/>
          </a:ln>
          <a:effectLst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buClr>
                <a:srgbClr val="000000"/>
              </a:buClr>
              <a:defRPr/>
            </a:pPr>
            <a:r>
              <a:rPr lang="fr-FR" sz="1600" b="1" kern="0" dirty="0">
                <a:solidFill>
                  <a:schemeClr val="tx1"/>
                </a:solidFill>
                <a:latin typeface="Calibri"/>
                <a:sym typeface="Arial"/>
              </a:rPr>
              <a:t>PCV13</a:t>
            </a:r>
          </a:p>
          <a:p>
            <a:pPr algn="ctr">
              <a:buClr>
                <a:srgbClr val="000000"/>
              </a:buClr>
              <a:defRPr/>
            </a:pPr>
            <a:r>
              <a:rPr lang="fr-FR" sz="1600" b="1" kern="0" dirty="0">
                <a:solidFill>
                  <a:schemeClr val="tx1"/>
                </a:solidFill>
                <a:latin typeface="Calibri"/>
                <a:sym typeface="Arial"/>
              </a:rPr>
              <a:t>antérieur</a:t>
            </a:r>
          </a:p>
        </p:txBody>
      </p:sp>
      <p:sp>
        <p:nvSpPr>
          <p:cNvPr id="49" name="Freeform 906">
            <a:extLst>
              <a:ext uri="{FF2B5EF4-FFF2-40B4-BE49-F238E27FC236}">
                <a16:creationId xmlns:a16="http://schemas.microsoft.com/office/drawing/2014/main" id="{D2D56FF1-6939-4CA6-81A4-D30E73E60C72}"/>
              </a:ext>
            </a:extLst>
          </p:cNvPr>
          <p:cNvSpPr>
            <a:spLocks/>
          </p:cNvSpPr>
          <p:nvPr/>
        </p:nvSpPr>
        <p:spPr bwMode="auto">
          <a:xfrm>
            <a:off x="1677475" y="4954491"/>
            <a:ext cx="403159" cy="113588"/>
          </a:xfrm>
          <a:custGeom>
            <a:avLst/>
            <a:gdLst/>
            <a:ahLst/>
            <a:cxnLst>
              <a:cxn ang="0">
                <a:pos x="586" y="134"/>
              </a:cxn>
              <a:cxn ang="0">
                <a:pos x="425" y="0"/>
              </a:cxn>
              <a:cxn ang="0">
                <a:pos x="425" y="73"/>
              </a:cxn>
              <a:cxn ang="0">
                <a:pos x="161" y="73"/>
              </a:cxn>
              <a:cxn ang="0">
                <a:pos x="161" y="0"/>
              </a:cxn>
              <a:cxn ang="0">
                <a:pos x="0" y="134"/>
              </a:cxn>
              <a:cxn ang="0">
                <a:pos x="161" y="271"/>
              </a:cxn>
              <a:cxn ang="0">
                <a:pos x="161" y="198"/>
              </a:cxn>
              <a:cxn ang="0">
                <a:pos x="425" y="198"/>
              </a:cxn>
              <a:cxn ang="0">
                <a:pos x="425" y="271"/>
              </a:cxn>
              <a:cxn ang="0">
                <a:pos x="586" y="134"/>
              </a:cxn>
            </a:cxnLst>
            <a:rect l="0" t="0" r="r" b="b"/>
            <a:pathLst>
              <a:path w="586" h="271">
                <a:moveTo>
                  <a:pt x="586" y="134"/>
                </a:moveTo>
                <a:lnTo>
                  <a:pt x="425" y="0"/>
                </a:lnTo>
                <a:lnTo>
                  <a:pt x="425" y="73"/>
                </a:lnTo>
                <a:lnTo>
                  <a:pt x="161" y="73"/>
                </a:lnTo>
                <a:lnTo>
                  <a:pt x="161" y="0"/>
                </a:lnTo>
                <a:lnTo>
                  <a:pt x="0" y="134"/>
                </a:lnTo>
                <a:lnTo>
                  <a:pt x="161" y="271"/>
                </a:lnTo>
                <a:lnTo>
                  <a:pt x="161" y="198"/>
                </a:lnTo>
                <a:lnTo>
                  <a:pt x="425" y="198"/>
                </a:lnTo>
                <a:lnTo>
                  <a:pt x="425" y="271"/>
                </a:lnTo>
                <a:lnTo>
                  <a:pt x="586" y="134"/>
                </a:lnTo>
                <a:close/>
              </a:path>
            </a:pathLst>
          </a:custGeom>
          <a:solidFill>
            <a:schemeClr val="bg1"/>
          </a:solidFill>
          <a:ln w="6350" cap="rnd">
            <a:solidFill>
              <a:schemeClr val="accent3">
                <a:lumMod val="50000"/>
              </a:schemeClr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defRPr/>
            </a:pPr>
            <a:endParaRPr lang="fr-FR" sz="1400" kern="0">
              <a:solidFill>
                <a:prstClr val="black"/>
              </a:solidFill>
              <a:latin typeface="Calibri"/>
              <a:cs typeface="Arial"/>
              <a:sym typeface="Arial"/>
            </a:endParaRPr>
          </a:p>
        </p:txBody>
      </p:sp>
      <p:sp>
        <p:nvSpPr>
          <p:cNvPr id="50" name="ZoneTexte 49">
            <a:extLst>
              <a:ext uri="{FF2B5EF4-FFF2-40B4-BE49-F238E27FC236}">
                <a16:creationId xmlns:a16="http://schemas.microsoft.com/office/drawing/2014/main" id="{AE5477C3-F2DC-4733-AF54-2D0E9A2F9AB4}"/>
              </a:ext>
            </a:extLst>
          </p:cNvPr>
          <p:cNvSpPr txBox="1"/>
          <p:nvPr/>
        </p:nvSpPr>
        <p:spPr>
          <a:xfrm>
            <a:off x="6997783" y="4836574"/>
            <a:ext cx="936719" cy="338554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buClr>
                <a:srgbClr val="000000"/>
              </a:buClr>
              <a:defRPr/>
            </a:pPr>
            <a:r>
              <a:rPr lang="fr-FR" sz="1600" b="1" kern="0" dirty="0">
                <a:solidFill>
                  <a:prstClr val="white"/>
                </a:solidFill>
                <a:latin typeface="Calibri"/>
                <a:sym typeface="Arial"/>
              </a:rPr>
              <a:t>PPV23*</a:t>
            </a:r>
          </a:p>
        </p:txBody>
      </p:sp>
      <p:cxnSp>
        <p:nvCxnSpPr>
          <p:cNvPr id="51" name="Connecteur droit avec flèche 50">
            <a:extLst>
              <a:ext uri="{FF2B5EF4-FFF2-40B4-BE49-F238E27FC236}">
                <a16:creationId xmlns:a16="http://schemas.microsoft.com/office/drawing/2014/main" id="{7953F2F1-20F3-4298-819F-7F57F270A8F3}"/>
              </a:ext>
            </a:extLst>
          </p:cNvPr>
          <p:cNvCxnSpPr>
            <a:cxnSpLocks/>
          </p:cNvCxnSpPr>
          <p:nvPr/>
        </p:nvCxnSpPr>
        <p:spPr>
          <a:xfrm>
            <a:off x="3513222" y="5165558"/>
            <a:ext cx="3377161" cy="21399"/>
          </a:xfrm>
          <a:prstGeom prst="straightConnector1">
            <a:avLst/>
          </a:prstGeom>
          <a:ln w="19050">
            <a:solidFill>
              <a:schemeClr val="accent3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ZoneTexte 51">
            <a:extLst>
              <a:ext uri="{FF2B5EF4-FFF2-40B4-BE49-F238E27FC236}">
                <a16:creationId xmlns:a16="http://schemas.microsoft.com/office/drawing/2014/main" id="{DC02DB69-2F48-4DB0-864F-28B99CC65089}"/>
              </a:ext>
            </a:extLst>
          </p:cNvPr>
          <p:cNvSpPr txBox="1"/>
          <p:nvPr/>
        </p:nvSpPr>
        <p:spPr>
          <a:xfrm>
            <a:off x="1481521" y="5088670"/>
            <a:ext cx="8931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Clr>
                <a:srgbClr val="000000"/>
              </a:buClr>
              <a:defRPr/>
            </a:pPr>
            <a:r>
              <a:rPr lang="fr-FR" sz="1600" b="1" kern="0" dirty="0">
                <a:solidFill>
                  <a:srgbClr val="0000FF"/>
                </a:solidFill>
                <a:latin typeface="Calibri"/>
                <a:cs typeface="Arial"/>
                <a:sym typeface="Arial"/>
              </a:rPr>
              <a:t>≥ 2 mois</a:t>
            </a:r>
          </a:p>
        </p:txBody>
      </p:sp>
      <p:sp>
        <p:nvSpPr>
          <p:cNvPr id="53" name="ZoneTexte 52">
            <a:extLst>
              <a:ext uri="{FF2B5EF4-FFF2-40B4-BE49-F238E27FC236}">
                <a16:creationId xmlns:a16="http://schemas.microsoft.com/office/drawing/2014/main" id="{EB15D171-3EC3-4B12-A520-96C98909B3CD}"/>
              </a:ext>
            </a:extLst>
          </p:cNvPr>
          <p:cNvSpPr txBox="1"/>
          <p:nvPr/>
        </p:nvSpPr>
        <p:spPr>
          <a:xfrm>
            <a:off x="2421595" y="4874155"/>
            <a:ext cx="1073004" cy="584775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9050">
            <a:noFill/>
            <a:prstDash val="dash"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050" b="1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buClr>
                <a:srgbClr val="000000"/>
              </a:buClr>
              <a:defRPr/>
            </a:pPr>
            <a:r>
              <a:rPr lang="fr-FR" sz="1600" kern="0" dirty="0">
                <a:solidFill>
                  <a:schemeClr val="bg1"/>
                </a:solidFill>
                <a:latin typeface="Calibri"/>
                <a:sym typeface="Arial"/>
              </a:rPr>
              <a:t>PPV23 antérieur</a:t>
            </a:r>
          </a:p>
        </p:txBody>
      </p:sp>
      <p:sp>
        <p:nvSpPr>
          <p:cNvPr id="54" name="ZoneTexte 53">
            <a:extLst>
              <a:ext uri="{FF2B5EF4-FFF2-40B4-BE49-F238E27FC236}">
                <a16:creationId xmlns:a16="http://schemas.microsoft.com/office/drawing/2014/main" id="{BAE669E4-27A4-4B7E-9C7D-A899AD121FEF}"/>
              </a:ext>
            </a:extLst>
          </p:cNvPr>
          <p:cNvSpPr txBox="1"/>
          <p:nvPr/>
        </p:nvSpPr>
        <p:spPr>
          <a:xfrm>
            <a:off x="178802" y="1284551"/>
            <a:ext cx="3372815" cy="3181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defRPr/>
            </a:pPr>
            <a:r>
              <a:rPr lang="fr-FR" sz="1467" b="1" kern="0" dirty="0">
                <a:solidFill>
                  <a:srgbClr val="0070C0"/>
                </a:solidFill>
                <a:latin typeface="Calibri"/>
                <a:cs typeface="Arial"/>
                <a:sym typeface="Arial"/>
              </a:rPr>
              <a:t>Personnes non préalablement vaccinées</a:t>
            </a:r>
          </a:p>
        </p:txBody>
      </p:sp>
      <p:sp>
        <p:nvSpPr>
          <p:cNvPr id="55" name="ZoneTexte 54">
            <a:extLst>
              <a:ext uri="{FF2B5EF4-FFF2-40B4-BE49-F238E27FC236}">
                <a16:creationId xmlns:a16="http://schemas.microsoft.com/office/drawing/2014/main" id="{BEF8E1ED-829C-4600-B538-1D2F95A0F01F}"/>
              </a:ext>
            </a:extLst>
          </p:cNvPr>
          <p:cNvSpPr txBox="1"/>
          <p:nvPr/>
        </p:nvSpPr>
        <p:spPr>
          <a:xfrm>
            <a:off x="113394" y="2466510"/>
            <a:ext cx="4753321" cy="3181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defRPr/>
            </a:pPr>
            <a:r>
              <a:rPr lang="fr-FR" sz="1467" b="1" kern="0" dirty="0">
                <a:solidFill>
                  <a:srgbClr val="0070C0"/>
                </a:solidFill>
                <a:latin typeface="Calibri"/>
                <a:cs typeface="Arial"/>
                <a:sym typeface="Arial"/>
              </a:rPr>
              <a:t>Personnes déjà vaccinées depuis plus de 1 an avec PPV23</a:t>
            </a:r>
          </a:p>
        </p:txBody>
      </p:sp>
      <p:sp>
        <p:nvSpPr>
          <p:cNvPr id="56" name="ZoneTexte 55">
            <a:extLst>
              <a:ext uri="{FF2B5EF4-FFF2-40B4-BE49-F238E27FC236}">
                <a16:creationId xmlns:a16="http://schemas.microsoft.com/office/drawing/2014/main" id="{E1A0306C-D428-44F2-A4D4-C8FC070C0F01}"/>
              </a:ext>
            </a:extLst>
          </p:cNvPr>
          <p:cNvSpPr txBox="1"/>
          <p:nvPr/>
        </p:nvSpPr>
        <p:spPr>
          <a:xfrm>
            <a:off x="51016" y="4274357"/>
            <a:ext cx="4753321" cy="3181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defRPr/>
            </a:pPr>
            <a:r>
              <a:rPr lang="fr-FR" sz="1467" b="1" kern="0" dirty="0">
                <a:solidFill>
                  <a:srgbClr val="0070C0"/>
                </a:solidFill>
                <a:latin typeface="Calibri"/>
                <a:cs typeface="Arial"/>
                <a:sym typeface="Arial"/>
              </a:rPr>
              <a:t>Personnes déjà vaccinées avec la séquence PCV13-PPV23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524D8DA3-734E-4147-969F-FC8F6BEDE9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640" y="1"/>
            <a:ext cx="3252061" cy="379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altLang="fr-FR" sz="1867" dirty="0">
                <a:solidFill>
                  <a:srgbClr val="C00000"/>
                </a:solidFill>
              </a:rPr>
              <a:t>Ce que nous devrions faire</a:t>
            </a:r>
          </a:p>
        </p:txBody>
      </p:sp>
      <p:sp>
        <p:nvSpPr>
          <p:cNvPr id="62" name="ZoneTexte 61">
            <a:extLst>
              <a:ext uri="{FF2B5EF4-FFF2-40B4-BE49-F238E27FC236}">
                <a16:creationId xmlns:a16="http://schemas.microsoft.com/office/drawing/2014/main" id="{58E45709-C7D5-8747-937C-053CD4F900DB}"/>
              </a:ext>
            </a:extLst>
          </p:cNvPr>
          <p:cNvSpPr txBox="1"/>
          <p:nvPr/>
        </p:nvSpPr>
        <p:spPr>
          <a:xfrm>
            <a:off x="3804158" y="5308929"/>
            <a:ext cx="2678815" cy="338554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buClr>
                <a:srgbClr val="000000"/>
              </a:buClr>
              <a:defRPr/>
            </a:pPr>
            <a:r>
              <a:rPr lang="fr-FR" sz="1600" b="1" kern="0" dirty="0">
                <a:solidFill>
                  <a:prstClr val="white"/>
                </a:solidFill>
                <a:latin typeface="Calibri"/>
                <a:cs typeface="Arial"/>
                <a:sym typeface="Arial"/>
              </a:rPr>
              <a:t>Rappel 5 ans après le PPV23</a:t>
            </a:r>
          </a:p>
        </p:txBody>
      </p:sp>
      <p:sp>
        <p:nvSpPr>
          <p:cNvPr id="63" name="ZoneTexte 62">
            <a:extLst>
              <a:ext uri="{FF2B5EF4-FFF2-40B4-BE49-F238E27FC236}">
                <a16:creationId xmlns:a16="http://schemas.microsoft.com/office/drawing/2014/main" id="{9011781B-4693-904D-9672-D338B09E8146}"/>
              </a:ext>
            </a:extLst>
          </p:cNvPr>
          <p:cNvSpPr txBox="1"/>
          <p:nvPr/>
        </p:nvSpPr>
        <p:spPr>
          <a:xfrm>
            <a:off x="3804157" y="3683150"/>
            <a:ext cx="2678815" cy="338554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buClr>
                <a:srgbClr val="000000"/>
              </a:buClr>
              <a:defRPr/>
            </a:pPr>
            <a:r>
              <a:rPr lang="fr-FR" sz="1600" b="1" kern="0" dirty="0">
                <a:solidFill>
                  <a:prstClr val="white"/>
                </a:solidFill>
                <a:latin typeface="Calibri"/>
                <a:cs typeface="Arial"/>
                <a:sym typeface="Arial"/>
              </a:rPr>
              <a:t>Rappel 5 ans après le PPV23</a:t>
            </a:r>
          </a:p>
        </p:txBody>
      </p: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20A152C1-BA89-4B74-AD23-3F2BFC36C88B}"/>
              </a:ext>
            </a:extLst>
          </p:cNvPr>
          <p:cNvCxnSpPr>
            <a:cxnSpLocks/>
          </p:cNvCxnSpPr>
          <p:nvPr/>
        </p:nvCxnSpPr>
        <p:spPr>
          <a:xfrm>
            <a:off x="51015" y="2396987"/>
            <a:ext cx="11997647" cy="428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cteur droit 56">
            <a:extLst>
              <a:ext uri="{FF2B5EF4-FFF2-40B4-BE49-F238E27FC236}">
                <a16:creationId xmlns:a16="http://schemas.microsoft.com/office/drawing/2014/main" id="{5274E857-05BA-432C-804C-C406ECC24E21}"/>
              </a:ext>
            </a:extLst>
          </p:cNvPr>
          <p:cNvCxnSpPr>
            <a:cxnSpLocks/>
          </p:cNvCxnSpPr>
          <p:nvPr/>
        </p:nvCxnSpPr>
        <p:spPr>
          <a:xfrm>
            <a:off x="51015" y="4147795"/>
            <a:ext cx="11997647" cy="428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43763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Bronchite infectieuse simple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Pas de traitement antibiotique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487847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Exacerbation de BPCO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Antibiothérapie indiquée si:</a:t>
            </a:r>
          </a:p>
          <a:p>
            <a:pPr lvl="1"/>
            <a:r>
              <a:rPr lang="fr-FR" dirty="0" smtClean="0"/>
              <a:t>Modification de la symptomatologie avec augmentation de la dyspnée et du volume de l’expectoration et de la purulence de l’expectoration (présence des 3 critères ou 2 si purulence présente))</a:t>
            </a:r>
          </a:p>
          <a:p>
            <a:pPr lvl="1"/>
            <a:r>
              <a:rPr lang="fr-FR" dirty="0" smtClean="0"/>
              <a:t>Recours à une ventilation invasive ou non</a:t>
            </a:r>
          </a:p>
          <a:p>
            <a:r>
              <a:rPr lang="fr-FR" dirty="0" smtClean="0"/>
              <a:t>Traitement empirique par :</a:t>
            </a:r>
          </a:p>
          <a:p>
            <a:pPr lvl="1"/>
            <a:r>
              <a:rPr lang="fr-FR" dirty="0" smtClean="0"/>
              <a:t>Amoxicilline 3 gr/j (7j)</a:t>
            </a:r>
          </a:p>
          <a:p>
            <a:pPr lvl="1"/>
            <a:r>
              <a:rPr lang="fr-FR" dirty="0" smtClean="0"/>
              <a:t>Macrolide (</a:t>
            </a:r>
            <a:r>
              <a:rPr lang="fr-FR" dirty="0" err="1" smtClean="0"/>
              <a:t>Azithromycine</a:t>
            </a:r>
            <a:r>
              <a:rPr lang="fr-FR" dirty="0" smtClean="0"/>
              <a:t> 4j)/pristinamycine (4j)</a:t>
            </a:r>
          </a:p>
          <a:p>
            <a:pPr lvl="1"/>
            <a:r>
              <a:rPr lang="fr-FR" dirty="0"/>
              <a:t>Amoxicilline/acide </a:t>
            </a:r>
            <a:r>
              <a:rPr lang="fr-FR" dirty="0" smtClean="0"/>
              <a:t>clavulanique  3 gr/j (7 j)pour les BPCO sévères stade IV</a:t>
            </a:r>
            <a:endParaRPr lang="fr-FR" dirty="0"/>
          </a:p>
          <a:p>
            <a:pPr marL="457200" lvl="1" indent="0">
              <a:buNone/>
            </a:pPr>
            <a:endParaRPr lang="fr-FR" dirty="0" smtClean="0"/>
          </a:p>
          <a:p>
            <a:pPr lvl="1"/>
            <a:endParaRPr lang="fr-FR" dirty="0" smtClean="0"/>
          </a:p>
          <a:p>
            <a:pPr marL="457200" lvl="1" indent="0">
              <a:buNone/>
            </a:pPr>
            <a:r>
              <a:rPr lang="fr-FR" dirty="0"/>
              <a:t> </a:t>
            </a:r>
            <a:r>
              <a:rPr lang="fr-FR" dirty="0" smtClean="0"/>
              <a:t>Faire documentation bactériologique (ECBC) si évolution défavorable (suspicion bacille gram négatif dont </a:t>
            </a:r>
            <a:r>
              <a:rPr lang="fr-FR" dirty="0" err="1" smtClean="0"/>
              <a:t>pseudomonas</a:t>
            </a:r>
            <a:r>
              <a:rPr lang="fr-FR" dirty="0" smtClean="0"/>
              <a:t> </a:t>
            </a:r>
            <a:r>
              <a:rPr lang="fr-FR" dirty="0" err="1" smtClean="0"/>
              <a:t>aeruginosa</a:t>
            </a:r>
            <a:r>
              <a:rPr lang="fr-FR" dirty="0" smtClean="0"/>
              <a:t>)</a:t>
            </a:r>
            <a:endParaRPr lang="fr-FR" dirty="0"/>
          </a:p>
          <a:p>
            <a:pPr marL="457200" lvl="1" indent="0">
              <a:buNone/>
            </a:pPr>
            <a:endParaRPr lang="fr-FR" dirty="0" smtClean="0"/>
          </a:p>
          <a:p>
            <a:pPr marL="457200" lvl="1" indent="0">
              <a:buNone/>
            </a:pPr>
            <a:endParaRPr lang="fr-FR" dirty="0"/>
          </a:p>
        </p:txBody>
      </p:sp>
      <p:sp>
        <p:nvSpPr>
          <p:cNvPr id="4" name="Ellipse 3"/>
          <p:cNvSpPr/>
          <p:nvPr/>
        </p:nvSpPr>
        <p:spPr>
          <a:xfrm>
            <a:off x="8586216" y="2977166"/>
            <a:ext cx="1316736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5-7 jours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094016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Microbiologie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Bactéries et virus en causes</a:t>
            </a:r>
          </a:p>
          <a:p>
            <a:r>
              <a:rPr lang="fr-FR" dirty="0" smtClean="0"/>
              <a:t>Bactéries : </a:t>
            </a:r>
            <a:r>
              <a:rPr lang="fr-FR" dirty="0" err="1" smtClean="0"/>
              <a:t>Moraxella</a:t>
            </a:r>
            <a:r>
              <a:rPr lang="fr-FR" dirty="0" smtClean="0"/>
              <a:t> </a:t>
            </a:r>
            <a:r>
              <a:rPr lang="fr-FR" dirty="0" err="1" smtClean="0"/>
              <a:t>catarrhalis</a:t>
            </a:r>
            <a:r>
              <a:rPr lang="fr-FR" dirty="0" smtClean="0"/>
              <a:t>, Haemophilus influenzae, pneumocoque, plus rarement </a:t>
            </a:r>
            <a:r>
              <a:rPr lang="fr-FR" dirty="0" err="1" smtClean="0"/>
              <a:t>pseudomonas</a:t>
            </a:r>
            <a:r>
              <a:rPr lang="fr-FR" dirty="0" smtClean="0"/>
              <a:t> </a:t>
            </a:r>
            <a:r>
              <a:rPr lang="fr-FR" dirty="0" err="1" smtClean="0"/>
              <a:t>aeruginosa</a:t>
            </a:r>
            <a:r>
              <a:rPr lang="fr-FR" dirty="0" smtClean="0"/>
              <a:t>, chlamydiae </a:t>
            </a:r>
            <a:r>
              <a:rPr lang="fr-FR" dirty="0" err="1" smtClean="0"/>
              <a:t>pneumoniae</a:t>
            </a:r>
            <a:r>
              <a:rPr lang="fr-FR" dirty="0" smtClean="0"/>
              <a:t>…</a:t>
            </a:r>
          </a:p>
          <a:p>
            <a:r>
              <a:rPr lang="fr-FR" dirty="0" smtClean="0"/>
              <a:t>Virus: grippe, Coronavirus, rhinovirus, VRS….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89745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sz="4000" dirty="0"/>
          </a:p>
        </p:txBody>
      </p:sp>
      <p:sp>
        <p:nvSpPr>
          <p:cNvPr id="4" name="Rectangle 3"/>
          <p:cNvSpPr/>
          <p:nvPr/>
        </p:nvSpPr>
        <p:spPr>
          <a:xfrm>
            <a:off x="4612004" y="2967335"/>
            <a:ext cx="2967993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8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MERCI</a:t>
            </a:r>
            <a:endParaRPr lang="fr-FR" sz="80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36189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4089" y="1000125"/>
            <a:ext cx="7743825" cy="485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à coins arrondis 1"/>
          <p:cNvSpPr/>
          <p:nvPr/>
        </p:nvSpPr>
        <p:spPr>
          <a:xfrm>
            <a:off x="6888088" y="3573016"/>
            <a:ext cx="2880320" cy="43204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4588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5039" y="857250"/>
            <a:ext cx="7781925" cy="514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à coins arrondis 2"/>
          <p:cNvSpPr/>
          <p:nvPr/>
        </p:nvSpPr>
        <p:spPr>
          <a:xfrm>
            <a:off x="7608168" y="2996952"/>
            <a:ext cx="2016224" cy="288032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à coins arrondis 3"/>
          <p:cNvSpPr/>
          <p:nvPr/>
        </p:nvSpPr>
        <p:spPr>
          <a:xfrm>
            <a:off x="7608168" y="2276872"/>
            <a:ext cx="1224136" cy="288032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2287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Mieux prescrire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Cibler </a:t>
            </a:r>
            <a:r>
              <a:rPr lang="fr-FR" b="1" dirty="0" smtClean="0"/>
              <a:t>la bonne indication</a:t>
            </a:r>
          </a:p>
          <a:p>
            <a:r>
              <a:rPr lang="fr-FR" b="1" dirty="0" smtClean="0"/>
              <a:t>La bonne molécule</a:t>
            </a:r>
          </a:p>
          <a:p>
            <a:r>
              <a:rPr lang="fr-FR" b="1" dirty="0" smtClean="0"/>
              <a:t>La bonne durée</a:t>
            </a:r>
          </a:p>
          <a:p>
            <a:pPr lvl="1"/>
            <a:r>
              <a:rPr lang="fr-FR" dirty="0" smtClean="0"/>
              <a:t>↑4 % d’effets secondaires par jour</a:t>
            </a:r>
          </a:p>
          <a:p>
            <a:pPr lvl="1"/>
            <a:r>
              <a:rPr lang="fr-FR" dirty="0" smtClean="0"/>
              <a:t>↑3% de résistance par jour</a:t>
            </a:r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29789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Situations cliniques qui nécessitent pas d’antibiotique: des exemples….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b="1" dirty="0" smtClean="0"/>
              <a:t>ORL</a:t>
            </a:r>
          </a:p>
          <a:p>
            <a:pPr lvl="1"/>
            <a:r>
              <a:rPr lang="fr-FR" dirty="0" smtClean="0"/>
              <a:t>Angine avec TDR négatif</a:t>
            </a:r>
          </a:p>
          <a:p>
            <a:pPr lvl="1"/>
            <a:r>
              <a:rPr lang="fr-FR" dirty="0" smtClean="0"/>
              <a:t>Rhinopharyngite (sauf complications bactériennes, otite, sinusite)</a:t>
            </a:r>
          </a:p>
          <a:p>
            <a:pPr lvl="1"/>
            <a:r>
              <a:rPr lang="fr-FR" dirty="0" smtClean="0"/>
              <a:t>Sinusite maxillaire avec contexte épidémique</a:t>
            </a:r>
          </a:p>
          <a:p>
            <a:r>
              <a:rPr lang="fr-FR" b="1" dirty="0" smtClean="0"/>
              <a:t>Poumon</a:t>
            </a:r>
          </a:p>
          <a:p>
            <a:pPr lvl="1"/>
            <a:r>
              <a:rPr lang="fr-FR" dirty="0" smtClean="0"/>
              <a:t>Bronchite aigües de l’adulte sain</a:t>
            </a:r>
          </a:p>
          <a:p>
            <a:pPr lvl="1"/>
            <a:r>
              <a:rPr lang="fr-FR" dirty="0" smtClean="0"/>
              <a:t>Exacerbation de BPCO : non systématique</a:t>
            </a:r>
          </a:p>
          <a:p>
            <a:r>
              <a:rPr lang="fr-FR" b="1" dirty="0" smtClean="0"/>
              <a:t>Urine</a:t>
            </a:r>
          </a:p>
          <a:p>
            <a:pPr lvl="1"/>
            <a:r>
              <a:rPr lang="fr-FR" dirty="0" smtClean="0"/>
              <a:t>Colonisation urinaire c’est-à-dire ECBU avec germes sans symptôme sans fièvre sans syndrome inflammatoire hors contexte de grossesse et de geste sur les voies urinaires</a:t>
            </a:r>
          </a:p>
          <a:p>
            <a:r>
              <a:rPr lang="fr-FR" b="1" dirty="0" smtClean="0"/>
              <a:t>Peau</a:t>
            </a:r>
            <a:r>
              <a:rPr lang="fr-FR" dirty="0" smtClean="0"/>
              <a:t>: folliculite, certains furoncles</a:t>
            </a:r>
          </a:p>
          <a:p>
            <a:r>
              <a:rPr lang="fr-FR" dirty="0" smtClean="0"/>
              <a:t>Infection </a:t>
            </a:r>
            <a:r>
              <a:rPr lang="fr-FR" b="1" dirty="0" err="1" smtClean="0"/>
              <a:t>Covid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26887363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4400" b="1" dirty="0" smtClean="0"/>
              <a:t>Infections pulmonaires</a:t>
            </a:r>
            <a:r>
              <a:rPr lang="fr-FR" sz="4400" dirty="0" smtClean="0"/>
              <a:t>:</a:t>
            </a:r>
            <a:br>
              <a:rPr lang="fr-FR" sz="4400" dirty="0" smtClean="0"/>
            </a:br>
            <a:r>
              <a:rPr lang="fr-FR" sz="4400" dirty="0" smtClean="0"/>
              <a:t>pneumopathie</a:t>
            </a:r>
            <a:br>
              <a:rPr lang="fr-FR" sz="4400" dirty="0" smtClean="0"/>
            </a:br>
            <a:r>
              <a:rPr lang="fr-FR" sz="4400" dirty="0" smtClean="0"/>
              <a:t>exacerbations aigües de BPCO</a:t>
            </a:r>
            <a:endParaRPr lang="fr-FR" sz="44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431933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Les germes en cause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b="1" dirty="0" smtClean="0"/>
              <a:t>Pneumocoque</a:t>
            </a:r>
            <a:r>
              <a:rPr lang="fr-FR" dirty="0" smtClean="0"/>
              <a:t>: bactérie la plus fréquemment retrouvée: 74-81% des infections respiratoires </a:t>
            </a:r>
            <a:r>
              <a:rPr lang="fr-FR" dirty="0" smtClean="0"/>
              <a:t>basses documentées</a:t>
            </a:r>
            <a:endParaRPr lang="fr-FR" dirty="0" smtClean="0"/>
          </a:p>
          <a:p>
            <a:r>
              <a:rPr lang="fr-FR" b="1" dirty="0" smtClean="0"/>
              <a:t>Les virus </a:t>
            </a:r>
            <a:r>
              <a:rPr lang="fr-FR" dirty="0" smtClean="0"/>
              <a:t>: grippe, Covid-19, VRS, adénovirus…(20-25%)</a:t>
            </a:r>
          </a:p>
          <a:p>
            <a:r>
              <a:rPr lang="fr-FR" b="1" dirty="0" smtClean="0"/>
              <a:t>Les germes </a:t>
            </a:r>
            <a:r>
              <a:rPr lang="fr-FR" b="1" dirty="0" err="1" smtClean="0"/>
              <a:t>intra-cellulaires</a:t>
            </a:r>
            <a:endParaRPr lang="fr-FR" b="1" dirty="0" smtClean="0"/>
          </a:p>
          <a:p>
            <a:pPr lvl="1"/>
            <a:r>
              <a:rPr lang="fr-FR" dirty="0" err="1" smtClean="0"/>
              <a:t>Légionelle</a:t>
            </a:r>
            <a:r>
              <a:rPr lang="fr-FR" dirty="0" smtClean="0"/>
              <a:t> </a:t>
            </a:r>
            <a:r>
              <a:rPr lang="fr-FR" dirty="0" smtClean="0"/>
              <a:t>(2</a:t>
            </a:r>
            <a:r>
              <a:rPr lang="fr-FR" baseline="30000" dirty="0" smtClean="0"/>
              <a:t>ème</a:t>
            </a:r>
            <a:r>
              <a:rPr lang="fr-FR" dirty="0" smtClean="0"/>
              <a:t> agent des PAC sévères)</a:t>
            </a:r>
            <a:endParaRPr lang="fr-FR" dirty="0" smtClean="0"/>
          </a:p>
          <a:p>
            <a:pPr lvl="1"/>
            <a:r>
              <a:rPr lang="fr-FR" dirty="0" smtClean="0"/>
              <a:t>Mycoplasme </a:t>
            </a:r>
            <a:r>
              <a:rPr lang="fr-FR" dirty="0" err="1" smtClean="0"/>
              <a:t>pneumoniae</a:t>
            </a:r>
            <a:r>
              <a:rPr lang="fr-FR" dirty="0" smtClean="0"/>
              <a:t> (</a:t>
            </a:r>
            <a:r>
              <a:rPr lang="fr-FR" dirty="0" err="1" smtClean="0"/>
              <a:t>enfants,sujets</a:t>
            </a:r>
            <a:r>
              <a:rPr lang="fr-FR" dirty="0" smtClean="0"/>
              <a:t> jeunes)</a:t>
            </a:r>
          </a:p>
          <a:p>
            <a:pPr lvl="1"/>
            <a:r>
              <a:rPr lang="fr-FR" dirty="0" smtClean="0"/>
              <a:t>Chlamydiae </a:t>
            </a:r>
            <a:r>
              <a:rPr lang="fr-FR" dirty="0" err="1" smtClean="0"/>
              <a:t>pneumoniae</a:t>
            </a:r>
            <a:endParaRPr lang="fr-FR" dirty="0" smtClean="0"/>
          </a:p>
          <a:p>
            <a:r>
              <a:rPr lang="fr-FR" b="1" dirty="0" smtClean="0"/>
              <a:t>Les BGN</a:t>
            </a:r>
            <a:r>
              <a:rPr lang="fr-FR" dirty="0" smtClean="0"/>
              <a:t>: </a:t>
            </a:r>
            <a:r>
              <a:rPr lang="fr-FR" dirty="0" err="1" smtClean="0"/>
              <a:t>Klebsielle</a:t>
            </a:r>
            <a:r>
              <a:rPr lang="fr-FR" dirty="0" smtClean="0"/>
              <a:t>, </a:t>
            </a:r>
            <a:r>
              <a:rPr lang="fr-FR" dirty="0"/>
              <a:t>P</a:t>
            </a:r>
            <a:r>
              <a:rPr lang="fr-FR" dirty="0" smtClean="0"/>
              <a:t>yo, </a:t>
            </a:r>
            <a:r>
              <a:rPr lang="fr-FR" dirty="0" err="1" smtClean="0"/>
              <a:t>Serratia</a:t>
            </a:r>
            <a:r>
              <a:rPr lang="fr-FR" dirty="0" smtClean="0"/>
              <a:t>, </a:t>
            </a:r>
            <a:r>
              <a:rPr lang="fr-FR" dirty="0" err="1" smtClean="0"/>
              <a:t>Entérobacter</a:t>
            </a:r>
            <a:r>
              <a:rPr lang="fr-FR" dirty="0" smtClean="0"/>
              <a:t> ..</a:t>
            </a:r>
          </a:p>
          <a:p>
            <a:r>
              <a:rPr lang="fr-FR" b="1" dirty="0" smtClean="0"/>
              <a:t>Le Staphylocoque doré </a:t>
            </a:r>
            <a:r>
              <a:rPr lang="fr-FR" dirty="0" smtClean="0"/>
              <a:t>(sujets âgés en institution, post viral, comorbidités, colonisation)</a:t>
            </a:r>
          </a:p>
          <a:p>
            <a:r>
              <a:rPr lang="fr-FR" b="1" dirty="0" smtClean="0"/>
              <a:t>Les anaérobies </a:t>
            </a:r>
            <a:r>
              <a:rPr lang="fr-FR" dirty="0" smtClean="0"/>
              <a:t>(fausse route</a:t>
            </a:r>
            <a:r>
              <a:rPr lang="fr-FR" dirty="0" smtClean="0"/>
              <a:t>)</a:t>
            </a:r>
          </a:p>
          <a:p>
            <a:r>
              <a:rPr lang="fr-FR" dirty="0" smtClean="0"/>
              <a:t>Pas d’identification dans </a:t>
            </a:r>
            <a:r>
              <a:rPr lang="fr-FR" b="1" dirty="0" smtClean="0"/>
              <a:t>50% des cas</a:t>
            </a:r>
            <a:endParaRPr lang="fr-FR" b="1" dirty="0"/>
          </a:p>
        </p:txBody>
      </p:sp>
      <p:sp>
        <p:nvSpPr>
          <p:cNvPr id="4" name="Étoile à 7 branches 3"/>
          <p:cNvSpPr/>
          <p:nvPr/>
        </p:nvSpPr>
        <p:spPr>
          <a:xfrm>
            <a:off x="7536160" y="2420888"/>
            <a:ext cx="3059832" cy="2088232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Traitement = pari microbiologique</a:t>
            </a:r>
          </a:p>
        </p:txBody>
      </p:sp>
    </p:spTree>
    <p:extLst>
      <p:ext uri="{BB962C8B-B14F-4D97-AF65-F5344CB8AC3E}">
        <p14:creationId xmlns:p14="http://schemas.microsoft.com/office/powerpoint/2010/main" val="34781163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dirty="0" smtClean="0"/>
              <a:t>Enquête microbiologique</a:t>
            </a:r>
            <a:endParaRPr lang="fr-FR" sz="32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1422401"/>
            <a:ext cx="9144000" cy="399733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719756" y="6322636"/>
            <a:ext cx="477152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fr-FR" sz="1400" dirty="0">
                <a:latin typeface="Tahoma"/>
                <a:ea typeface="ＭＳ 明朝"/>
                <a:cs typeface="Times New Roman"/>
              </a:rPr>
              <a:t>Recommandations IRB. AFSSAPS/SPILF/SPLF  Juillet 2010</a:t>
            </a:r>
            <a:endParaRPr lang="fr-FR" sz="1400" dirty="0">
              <a:latin typeface="Cambria"/>
              <a:ea typeface="ＭＳ 明朝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2384176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ZljXrAmpa16pyHEAEMMHA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1248</Words>
  <Application>Microsoft Office PowerPoint</Application>
  <PresentationFormat>Grand écran</PresentationFormat>
  <Paragraphs>192</Paragraphs>
  <Slides>24</Slides>
  <Notes>2</Notes>
  <HiddenSlides>0</HiddenSlides>
  <MMClips>0</MMClips>
  <ScaleCrop>false</ScaleCrop>
  <HeadingPairs>
    <vt:vector size="8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35" baseType="lpstr">
      <vt:lpstr>MS PGothic</vt:lpstr>
      <vt:lpstr>Arial</vt:lpstr>
      <vt:lpstr>Arial Narrow</vt:lpstr>
      <vt:lpstr>Calibri</vt:lpstr>
      <vt:lpstr>Calibri Light</vt:lpstr>
      <vt:lpstr>Cambria</vt:lpstr>
      <vt:lpstr>ＭＳ 明朝</vt:lpstr>
      <vt:lpstr>Tahoma</vt:lpstr>
      <vt:lpstr>Times New Roman</vt:lpstr>
      <vt:lpstr>Thème Office</vt:lpstr>
      <vt:lpstr>Diapositive think-cell</vt:lpstr>
      <vt:lpstr>INFECTIONS PULMONAIRES: Pneumopathies, exacerbation de BPCO</vt:lpstr>
      <vt:lpstr>Présentation PowerPoint</vt:lpstr>
      <vt:lpstr>Présentation PowerPoint</vt:lpstr>
      <vt:lpstr>Présentation PowerPoint</vt:lpstr>
      <vt:lpstr>Mieux prescrire</vt:lpstr>
      <vt:lpstr>Situations cliniques qui nécessitent pas d’antibiotique: des exemples….</vt:lpstr>
      <vt:lpstr>Infections pulmonaires: pneumopathie exacerbations aigües de BPCO</vt:lpstr>
      <vt:lpstr>Les germes en cause</vt:lpstr>
      <vt:lpstr>Enquête microbiologique</vt:lpstr>
      <vt:lpstr>Examens complémentaires (Reco SPILF2023)</vt:lpstr>
      <vt:lpstr>Concernant le pneumocoque</vt:lpstr>
      <vt:lpstr>Facteurs de risque d’évolution péjorative</vt:lpstr>
      <vt:lpstr>Pneumonie aiguë communautaire  , sans signe de gravité (Pilly 2020)</vt:lpstr>
      <vt:lpstr>Critères d’hospitalisation</vt:lpstr>
      <vt:lpstr>Remarques</vt:lpstr>
      <vt:lpstr>Durée du traitement/prévention</vt:lpstr>
      <vt:lpstr>Présentation PowerPoint</vt:lpstr>
      <vt:lpstr>A retenir</vt:lpstr>
      <vt:lpstr>Vacciner contre le pneumocoque: depuis 2017, un seul schéma pour tous les malades à risque*</vt:lpstr>
      <vt:lpstr>Présentation PowerPoint</vt:lpstr>
      <vt:lpstr>Bronchite infectieuse simple</vt:lpstr>
      <vt:lpstr>Exacerbation de BPCO</vt:lpstr>
      <vt:lpstr>Microbiologie</vt:lpstr>
      <vt:lpstr>Présentation PowerPoint</vt:lpstr>
    </vt:vector>
  </TitlesOfParts>
  <Company>CHU Montpellier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MERLE DE BOEVER CORINNE</dc:creator>
  <cp:lastModifiedBy>MERLE DE BOEVER CORINNE</cp:lastModifiedBy>
  <cp:revision>18</cp:revision>
  <dcterms:created xsi:type="dcterms:W3CDTF">2023-06-12T14:09:10Z</dcterms:created>
  <dcterms:modified xsi:type="dcterms:W3CDTF">2023-06-30T15:10:30Z</dcterms:modified>
</cp:coreProperties>
</file>