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0" r:id="rId4"/>
    <p:sldId id="267" r:id="rId5"/>
    <p:sldId id="278" r:id="rId6"/>
    <p:sldId id="27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  <p:sldId id="270" r:id="rId17"/>
    <p:sldId id="274" r:id="rId18"/>
    <p:sldId id="275" r:id="rId19"/>
    <p:sldId id="271" r:id="rId20"/>
    <p:sldId id="273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52F52-D132-4930-A921-26EEB696594D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52D7A-26E7-42AF-98F1-6ED4980FD7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574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2D7A-26E7-42AF-98F1-6ED4980FD7D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97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73E50-C3D2-424B-BA9F-01CA1E7F5752}" type="datetimeFigureOut">
              <a:rPr lang="fr-FR" smtClean="0"/>
              <a:pPr/>
              <a:t>16/05/2025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FCF7A-AA73-4CCF-8E47-32B8771A62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92681.5B3050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HEMOCULTURES 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47864" y="3886200"/>
            <a:ext cx="4424536" cy="1752600"/>
          </a:xfrm>
        </p:spPr>
        <p:txBody>
          <a:bodyPr>
            <a:normAutofit/>
          </a:bodyPr>
          <a:lstStyle/>
          <a:p>
            <a:pPr algn="r"/>
            <a:r>
              <a:rPr lang="fr-FR" sz="2000" i="1" dirty="0" smtClean="0">
                <a:solidFill>
                  <a:srgbClr val="00B050"/>
                </a:solidFill>
              </a:rPr>
              <a:t>Algorithmes concernant les situations nécessitant la réalisation d’hémocultures.</a:t>
            </a:r>
          </a:p>
          <a:p>
            <a:pPr algn="r"/>
            <a:r>
              <a:rPr lang="fr-FR" sz="2000" i="1" dirty="0" smtClean="0">
                <a:solidFill>
                  <a:srgbClr val="00B050"/>
                </a:solidFill>
              </a:rPr>
              <a:t>Dr. B </a:t>
            </a:r>
            <a:r>
              <a:rPr lang="fr-FR" sz="2000" i="1" dirty="0" err="1" smtClean="0">
                <a:solidFill>
                  <a:srgbClr val="00B050"/>
                </a:solidFill>
              </a:rPr>
              <a:t>Gudin</a:t>
            </a:r>
            <a:endParaRPr lang="fr-FR" sz="2000" i="1" dirty="0">
              <a:solidFill>
                <a:srgbClr val="00B05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9552" y="551723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Ces algorithmes sont une aide pour appréhender les situations, certaines d’entre elles ne peuvent être tranchées selon un algorithme et sont donc à l’appréciation du clinicien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5" name="Image 4" descr="cid:image002.png@01D92681.5B3050B0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32656"/>
            <a:ext cx="295232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47664"/>
            <a:ext cx="8208912" cy="4905672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000" dirty="0" smtClean="0"/>
          </a:p>
          <a:p>
            <a:r>
              <a:rPr lang="fr-FR" sz="2000" dirty="0" smtClean="0"/>
              <a:t>Réaliser deux paires d’hémocultures de contrôle à J2 et J4, durée de traitement à déterminer à partir de la première hémoculture négative.</a:t>
            </a:r>
          </a:p>
          <a:p>
            <a:endParaRPr lang="fr-FR" sz="2000" dirty="0" smtClean="0"/>
          </a:p>
          <a:p>
            <a:r>
              <a:rPr lang="fr-FR" sz="2000" dirty="0" smtClean="0"/>
              <a:t>Durée de traitement 7 jours en l’absence d’endocardite ou d’infection de cathéter.</a:t>
            </a:r>
          </a:p>
          <a:p>
            <a:endParaRPr lang="fr-FR" sz="2000" dirty="0" smtClean="0"/>
          </a:p>
          <a:p>
            <a:r>
              <a:rPr lang="fr-FR" sz="2000" dirty="0" smtClean="0"/>
              <a:t>En cas d’infection réaliser une échographie cardiaque à J5-7 de l’hémoculture positive.</a:t>
            </a:r>
          </a:p>
          <a:p>
            <a:endParaRPr lang="fr-FR" sz="2000" dirty="0" smtClean="0"/>
          </a:p>
          <a:p>
            <a:r>
              <a:rPr lang="fr-FR" sz="2000" dirty="0" smtClean="0"/>
              <a:t>Recherche de porte d’entrée :</a:t>
            </a:r>
            <a:br>
              <a:rPr lang="fr-FR" sz="2000" dirty="0" smtClean="0"/>
            </a:br>
            <a:r>
              <a:rPr lang="fr-FR" sz="2000" dirty="0" smtClean="0"/>
              <a:t>- Urinaire</a:t>
            </a:r>
            <a:br>
              <a:rPr lang="fr-FR" sz="2000" dirty="0" smtClean="0"/>
            </a:br>
            <a:r>
              <a:rPr lang="fr-FR" sz="2000" dirty="0" smtClean="0"/>
              <a:t>- Digestive : Evoquer coloscopie (avis gastro-entérologue recommandé)</a:t>
            </a:r>
          </a:p>
          <a:p>
            <a:endParaRPr lang="fr-FR" sz="2000" dirty="0" smtClean="0"/>
          </a:p>
          <a:p>
            <a:endParaRPr lang="fr-FR" sz="200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683568" y="404664"/>
            <a:ext cx="77768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Bactériémie à Entérocoque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147248" cy="4896544"/>
          </a:xfrm>
        </p:spPr>
        <p:txBody>
          <a:bodyPr>
            <a:noAutofit/>
          </a:bodyPr>
          <a:lstStyle/>
          <a:p>
            <a:r>
              <a:rPr lang="fr-FR" sz="2000" dirty="0" smtClean="0"/>
              <a:t>Pour les Streptocoques non cités dans les critères majeurs de Duke les risques d’endocardite infectieuse sont moindres : </a:t>
            </a:r>
          </a:p>
          <a:p>
            <a:pPr>
              <a:buNone/>
            </a:pPr>
            <a:r>
              <a:rPr lang="fr-FR" sz="2000" dirty="0" smtClean="0"/>
              <a:t>	- </a:t>
            </a:r>
            <a:r>
              <a:rPr lang="fr-FR" sz="2000" dirty="0" err="1" smtClean="0"/>
              <a:t>Streptococcus</a:t>
            </a:r>
            <a:r>
              <a:rPr lang="fr-FR" sz="2000" dirty="0" smtClean="0"/>
              <a:t> </a:t>
            </a:r>
            <a:r>
              <a:rPr lang="fr-FR" sz="2000" dirty="0" err="1" smtClean="0"/>
              <a:t>pneumoniae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</a:t>
            </a:r>
            <a:r>
              <a:rPr lang="fr-FR" sz="2000" dirty="0" err="1" smtClean="0"/>
              <a:t>Streptococcus</a:t>
            </a:r>
            <a:r>
              <a:rPr lang="fr-FR" sz="2000" dirty="0" smtClean="0"/>
              <a:t> </a:t>
            </a:r>
            <a:r>
              <a:rPr lang="fr-FR" sz="2000" dirty="0" err="1" smtClean="0"/>
              <a:t>pyogenes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</a:t>
            </a:r>
            <a:r>
              <a:rPr lang="fr-FR" sz="2000" dirty="0" err="1" smtClean="0"/>
              <a:t>Streptococcus</a:t>
            </a:r>
            <a:r>
              <a:rPr lang="fr-FR" sz="2000" dirty="0" smtClean="0"/>
              <a:t> </a:t>
            </a:r>
            <a:r>
              <a:rPr lang="fr-FR" sz="2000" dirty="0" err="1" smtClean="0"/>
              <a:t>agalactiae</a:t>
            </a:r>
            <a:endParaRPr lang="fr-FR" sz="2000" dirty="0" smtClean="0"/>
          </a:p>
          <a:p>
            <a:pPr>
              <a:buNone/>
            </a:pPr>
            <a:endParaRPr lang="fr-FR" sz="2000" dirty="0" smtClean="0"/>
          </a:p>
          <a:p>
            <a:r>
              <a:rPr lang="fr-FR" sz="2000" dirty="0" smtClean="0"/>
              <a:t>Les hémocultures de contrôle et les échographies cardiaques doivent être réalisées si suspicion d’endocardite selon critères de Duke.</a:t>
            </a:r>
          </a:p>
          <a:p>
            <a:r>
              <a:rPr lang="fr-FR" sz="2000" b="1" dirty="0" smtClean="0"/>
              <a:t>Streptocoques oraux, </a:t>
            </a:r>
            <a:r>
              <a:rPr lang="fr-FR" sz="2000" b="1" dirty="0" err="1" smtClean="0"/>
              <a:t>gallolyticus</a:t>
            </a:r>
            <a:r>
              <a:rPr lang="fr-FR" sz="2000" b="1" dirty="0" smtClean="0"/>
              <a:t> : Agents typiques d’endocardite.</a:t>
            </a:r>
          </a:p>
          <a:p>
            <a:endParaRPr lang="fr-FR" sz="2000" dirty="0" smtClean="0"/>
          </a:p>
          <a:p>
            <a:r>
              <a:rPr lang="fr-FR" sz="2000" dirty="0" smtClean="0"/>
              <a:t>Recherche de la porte d’entrée :</a:t>
            </a:r>
            <a:br>
              <a:rPr lang="fr-FR" sz="2000" dirty="0" smtClean="0"/>
            </a:br>
            <a:r>
              <a:rPr lang="fr-FR" sz="2000" dirty="0" smtClean="0"/>
              <a:t>- </a:t>
            </a:r>
            <a:r>
              <a:rPr lang="fr-FR" sz="2000" i="1" dirty="0" smtClean="0"/>
              <a:t>S. </a:t>
            </a:r>
            <a:r>
              <a:rPr lang="fr-FR" sz="2000" i="1" dirty="0" err="1" smtClean="0"/>
              <a:t>gallolyticus</a:t>
            </a:r>
            <a:r>
              <a:rPr lang="fr-FR" sz="2000" i="1" dirty="0" smtClean="0"/>
              <a:t> </a:t>
            </a:r>
            <a:r>
              <a:rPr lang="fr-FR" sz="2000" dirty="0" smtClean="0"/>
              <a:t>: Coloscopie totale à la recherche cancer colorectal.</a:t>
            </a:r>
            <a:br>
              <a:rPr lang="fr-FR" sz="2000" dirty="0" smtClean="0"/>
            </a:br>
            <a:r>
              <a:rPr lang="fr-FR" sz="2000" dirty="0" smtClean="0"/>
              <a:t>- </a:t>
            </a:r>
            <a:r>
              <a:rPr lang="fr-FR" sz="2000" i="1" dirty="0" smtClean="0"/>
              <a:t>S. </a:t>
            </a:r>
            <a:r>
              <a:rPr lang="fr-FR" sz="2000" i="1" dirty="0" err="1" smtClean="0"/>
              <a:t>agalactiae</a:t>
            </a:r>
            <a:r>
              <a:rPr lang="fr-FR" sz="2000" i="1" dirty="0" smtClean="0"/>
              <a:t> </a:t>
            </a:r>
            <a:r>
              <a:rPr lang="fr-FR" sz="2000" dirty="0" smtClean="0"/>
              <a:t>: Urinaire ou Génitale.</a:t>
            </a:r>
            <a:br>
              <a:rPr lang="fr-FR" sz="2000" dirty="0" smtClean="0"/>
            </a:br>
            <a:r>
              <a:rPr lang="fr-FR" sz="2000" dirty="0" smtClean="0"/>
              <a:t>- Streptocoques oraux : Bucco-dentaire.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71600" y="404664"/>
            <a:ext cx="756084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Bactériémie </a:t>
            </a:r>
            <a:r>
              <a:rPr lang="fr-FR" smtClean="0"/>
              <a:t>à Streptocoque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fr-FR" sz="2000" dirty="0" smtClean="0"/>
              <a:t>Porte d’entrée : cutanée, matériel </a:t>
            </a:r>
            <a:r>
              <a:rPr lang="fr-FR" sz="2000" dirty="0" err="1" smtClean="0"/>
              <a:t>endo</a:t>
            </a:r>
            <a:r>
              <a:rPr lang="fr-FR" sz="2000" dirty="0" smtClean="0"/>
              <a:t>-vasculaire, cathéter, infections </a:t>
            </a:r>
            <a:r>
              <a:rPr lang="fr-FR" sz="2000" dirty="0" err="1" smtClean="0"/>
              <a:t>ostéo</a:t>
            </a:r>
            <a:r>
              <a:rPr lang="fr-FR" sz="2000" dirty="0" smtClean="0"/>
              <a:t>-articulaires.</a:t>
            </a:r>
          </a:p>
          <a:p>
            <a:endParaRPr lang="fr-FR" sz="500" dirty="0" smtClean="0"/>
          </a:p>
          <a:p>
            <a:r>
              <a:rPr lang="fr-FR" sz="2000" dirty="0" smtClean="0"/>
              <a:t>En l’absence de point d’appel clinique, penser à contamination possible.</a:t>
            </a:r>
          </a:p>
          <a:p>
            <a:endParaRPr lang="fr-FR" sz="600" dirty="0" smtClean="0"/>
          </a:p>
          <a:p>
            <a:r>
              <a:rPr lang="fr-FR" sz="2000" dirty="0" smtClean="0"/>
              <a:t>Hémocultures à interpréter selon diapositive n°6.</a:t>
            </a:r>
          </a:p>
          <a:p>
            <a:endParaRPr lang="fr-FR" sz="600" dirty="0" smtClean="0"/>
          </a:p>
          <a:p>
            <a:r>
              <a:rPr lang="fr-FR" sz="2000" dirty="0" smtClean="0"/>
              <a:t>En cas de traitement :</a:t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Répéter les hémocultures à J2 et à J4. (J6 si positives à J2).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dirty="0"/>
              <a:t> </a:t>
            </a:r>
            <a:r>
              <a:rPr lang="fr-FR" sz="2000" dirty="0" smtClean="0"/>
              <a:t>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      - Durée de traitement déterminée à partir de la 1</a:t>
            </a:r>
            <a:r>
              <a:rPr lang="fr-FR" sz="2000" baseline="30000" dirty="0" smtClean="0"/>
              <a:t>ère</a:t>
            </a:r>
            <a:r>
              <a:rPr lang="fr-FR" sz="2000" dirty="0" smtClean="0"/>
              <a:t> hémoculture négative.</a:t>
            </a:r>
          </a:p>
          <a:p>
            <a:pPr marL="0" indent="0">
              <a:buNone/>
            </a:pPr>
            <a:endParaRPr lang="fr-FR" sz="1400" dirty="0" smtClean="0"/>
          </a:p>
          <a:p>
            <a:r>
              <a:rPr lang="fr-FR" sz="2000" dirty="0" smtClean="0"/>
              <a:t>Réaliser échographie cardiaque à J5-J7 du traitement.</a:t>
            </a:r>
          </a:p>
          <a:p>
            <a:endParaRPr lang="fr-FR" sz="20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755576" y="404664"/>
            <a:ext cx="77768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Bactériémie à Staphylocoque </a:t>
            </a:r>
            <a:r>
              <a:rPr lang="fr-FR" dirty="0" err="1" smtClean="0"/>
              <a:t>Coagulase</a:t>
            </a:r>
            <a:r>
              <a:rPr lang="fr-FR" dirty="0" smtClean="0"/>
              <a:t> Négative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06916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fr-FR" sz="1600" dirty="0" smtClean="0"/>
              <a:t>Toute hémoculture périphérique positive à </a:t>
            </a:r>
            <a:r>
              <a:rPr lang="fr-FR" sz="1600" i="1" dirty="0" smtClean="0"/>
              <a:t>Staphylococcus aureus </a:t>
            </a:r>
            <a:r>
              <a:rPr lang="fr-FR" sz="1600" dirty="0" smtClean="0"/>
              <a:t>ou </a:t>
            </a:r>
            <a:r>
              <a:rPr lang="fr-FR" sz="1600" i="1" dirty="0" err="1"/>
              <a:t>l</a:t>
            </a:r>
            <a:r>
              <a:rPr lang="fr-FR" sz="1600" i="1" dirty="0" err="1" smtClean="0"/>
              <a:t>ugdunensis</a:t>
            </a:r>
            <a:r>
              <a:rPr lang="fr-FR" sz="1600" dirty="0" smtClean="0"/>
              <a:t> doit être considérée comme pathogène.</a:t>
            </a:r>
          </a:p>
          <a:p>
            <a:pPr>
              <a:spcBef>
                <a:spcPts val="1200"/>
              </a:spcBef>
            </a:pPr>
            <a:r>
              <a:rPr lang="fr-FR" sz="1600" dirty="0" smtClean="0"/>
              <a:t>Réalisation d’hémoculture de contrôle systématique après initiation d’un traitement efficace (1 paires à J2 et J4, j6 si hémoculture positive à J2) : durée de traitement déterminée à partir de la 1ère hémoculture négative.  (pendant minimum 14 jours)</a:t>
            </a:r>
            <a:br>
              <a:rPr lang="fr-FR" sz="1600" dirty="0" smtClean="0"/>
            </a:br>
            <a:endParaRPr lang="fr-FR" sz="1600" dirty="0" smtClean="0"/>
          </a:p>
          <a:p>
            <a:pPr>
              <a:spcBef>
                <a:spcPts val="1200"/>
              </a:spcBef>
            </a:pPr>
            <a:r>
              <a:rPr lang="fr-FR" sz="1600" dirty="0" smtClean="0"/>
              <a:t>Tout patient ayant une bactériémie à </a:t>
            </a:r>
            <a:r>
              <a:rPr lang="fr-FR" sz="1600" i="1" dirty="0" smtClean="0"/>
              <a:t>S. aureus </a:t>
            </a:r>
            <a:r>
              <a:rPr lang="fr-FR" sz="1600" dirty="0" smtClean="0"/>
              <a:t>ou </a:t>
            </a:r>
            <a:r>
              <a:rPr lang="fr-FR" sz="1600" i="1" dirty="0" err="1"/>
              <a:t>l</a:t>
            </a:r>
            <a:r>
              <a:rPr lang="fr-FR" sz="1600" i="1" dirty="0" err="1" smtClean="0"/>
              <a:t>ugdunensis</a:t>
            </a:r>
            <a:r>
              <a:rPr lang="fr-FR" sz="1600" dirty="0" smtClean="0"/>
              <a:t> doit bénéficier d’une échographie à la recherche d’endocardite : </a:t>
            </a:r>
            <a:r>
              <a:rPr lang="fr-FR" sz="1600" b="1" dirty="0" smtClean="0"/>
              <a:t>ETT + ETO si ETT négative : avis cardiologue +++ </a:t>
            </a:r>
            <a:r>
              <a:rPr lang="fr-FR" sz="1600" dirty="0" smtClean="0"/>
              <a:t>ETO recommandée en cas de matériel intracardiaque.</a:t>
            </a:r>
          </a:p>
          <a:p>
            <a:pPr>
              <a:spcBef>
                <a:spcPts val="1200"/>
              </a:spcBef>
            </a:pPr>
            <a:r>
              <a:rPr lang="fr-FR" sz="1600" dirty="0" smtClean="0"/>
              <a:t>Réaliser Echographie cardiaque au moment de découverte de la bactériémie et à J7.</a:t>
            </a:r>
          </a:p>
          <a:p>
            <a:pPr>
              <a:spcBef>
                <a:spcPts val="1200"/>
              </a:spcBef>
            </a:pPr>
            <a:r>
              <a:rPr lang="fr-FR" sz="1600" dirty="0" smtClean="0"/>
              <a:t>Recherche porte d’entrée : </a:t>
            </a:r>
            <a:br>
              <a:rPr lang="fr-FR" sz="1600" dirty="0" smtClean="0"/>
            </a:br>
            <a:r>
              <a:rPr lang="fr-FR" sz="1600" dirty="0" smtClean="0"/>
              <a:t>- Plaie cutanée, pulmonaire, post-opératoire, matériel,…</a:t>
            </a:r>
            <a:br>
              <a:rPr lang="fr-FR" sz="1600" dirty="0" smtClean="0"/>
            </a:br>
            <a:r>
              <a:rPr lang="fr-FR" sz="1600" dirty="0" smtClean="0"/>
              <a:t>- Un ECBU positif peut refléter un passage du sang aux urines.</a:t>
            </a:r>
          </a:p>
          <a:p>
            <a:pPr>
              <a:spcBef>
                <a:spcPts val="1200"/>
              </a:spcBef>
            </a:pPr>
            <a:r>
              <a:rPr lang="fr-FR" sz="1600" dirty="0" smtClean="0"/>
              <a:t>Recherche de localisations secondaires :</a:t>
            </a:r>
            <a:r>
              <a:rPr lang="fr-FR" sz="1600" dirty="0"/>
              <a:t/>
            </a:r>
            <a:br>
              <a:rPr lang="fr-FR" sz="1600" dirty="0"/>
            </a:br>
            <a:r>
              <a:rPr lang="fr-FR" sz="1600" dirty="0" smtClean="0"/>
              <a:t>- douleurs dorsales : </a:t>
            </a:r>
            <a:r>
              <a:rPr lang="fr-FR" sz="1600" dirty="0" err="1" smtClean="0"/>
              <a:t>spondylodiscite</a:t>
            </a:r>
            <a:r>
              <a:rPr lang="fr-FR" sz="1600" dirty="0" smtClean="0"/>
              <a:t>, arthrite, ostéite : IRM</a:t>
            </a:r>
            <a:br>
              <a:rPr lang="fr-FR" sz="1600" dirty="0" smtClean="0"/>
            </a:br>
            <a:r>
              <a:rPr lang="fr-FR" sz="1600" dirty="0" smtClean="0"/>
              <a:t>- douleurs abdominale ou </a:t>
            </a:r>
            <a:r>
              <a:rPr lang="fr-FR" sz="1600" dirty="0" err="1" smtClean="0"/>
              <a:t>costo</a:t>
            </a:r>
            <a:r>
              <a:rPr lang="fr-FR" sz="1600" dirty="0" smtClean="0"/>
              <a:t>-</a:t>
            </a:r>
            <a:r>
              <a:rPr lang="fr-FR" sz="1600" dirty="0" err="1" smtClean="0"/>
              <a:t>vertebrale</a:t>
            </a:r>
            <a:r>
              <a:rPr lang="fr-FR" sz="1600" dirty="0" smtClean="0"/>
              <a:t> : infarctus splénique, rénal, abcès du psoas ou autre infection intra-abdominale : Scanner TAP</a:t>
            </a:r>
            <a:br>
              <a:rPr lang="fr-FR" sz="1600" dirty="0" smtClean="0"/>
            </a:br>
            <a:r>
              <a:rPr lang="fr-FR" sz="1600" dirty="0" smtClean="0"/>
              <a:t>- Maux de tête : Recherche complication neurologique : IRM cérébrale</a:t>
            </a:r>
          </a:p>
          <a:p>
            <a:pPr>
              <a:spcBef>
                <a:spcPts val="1200"/>
              </a:spcBef>
            </a:pPr>
            <a:r>
              <a:rPr lang="fr-FR" sz="1600" dirty="0" smtClean="0"/>
              <a:t>Imagerie CTAP (Scan injecté ou IRM) à la recherche d’emboles septiques si symptômes l’évoquent.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683568" y="404664"/>
            <a:ext cx="792088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Bactériémie à </a:t>
            </a:r>
            <a:r>
              <a:rPr lang="fr-FR" i="1" dirty="0" smtClean="0"/>
              <a:t>Staphylococcus aureus </a:t>
            </a:r>
            <a:r>
              <a:rPr lang="fr-FR" dirty="0" smtClean="0"/>
              <a:t>ou </a:t>
            </a:r>
            <a:r>
              <a:rPr lang="fr-FR" i="1" dirty="0" err="1"/>
              <a:t>l</a:t>
            </a:r>
            <a:r>
              <a:rPr lang="fr-FR" i="1" dirty="0" err="1" smtClean="0"/>
              <a:t>ugdunensis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55699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fr-FR" sz="2000" dirty="0" smtClean="0"/>
              <a:t>Hémoculture de contrôle systématique.</a:t>
            </a:r>
          </a:p>
          <a:p>
            <a:pPr>
              <a:spcBef>
                <a:spcPts val="1200"/>
              </a:spcBef>
            </a:pPr>
            <a:r>
              <a:rPr lang="fr-FR" sz="2000" dirty="0" smtClean="0"/>
              <a:t>Prélever hémoculture de contrôle pendant 5 jours après initiation d’un traitement efficace, durée minimale de traitement 14 jours</a:t>
            </a:r>
          </a:p>
          <a:p>
            <a:pPr>
              <a:spcBef>
                <a:spcPts val="1200"/>
              </a:spcBef>
            </a:pPr>
            <a:r>
              <a:rPr lang="fr-FR" sz="2000" dirty="0" smtClean="0"/>
              <a:t>Fond d’œil recommandé systématiquement.</a:t>
            </a:r>
          </a:p>
          <a:p>
            <a:pPr>
              <a:spcBef>
                <a:spcPts val="1200"/>
              </a:spcBef>
            </a:pPr>
            <a:r>
              <a:rPr lang="fr-FR" sz="2000" dirty="0" smtClean="0"/>
              <a:t>ETT recommandée systématiquement.</a:t>
            </a:r>
          </a:p>
          <a:p>
            <a:pPr>
              <a:spcBef>
                <a:spcPts val="1200"/>
              </a:spcBef>
            </a:pPr>
            <a:r>
              <a:rPr lang="fr-FR" sz="2000" dirty="0" smtClean="0"/>
              <a:t>Réaliser de nouveau une échographie cardiaque à J5-7 de l’hémoculture positive si celle-ci a été réalisée avant.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755576" y="404664"/>
            <a:ext cx="7776864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Fongémie</a:t>
            </a:r>
            <a:r>
              <a:rPr lang="fr-FR" dirty="0" smtClean="0"/>
              <a:t> à Candida </a:t>
            </a:r>
            <a:r>
              <a:rPr lang="fr-FR" dirty="0" err="1" smtClean="0"/>
              <a:t>spp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necteur droit avec flèche 47"/>
          <p:cNvCxnSpPr/>
          <p:nvPr/>
        </p:nvCxnSpPr>
        <p:spPr>
          <a:xfrm>
            <a:off x="1691680" y="1916832"/>
            <a:ext cx="0" cy="586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/>
          <p:cNvSpPr/>
          <p:nvPr/>
        </p:nvSpPr>
        <p:spPr>
          <a:xfrm>
            <a:off x="251520" y="188640"/>
            <a:ext cx="8640960" cy="7200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Suspicion d’infection de Cathéter : Le verrou n’est indiqué qu’en cas de PAC ou Cathéter </a:t>
            </a:r>
            <a:r>
              <a:rPr lang="fr-FR" dirty="0" err="1" smtClean="0"/>
              <a:t>tunnelisé</a:t>
            </a:r>
            <a:r>
              <a:rPr lang="fr-FR" dirty="0" smtClean="0"/>
              <a:t>. Les autres cathéters doivent être retirés en cas d’infection.</a:t>
            </a:r>
            <a:endParaRPr lang="fr-FR" baseline="300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51520" y="1171345"/>
            <a:ext cx="3312368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Sepsis ou choc septique ou tunnelite</a:t>
            </a:r>
            <a:r>
              <a:rPr lang="fr-FR" sz="1200" baseline="30000" dirty="0" smtClean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du cathéter : Retrait du cathéter et 2-3 paires d’hémocultures périphériques et Antibiothérapie </a:t>
            </a:r>
            <a:r>
              <a:rPr lang="fr-FR" sz="1200" b="1" i="1" dirty="0" smtClean="0">
                <a:solidFill>
                  <a:schemeClr val="tx1"/>
                </a:solidFill>
              </a:rPr>
              <a:t>Avis EMA</a:t>
            </a:r>
            <a:endParaRPr lang="fr-FR" sz="1200" b="1" i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24028" y="1171345"/>
            <a:ext cx="2160240" cy="432048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Pas de signe de gravité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904148" y="2132856"/>
            <a:ext cx="2700300" cy="792088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Hémocultures sur </a:t>
            </a:r>
            <a:r>
              <a:rPr lang="fr-FR" sz="1200" smtClean="0">
                <a:solidFill>
                  <a:schemeClr val="tx1"/>
                </a:solidFill>
              </a:rPr>
              <a:t>cathéter (1 paire) </a:t>
            </a:r>
            <a:r>
              <a:rPr lang="fr-FR" sz="1200" dirty="0" smtClean="0">
                <a:solidFill>
                  <a:schemeClr val="tx1"/>
                </a:solidFill>
              </a:rPr>
              <a:t>et culture sur voie périphérique (2 paires) en différenciant bien les flacons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229962" y="3140968"/>
            <a:ext cx="2754306" cy="72008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Si délai de positivité de cathéter &lt; 2h comparé à périphérique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/>
            </a:r>
            <a:br>
              <a:rPr lang="fr-FR" sz="1200" dirty="0" smtClean="0">
                <a:solidFill>
                  <a:schemeClr val="tx1"/>
                </a:solidFill>
              </a:rPr>
            </a:br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067944" y="2151840"/>
            <a:ext cx="1728192" cy="432048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Echange sur guide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827584" y="2503237"/>
            <a:ext cx="1728192" cy="360040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Culture du cathéter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547664" y="3447984"/>
            <a:ext cx="1368152" cy="335880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Hémoculture périphérique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406002" y="5085184"/>
            <a:ext cx="2678166" cy="115212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 smtClean="0">
                <a:solidFill>
                  <a:schemeClr val="tx1"/>
                </a:solidFill>
              </a:rPr>
              <a:t>S. aureus</a:t>
            </a:r>
            <a:r>
              <a:rPr lang="fr-FR" sz="1200" dirty="0" smtClean="0">
                <a:solidFill>
                  <a:schemeClr val="tx1"/>
                </a:solidFill>
              </a:rPr>
              <a:t>, </a:t>
            </a:r>
            <a:r>
              <a:rPr lang="fr-FR" sz="1200" i="1" dirty="0" err="1" smtClean="0">
                <a:solidFill>
                  <a:schemeClr val="tx1"/>
                </a:solidFill>
              </a:rPr>
              <a:t>Acinetobacter</a:t>
            </a:r>
            <a:r>
              <a:rPr lang="fr-FR" sz="1200" dirty="0" smtClean="0">
                <a:solidFill>
                  <a:schemeClr val="tx1"/>
                </a:solidFill>
              </a:rPr>
              <a:t>, champignon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Ablation du cathéter et antibiothérapie 14-21 jours </a:t>
            </a: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b="1" i="1" dirty="0" smtClean="0">
                <a:solidFill>
                  <a:schemeClr val="tx1"/>
                </a:solidFill>
              </a:rPr>
              <a:t>Avis EMA</a:t>
            </a:r>
            <a:endParaRPr lang="fr-FR" sz="1200" b="1" i="1" dirty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174609" y="5085184"/>
            <a:ext cx="2826391" cy="122413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Staphylocoque </a:t>
            </a:r>
            <a:r>
              <a:rPr lang="fr-FR" sz="1200" dirty="0" err="1" smtClean="0">
                <a:solidFill>
                  <a:schemeClr val="tx1"/>
                </a:solidFill>
              </a:rPr>
              <a:t>Coagulase</a:t>
            </a:r>
            <a:r>
              <a:rPr lang="fr-FR" sz="1200" dirty="0" smtClean="0">
                <a:solidFill>
                  <a:schemeClr val="tx1"/>
                </a:solidFill>
              </a:rPr>
              <a:t> négative, Entérobactérie, </a:t>
            </a:r>
            <a:r>
              <a:rPr lang="fr-FR" sz="1200" dirty="0" err="1" smtClean="0">
                <a:solidFill>
                  <a:schemeClr val="tx1"/>
                </a:solidFill>
              </a:rPr>
              <a:t>Pseudomonas</a:t>
            </a:r>
            <a:endParaRPr lang="fr-FR" sz="1200" dirty="0" smtClean="0">
              <a:solidFill>
                <a:schemeClr val="tx1"/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Retrait cathéter et traitement 7 jours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Ou</a:t>
            </a:r>
            <a:br>
              <a:rPr lang="fr-FR" sz="1200" dirty="0" smtClean="0">
                <a:solidFill>
                  <a:schemeClr val="tx1"/>
                </a:solidFill>
              </a:rPr>
            </a:br>
            <a:r>
              <a:rPr lang="fr-FR" sz="1200" dirty="0" smtClean="0">
                <a:solidFill>
                  <a:schemeClr val="tx1"/>
                </a:solidFill>
              </a:rPr>
              <a:t>Maintien et traitement (</a:t>
            </a:r>
            <a:r>
              <a:rPr lang="fr-FR" sz="1200" b="1" dirty="0" smtClean="0">
                <a:solidFill>
                  <a:schemeClr val="tx1"/>
                </a:solidFill>
              </a:rPr>
              <a:t>verrou</a:t>
            </a:r>
            <a:r>
              <a:rPr lang="fr-FR" sz="1200" dirty="0" smtClean="0">
                <a:solidFill>
                  <a:schemeClr val="tx1"/>
                </a:solidFill>
              </a:rPr>
              <a:t> + </a:t>
            </a:r>
            <a:r>
              <a:rPr lang="fr-FR" sz="1200" b="1" dirty="0" smtClean="0">
                <a:solidFill>
                  <a:schemeClr val="tx1"/>
                </a:solidFill>
              </a:rPr>
              <a:t>systémique</a:t>
            </a:r>
            <a:r>
              <a:rPr lang="fr-FR" sz="1200" dirty="0" smtClean="0">
                <a:solidFill>
                  <a:schemeClr val="tx1"/>
                </a:solidFill>
              </a:rPr>
              <a:t>) 10-21 jours </a:t>
            </a:r>
          </a:p>
          <a:p>
            <a:pPr algn="ctr"/>
            <a:r>
              <a:rPr lang="fr-FR" sz="1200" b="1" i="1" dirty="0" smtClean="0">
                <a:solidFill>
                  <a:schemeClr val="tx1"/>
                </a:solidFill>
              </a:rPr>
              <a:t>Avis EMA </a:t>
            </a:r>
            <a:endParaRPr lang="fr-FR" sz="1200" b="1" i="1" dirty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143508" y="4426511"/>
            <a:ext cx="1331894" cy="792088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Amélioration après ablation du cathéter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39058" y="5733256"/>
            <a:ext cx="1224136" cy="720080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Infection probable 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592510" y="5393299"/>
            <a:ext cx="1584176" cy="627989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S aureus ou Pseudomonas </a:t>
            </a: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 jours de traitement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583668" y="6165304"/>
            <a:ext cx="1584176" cy="627126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 Autre : pas de traitement sauf </a:t>
            </a:r>
            <a:r>
              <a:rPr lang="fr-FR" sz="1100" dirty="0" err="1" smtClean="0">
                <a:solidFill>
                  <a:schemeClr val="tx1"/>
                </a:solidFill>
              </a:rPr>
              <a:t>Immunodeprimé</a:t>
            </a:r>
            <a:r>
              <a:rPr lang="fr-FR" sz="1100" dirty="0" smtClean="0">
                <a:solidFill>
                  <a:schemeClr val="tx1"/>
                </a:solidFill>
              </a:rPr>
              <a:t> ou maladie valvulaire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979712" y="2996952"/>
            <a:ext cx="288032" cy="216024"/>
          </a:xfrm>
          <a:prstGeom prst="roundRect">
            <a:avLst>
              <a:gd name="adj" fmla="val 12674"/>
            </a:avLst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+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221532" y="4005064"/>
            <a:ext cx="274911" cy="216024"/>
          </a:xfrm>
          <a:prstGeom prst="roundRect">
            <a:avLst>
              <a:gd name="adj" fmla="val 12674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+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1475402" y="4005064"/>
            <a:ext cx="216278" cy="216024"/>
          </a:xfrm>
          <a:prstGeom prst="roundRect">
            <a:avLst>
              <a:gd name="adj" fmla="val 12674"/>
            </a:avLst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2" name="Accolade fermante 31"/>
          <p:cNvSpPr/>
          <p:nvPr/>
        </p:nvSpPr>
        <p:spPr>
          <a:xfrm>
            <a:off x="1187624" y="5625244"/>
            <a:ext cx="504056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1547665" y="4437112"/>
            <a:ext cx="1673867" cy="792088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Pas d’amélioration : Probable colonisation, recherche autre source d’infection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7164288" y="3068960"/>
            <a:ext cx="1440160" cy="18002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Autres cas : Probable autre source d’infection.</a:t>
            </a:r>
            <a:br>
              <a:rPr lang="fr-FR" sz="1100" dirty="0" smtClean="0">
                <a:solidFill>
                  <a:schemeClr val="tx1"/>
                </a:solidFill>
              </a:rPr>
            </a:br>
            <a:r>
              <a:rPr lang="fr-FR" sz="1100" dirty="0" smtClean="0">
                <a:solidFill>
                  <a:schemeClr val="tx1"/>
                </a:solidFill>
              </a:rPr>
              <a:t>En cas de positivité uniquement de l’hémoculture centrale l’infection reste probable.</a:t>
            </a:r>
            <a:br>
              <a:rPr lang="fr-FR" sz="1100" dirty="0" smtClean="0">
                <a:solidFill>
                  <a:schemeClr val="tx1"/>
                </a:solidFill>
              </a:rPr>
            </a:br>
            <a:r>
              <a:rPr lang="fr-FR" sz="1100" b="1" i="1" dirty="0" smtClean="0">
                <a:solidFill>
                  <a:schemeClr val="tx1"/>
                </a:solidFill>
              </a:rPr>
              <a:t>Avis EMA</a:t>
            </a:r>
            <a:r>
              <a:rPr lang="fr-FR" sz="1200" dirty="0" smtClean="0">
                <a:solidFill>
                  <a:schemeClr val="tx1"/>
                </a:solidFill>
              </a:rPr>
              <a:t/>
            </a:r>
            <a:br>
              <a:rPr lang="fr-FR" sz="1200" dirty="0" smtClean="0">
                <a:solidFill>
                  <a:schemeClr val="tx1"/>
                </a:solidFill>
              </a:rPr>
            </a:b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419872" y="6309320"/>
            <a:ext cx="56166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1. Fièvre, frissons, hypotension notamment lors de branchement de solutés sur cathéter, inflammation autour du cathéter ou écoulement purulent.</a:t>
            </a:r>
            <a:br>
              <a:rPr lang="fr-FR" sz="1000" dirty="0" smtClean="0"/>
            </a:br>
            <a:r>
              <a:rPr lang="fr-FR" sz="1000" dirty="0" smtClean="0"/>
              <a:t>2. </a:t>
            </a:r>
            <a:r>
              <a:rPr lang="fr-FR" sz="1000" dirty="0" err="1" smtClean="0"/>
              <a:t>erythème</a:t>
            </a:r>
            <a:r>
              <a:rPr lang="fr-FR" sz="1000" dirty="0" smtClean="0"/>
              <a:t> et/ou induration s’étendant à plus de 2 cm du cathéter avec ou sans signe de bactériémie.</a:t>
            </a:r>
            <a:endParaRPr lang="fr-FR" sz="1000" dirty="0"/>
          </a:p>
        </p:txBody>
      </p:sp>
      <p:cxnSp>
        <p:nvCxnSpPr>
          <p:cNvPr id="39" name="Connecteur droit avec flèche 38"/>
          <p:cNvCxnSpPr>
            <a:endCxn id="4" idx="0"/>
          </p:cNvCxnSpPr>
          <p:nvPr/>
        </p:nvCxnSpPr>
        <p:spPr>
          <a:xfrm flipH="1">
            <a:off x="1907704" y="837817"/>
            <a:ext cx="2322258" cy="333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2" idx="2"/>
            <a:endCxn id="6" idx="0"/>
          </p:cNvCxnSpPr>
          <p:nvPr/>
        </p:nvCxnSpPr>
        <p:spPr>
          <a:xfrm>
            <a:off x="4572000" y="908720"/>
            <a:ext cx="1332148" cy="262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6" idx="2"/>
            <a:endCxn id="11" idx="0"/>
          </p:cNvCxnSpPr>
          <p:nvPr/>
        </p:nvCxnSpPr>
        <p:spPr>
          <a:xfrm flipH="1">
            <a:off x="4932040" y="1603393"/>
            <a:ext cx="972108" cy="548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22" idx="2"/>
            <a:endCxn id="14" idx="0"/>
          </p:cNvCxnSpPr>
          <p:nvPr/>
        </p:nvCxnSpPr>
        <p:spPr>
          <a:xfrm>
            <a:off x="2123728" y="3212976"/>
            <a:ext cx="108012" cy="235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endCxn id="29" idx="3"/>
          </p:cNvCxnSpPr>
          <p:nvPr/>
        </p:nvCxnSpPr>
        <p:spPr>
          <a:xfrm flipH="1">
            <a:off x="1691680" y="3800372"/>
            <a:ext cx="720081" cy="312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>
            <a:off x="2411760" y="3811491"/>
            <a:ext cx="819091" cy="3082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29" idx="2"/>
            <a:endCxn id="17" idx="0"/>
          </p:cNvCxnSpPr>
          <p:nvPr/>
        </p:nvCxnSpPr>
        <p:spPr>
          <a:xfrm flipH="1">
            <a:off x="809455" y="4221088"/>
            <a:ext cx="774086" cy="205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>
            <a:stCxn id="29" idx="2"/>
            <a:endCxn id="33" idx="0"/>
          </p:cNvCxnSpPr>
          <p:nvPr/>
        </p:nvCxnSpPr>
        <p:spPr>
          <a:xfrm>
            <a:off x="1583541" y="4221088"/>
            <a:ext cx="80105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720080" y="522920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24" idx="3"/>
            <a:endCxn id="15" idx="0"/>
          </p:cNvCxnSpPr>
          <p:nvPr/>
        </p:nvCxnSpPr>
        <p:spPr>
          <a:xfrm>
            <a:off x="3496443" y="4113076"/>
            <a:ext cx="1248642" cy="972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24" idx="3"/>
            <a:endCxn id="16" idx="0"/>
          </p:cNvCxnSpPr>
          <p:nvPr/>
        </p:nvCxnSpPr>
        <p:spPr>
          <a:xfrm>
            <a:off x="3496443" y="4113076"/>
            <a:ext cx="4091362" cy="972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13" idx="2"/>
          </p:cNvCxnSpPr>
          <p:nvPr/>
        </p:nvCxnSpPr>
        <p:spPr>
          <a:xfrm>
            <a:off x="1691680" y="2863277"/>
            <a:ext cx="270030" cy="22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/>
          <p:cNvCxnSpPr>
            <a:stCxn id="11" idx="2"/>
          </p:cNvCxnSpPr>
          <p:nvPr/>
        </p:nvCxnSpPr>
        <p:spPr>
          <a:xfrm flipH="1">
            <a:off x="2537774" y="2583888"/>
            <a:ext cx="2394266" cy="11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>
            <a:stCxn id="6" idx="2"/>
            <a:endCxn id="8" idx="0"/>
          </p:cNvCxnSpPr>
          <p:nvPr/>
        </p:nvCxnSpPr>
        <p:spPr>
          <a:xfrm>
            <a:off x="5904148" y="1603393"/>
            <a:ext cx="1350150" cy="529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>
            <a:stCxn id="8" idx="2"/>
            <a:endCxn id="10" idx="0"/>
          </p:cNvCxnSpPr>
          <p:nvPr/>
        </p:nvCxnSpPr>
        <p:spPr>
          <a:xfrm flipH="1">
            <a:off x="5607115" y="2924944"/>
            <a:ext cx="1647183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>
            <a:stCxn id="8" idx="2"/>
            <a:endCxn id="36" idx="0"/>
          </p:cNvCxnSpPr>
          <p:nvPr/>
        </p:nvCxnSpPr>
        <p:spPr>
          <a:xfrm>
            <a:off x="7254298" y="2924944"/>
            <a:ext cx="63007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14"/>
          <p:cNvCxnSpPr>
            <a:stCxn id="10" idx="2"/>
            <a:endCxn id="15" idx="0"/>
          </p:cNvCxnSpPr>
          <p:nvPr/>
        </p:nvCxnSpPr>
        <p:spPr>
          <a:xfrm flipH="1">
            <a:off x="4745085" y="3861048"/>
            <a:ext cx="86203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avec flèche 116"/>
          <p:cNvCxnSpPr>
            <a:stCxn id="10" idx="2"/>
            <a:endCxn id="16" idx="0"/>
          </p:cNvCxnSpPr>
          <p:nvPr/>
        </p:nvCxnSpPr>
        <p:spPr>
          <a:xfrm>
            <a:off x="5607115" y="3861048"/>
            <a:ext cx="198069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à coins arrondis 135"/>
          <p:cNvSpPr/>
          <p:nvPr/>
        </p:nvSpPr>
        <p:spPr>
          <a:xfrm>
            <a:off x="251520" y="2996951"/>
            <a:ext cx="288032" cy="216025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138" name="Connecteur droit avec flèche 137"/>
          <p:cNvCxnSpPr>
            <a:endCxn id="136" idx="3"/>
          </p:cNvCxnSpPr>
          <p:nvPr/>
        </p:nvCxnSpPr>
        <p:spPr>
          <a:xfrm flipH="1">
            <a:off x="539552" y="2863277"/>
            <a:ext cx="1141264" cy="241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à coins arrondis 138"/>
          <p:cNvSpPr/>
          <p:nvPr/>
        </p:nvSpPr>
        <p:spPr>
          <a:xfrm>
            <a:off x="143762" y="3439341"/>
            <a:ext cx="1331640" cy="349699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Autre infection?</a:t>
            </a:r>
            <a:endParaRPr lang="fr-FR" sz="1200" dirty="0">
              <a:solidFill>
                <a:schemeClr val="tx1"/>
              </a:solidFill>
            </a:endParaRPr>
          </a:p>
        </p:txBody>
      </p:sp>
      <p:cxnSp>
        <p:nvCxnSpPr>
          <p:cNvPr id="141" name="Connecteur droit avec flèche 140"/>
          <p:cNvCxnSpPr>
            <a:stCxn id="136" idx="2"/>
          </p:cNvCxnSpPr>
          <p:nvPr/>
        </p:nvCxnSpPr>
        <p:spPr>
          <a:xfrm>
            <a:off x="395536" y="32129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stCxn id="11" idx="2"/>
            <a:endCxn id="14" idx="0"/>
          </p:cNvCxnSpPr>
          <p:nvPr/>
        </p:nvCxnSpPr>
        <p:spPr>
          <a:xfrm flipH="1">
            <a:off x="2231740" y="2583888"/>
            <a:ext cx="270030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  <p:graphicFrame>
        <p:nvGraphicFramePr>
          <p:cNvPr id="3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889342"/>
              </p:ext>
            </p:extLst>
          </p:nvPr>
        </p:nvGraphicFramePr>
        <p:xfrm>
          <a:off x="467545" y="1600201"/>
          <a:ext cx="8136905" cy="41330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6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2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3235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Examen direct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Antibiotique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Reconstitution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charset="0"/>
                          <a:ea typeface="Calibri" charset="0"/>
                          <a:cs typeface="Calibri" charset="0"/>
                        </a:rPr>
                        <a:t>Concentration finale</a:t>
                      </a:r>
                      <a:endParaRPr lang="fr-FR" sz="14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Volume verrou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Stabilité à 37°C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0351"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Cocci</a:t>
                      </a:r>
                      <a:r>
                        <a:rPr lang="fr-FR" sz="1400" dirty="0" smtClean="0"/>
                        <a:t> Gram Positif : Staphylocoque </a:t>
                      </a:r>
                      <a:r>
                        <a:rPr lang="fr-FR" sz="1400" dirty="0" err="1" smtClean="0"/>
                        <a:t>coag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neg</a:t>
                      </a:r>
                      <a:r>
                        <a:rPr lang="fr-FR" sz="1400" dirty="0" smtClean="0"/>
                        <a:t/>
                      </a:r>
                      <a:br>
                        <a:rPr lang="fr-FR" sz="1400" dirty="0" smtClean="0"/>
                      </a:br>
                      <a:r>
                        <a:rPr lang="fr-FR" sz="1400" dirty="0" err="1" smtClean="0"/>
                        <a:t>Enterocoque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Vancomycine </a:t>
                      </a:r>
                      <a:r>
                        <a:rPr lang="fr-FR" sz="1400" dirty="0" smtClean="0"/>
                        <a:t>125 </a:t>
                      </a:r>
                      <a:r>
                        <a:rPr lang="fr-FR" sz="1400" dirty="0" smtClean="0"/>
                        <a:t>mg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Injecter 10 </a:t>
                      </a:r>
                      <a:r>
                        <a:rPr lang="fr-FR" sz="1400" dirty="0" err="1" smtClean="0"/>
                        <a:t>mL</a:t>
                      </a:r>
                      <a:r>
                        <a:rPr lang="fr-FR" sz="1400" dirty="0" smtClean="0"/>
                        <a:t> de </a:t>
                      </a:r>
                      <a:r>
                        <a:rPr lang="fr-FR" sz="1400" dirty="0" err="1" smtClean="0"/>
                        <a:t>NaCl</a:t>
                      </a:r>
                      <a:r>
                        <a:rPr lang="fr-FR" sz="1400" dirty="0" smtClean="0"/>
                        <a:t> dans flacon, agiter puis transférer</a:t>
                      </a:r>
                      <a:r>
                        <a:rPr lang="fr-FR" sz="1400" baseline="0" dirty="0" smtClean="0"/>
                        <a:t> dans une seringue de </a:t>
                      </a:r>
                      <a:r>
                        <a:rPr lang="fr-FR" sz="1400" baseline="0" dirty="0" smtClean="0"/>
                        <a:t>10 </a:t>
                      </a:r>
                      <a:r>
                        <a:rPr lang="fr-FR" sz="1400" baseline="0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12.5 mg/</a:t>
                      </a:r>
                      <a:r>
                        <a:rPr lang="fr-FR" sz="1400" dirty="0" err="1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 </a:t>
                      </a:r>
                      <a:r>
                        <a:rPr lang="fr-FR" sz="1400" dirty="0" err="1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48 h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035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Bacille Gram négatif :</a:t>
                      </a:r>
                      <a:br>
                        <a:rPr lang="fr-FR" sz="1400" dirty="0" smtClean="0"/>
                      </a:br>
                      <a:r>
                        <a:rPr lang="fr-FR" sz="1400" dirty="0" err="1" smtClean="0"/>
                        <a:t>Enterobactérie</a:t>
                      </a:r>
                      <a:r>
                        <a:rPr lang="fr-FR" sz="1400" dirty="0" smtClean="0"/>
                        <a:t/>
                      </a:r>
                      <a:br>
                        <a:rPr lang="fr-FR" sz="1400" dirty="0" smtClean="0"/>
                      </a:br>
                      <a:r>
                        <a:rPr lang="fr-FR" sz="1400" dirty="0" err="1" smtClean="0"/>
                        <a:t>Pseudomonas</a:t>
                      </a:r>
                      <a:r>
                        <a:rPr lang="fr-FR" sz="1400" dirty="0" smtClean="0"/>
                        <a:t> </a:t>
                      </a:r>
                      <a:r>
                        <a:rPr lang="fr-FR" sz="1400" dirty="0" err="1" smtClean="0"/>
                        <a:t>Aeruginosa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/>
                        <a:t>Amikacine</a:t>
                      </a:r>
                      <a:r>
                        <a:rPr lang="fr-FR" sz="1400" dirty="0" smtClean="0"/>
                        <a:t> 500 mg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Injecter 4 ml de </a:t>
                      </a:r>
                      <a:r>
                        <a:rPr lang="fr-FR" sz="1400" dirty="0" err="1" smtClean="0"/>
                        <a:t>NaCl</a:t>
                      </a:r>
                      <a:r>
                        <a:rPr lang="fr-FR" sz="1400" dirty="0" smtClean="0"/>
                        <a:t> dans flacon, agiter puis transférer 2 </a:t>
                      </a:r>
                      <a:r>
                        <a:rPr lang="fr-FR" sz="1400" dirty="0" err="1" smtClean="0"/>
                        <a:t>mL</a:t>
                      </a:r>
                      <a:r>
                        <a:rPr lang="fr-FR" sz="1400" dirty="0" smtClean="0"/>
                        <a:t> dans une seringue de 50 Ml et compléter à 50 </a:t>
                      </a:r>
                      <a:r>
                        <a:rPr lang="fr-FR" sz="1400" dirty="0" err="1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5 mg/</a:t>
                      </a:r>
                      <a:r>
                        <a:rPr lang="fr-FR" sz="1400" dirty="0" err="1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 </a:t>
                      </a:r>
                      <a:r>
                        <a:rPr lang="fr-FR" sz="1400" dirty="0" err="1" smtClean="0"/>
                        <a:t>mL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48 h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Verrou continu = A PRIVILEGIER :</a:t>
            </a:r>
            <a:br>
              <a:rPr lang="fr-FR" sz="2000" dirty="0" smtClean="0"/>
            </a:br>
            <a:r>
              <a:rPr lang="fr-FR" sz="2000" dirty="0" smtClean="0"/>
              <a:t>Laissé en place 24h/24, la CIVLD n’est pas utilisés pendant tout le traitement.</a:t>
            </a:r>
          </a:p>
          <a:p>
            <a:endParaRPr lang="fr-FR" sz="2000" dirty="0" smtClean="0"/>
          </a:p>
          <a:p>
            <a:r>
              <a:rPr lang="fr-FR" sz="2000" dirty="0" smtClean="0"/>
              <a:t>Verrou intermittent : Si nécessite d’administrer d’autres produits indispensables (nutrition parentérale,…) :</a:t>
            </a:r>
            <a:br>
              <a:rPr lang="fr-FR" sz="2000" dirty="0" smtClean="0"/>
            </a:br>
            <a:r>
              <a:rPr lang="fr-FR" sz="2000" dirty="0" smtClean="0"/>
              <a:t>72h de verrou continu puis verrou laissé 12h/24</a:t>
            </a:r>
          </a:p>
          <a:p>
            <a:endParaRPr lang="fr-FR" sz="2000" dirty="0" smtClean="0"/>
          </a:p>
          <a:p>
            <a:r>
              <a:rPr lang="fr-FR" sz="2000" dirty="0" smtClean="0"/>
              <a:t>Verrou dynamique : </a:t>
            </a:r>
            <a:br>
              <a:rPr lang="fr-FR" sz="2000" dirty="0" smtClean="0"/>
            </a:br>
            <a:r>
              <a:rPr lang="fr-FR" sz="2000" dirty="0" smtClean="0"/>
              <a:t>Uniquement avec la </a:t>
            </a:r>
            <a:r>
              <a:rPr lang="fr-FR" sz="2000" dirty="0" err="1" smtClean="0"/>
              <a:t>Vancomycine</a:t>
            </a:r>
            <a:r>
              <a:rPr lang="fr-FR" sz="2000" dirty="0" smtClean="0"/>
              <a:t>.</a:t>
            </a:r>
            <a:br>
              <a:rPr lang="fr-FR" sz="2000" dirty="0" smtClean="0"/>
            </a:br>
            <a:r>
              <a:rPr lang="fr-FR" sz="2000" dirty="0" err="1" smtClean="0"/>
              <a:t>Vancomycine</a:t>
            </a:r>
            <a:r>
              <a:rPr lang="fr-FR" sz="2000" dirty="0" smtClean="0"/>
              <a:t> en continu, à réserver aux cas où aucune autre voie n’est possible et uniquement en cas d’infection à Gram +. </a:t>
            </a:r>
            <a:endParaRPr lang="fr-FR" sz="20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fr-FR" sz="2000" b="1" dirty="0">
                <a:solidFill>
                  <a:schemeClr val="tx1"/>
                </a:solidFill>
                <a:latin typeface="+mn-lt"/>
              </a:rPr>
              <a:t>Clinique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 : signes généraux d’infection, complications locales ou loco-régionales 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fr-FR" sz="2000" b="1" dirty="0">
                <a:solidFill>
                  <a:schemeClr val="tx1"/>
                </a:solidFill>
                <a:latin typeface="+mn-lt"/>
              </a:rPr>
              <a:t>Microbiologique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 : </a:t>
            </a:r>
          </a:p>
          <a:p>
            <a:pPr marL="6858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une paire d’hémocultures sur CIVLD et en périphérie à J4 du début du verrou</a:t>
            </a:r>
          </a:p>
          <a:p>
            <a:pPr marL="6858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une paire d’hémocultures sur CIVLD à J11 (lendemain de l’arrêt des verrous)</a:t>
            </a:r>
          </a:p>
          <a:p>
            <a:pPr marL="685800" lvl="1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une paire d’hémocultures sur CIVLD juste avant la réutilisation ultérieure du CIVLD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7269353" cy="5486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à coins arrondis 2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539552" y="188640"/>
            <a:ext cx="806489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FIEVRE ≥ 38,5 °C ET SUSPICION INFECTION BACTERIENNE</a:t>
            </a:r>
            <a:endParaRPr lang="fr-FR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539552" y="1772816"/>
            <a:ext cx="2808312" cy="165618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Suspicion endocardite selon critères de Duke et/ou matériel prothétique intra-vasculaire ou intracardiaque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3947751" y="1793280"/>
            <a:ext cx="2304256" cy="1347688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Cathéter central, </a:t>
            </a:r>
            <a:r>
              <a:rPr lang="fr-FR" dirty="0" err="1" smtClean="0">
                <a:solidFill>
                  <a:schemeClr val="tx1"/>
                </a:solidFill>
              </a:rPr>
              <a:t>Middline</a:t>
            </a:r>
            <a:r>
              <a:rPr lang="fr-FR" dirty="0" smtClean="0">
                <a:solidFill>
                  <a:schemeClr val="tx1"/>
                </a:solidFill>
              </a:rPr>
              <a:t> ou </a:t>
            </a:r>
            <a:r>
              <a:rPr lang="fr-FR" dirty="0" err="1" smtClean="0">
                <a:solidFill>
                  <a:schemeClr val="tx1"/>
                </a:solidFill>
              </a:rPr>
              <a:t>Picc</a:t>
            </a:r>
            <a:r>
              <a:rPr lang="fr-FR" dirty="0" smtClean="0">
                <a:solidFill>
                  <a:schemeClr val="tx1"/>
                </a:solidFill>
              </a:rPr>
              <a:t>-Line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821408" y="1772816"/>
            <a:ext cx="1920643" cy="1368152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Autres cas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539552" y="5294298"/>
            <a:ext cx="2952328" cy="137506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</a:rPr>
              <a:t>3 paires d’hémocultures sur même ponction veineuse puis une paire 2 heures après et une le lendemain si fièvre persiste.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947751" y="4869160"/>
            <a:ext cx="2448272" cy="1656184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</a:rPr>
              <a:t>1 paire sur le dispositif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2 paires en périphériques sur même ponction veineuse.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6732240" y="5085184"/>
            <a:ext cx="2232248" cy="1224136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</a:rPr>
              <a:t>3 paires d’hémocultures sur même ponction veineuse.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5126512" y="85717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6" idx="0"/>
          </p:cNvCxnSpPr>
          <p:nvPr/>
        </p:nvCxnSpPr>
        <p:spPr>
          <a:xfrm flipH="1">
            <a:off x="1943708" y="857176"/>
            <a:ext cx="3182804" cy="91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18" idx="0"/>
          </p:cNvCxnSpPr>
          <p:nvPr/>
        </p:nvCxnSpPr>
        <p:spPr>
          <a:xfrm>
            <a:off x="5171887" y="857176"/>
            <a:ext cx="2609843" cy="915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16" idx="2"/>
          </p:cNvCxnSpPr>
          <p:nvPr/>
        </p:nvCxnSpPr>
        <p:spPr>
          <a:xfrm flipH="1">
            <a:off x="1935128" y="3429000"/>
            <a:ext cx="8580" cy="1865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endCxn id="20" idx="0"/>
          </p:cNvCxnSpPr>
          <p:nvPr/>
        </p:nvCxnSpPr>
        <p:spPr>
          <a:xfrm>
            <a:off x="5171887" y="3161432"/>
            <a:ext cx="0" cy="17077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endCxn id="21" idx="0"/>
          </p:cNvCxnSpPr>
          <p:nvPr/>
        </p:nvCxnSpPr>
        <p:spPr>
          <a:xfrm>
            <a:off x="7815047" y="3134058"/>
            <a:ext cx="33317" cy="1951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8229600" cy="357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à coins arrondis 3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07504" y="116632"/>
            <a:ext cx="8856984" cy="5760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Verrou antibiotique</a:t>
            </a:r>
            <a:endParaRPr lang="fr-FR" dirty="0"/>
          </a:p>
        </p:txBody>
      </p:sp>
      <p:sp>
        <p:nvSpPr>
          <p:cNvPr id="6" name="Espace réservé du contenu 5"/>
          <p:cNvSpPr txBox="1">
            <a:spLocks noGrp="1"/>
          </p:cNvSpPr>
          <p:nvPr>
            <p:ph idx="1"/>
          </p:nvPr>
        </p:nvSpPr>
        <p:spPr>
          <a:xfrm>
            <a:off x="467544" y="1196752"/>
            <a:ext cx="8229600" cy="18281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dirty="0">
                <a:solidFill>
                  <a:schemeClr val="tx1"/>
                </a:solidFill>
                <a:latin typeface="+mn-lt"/>
              </a:rPr>
              <a:t>1 seul des critères ci-dessous suffit à définir </a:t>
            </a:r>
            <a:r>
              <a:rPr lang="fr-FR" sz="2400" dirty="0" smtClean="0">
                <a:solidFill>
                  <a:schemeClr val="tx1"/>
                </a:solidFill>
                <a:latin typeface="+mn-lt"/>
              </a:rPr>
              <a:t>l’échec :</a:t>
            </a:r>
            <a:br>
              <a:rPr lang="fr-FR" sz="2400" dirty="0" smtClean="0">
                <a:solidFill>
                  <a:schemeClr val="tx1"/>
                </a:solidFill>
                <a:latin typeface="+mn-lt"/>
              </a:rPr>
            </a:br>
            <a:r>
              <a:rPr lang="fr-FR" sz="2400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 RETRAIT</a:t>
            </a:r>
            <a:endParaRPr lang="fr-FR" sz="2400" dirty="0" smtClean="0">
              <a:solidFill>
                <a:schemeClr val="tx1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endParaRPr lang="fr-FR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962" y="2564904"/>
            <a:ext cx="8861038" cy="270843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≥ J4 du traitement par verrous : fièvre attribuée à </a:t>
            </a: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l’infection de cathéter 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et/ou persistance d’hémoculture(s) positive(s) au même microorganisme. 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24h ou plus après la fin du traitement par verrou: hémoculture(s) positive(s) au même microorganisme.</a:t>
            </a:r>
          </a:p>
          <a:p>
            <a:pPr marL="342900" indent="-342900">
              <a:spcAft>
                <a:spcPts val="1200"/>
              </a:spcAft>
              <a:buFont typeface="Arial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Au cours ou décours du traitement par verrou: localisations septiques secondaires (endocardite,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embols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septiques…).</a:t>
            </a:r>
          </a:p>
          <a:p>
            <a:pPr>
              <a:spcAft>
                <a:spcPts val="1200"/>
              </a:spcAft>
            </a:pPr>
            <a:endParaRPr lang="fr-F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0963" y="369888"/>
            <a:ext cx="6440487" cy="611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2708920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 Le volume d’un flacon d’hémoculture doit être compris entre 8 et 10 </a:t>
            </a:r>
            <a:r>
              <a:rPr lang="fr-FR" dirty="0" err="1" smtClean="0"/>
              <a:t>mL</a:t>
            </a:r>
            <a:r>
              <a:rPr lang="fr-FR" dirty="0" smtClean="0"/>
              <a:t>.</a:t>
            </a:r>
          </a:p>
          <a:p>
            <a:r>
              <a:rPr lang="fr-FR" b="1" dirty="0" smtClean="0"/>
              <a:t> - Le prélèvement au moment d’un pic fébrile n’améliore pas la sensibilité de l’examen</a:t>
            </a:r>
            <a:r>
              <a:rPr lang="fr-FR" dirty="0" smtClean="0"/>
              <a:t>.</a:t>
            </a:r>
          </a:p>
          <a:p>
            <a:r>
              <a:rPr lang="fr-FR" dirty="0" smtClean="0"/>
              <a:t>- Idéalement prélever 3 paires d’hémocultures, en cas de capital veineux altéré le prélèvement de 4 flacons est une alternative acceptable.</a:t>
            </a:r>
          </a:p>
          <a:p>
            <a:r>
              <a:rPr lang="fr-FR" dirty="0" smtClean="0"/>
              <a:t>- Le prélèvement d’une seule paire d’hémoculture doit être évité.</a:t>
            </a:r>
          </a:p>
          <a:p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9288"/>
            <a:ext cx="9196391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à coins arrondis 2"/>
          <p:cNvSpPr/>
          <p:nvPr/>
        </p:nvSpPr>
        <p:spPr>
          <a:xfrm>
            <a:off x="1187624" y="4653136"/>
            <a:ext cx="288032" cy="21602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1268016" y="4877544"/>
            <a:ext cx="288032" cy="21602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395536" y="4941168"/>
            <a:ext cx="432048" cy="21602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8784975" cy="612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/>
          <p:cNvCxnSpPr/>
          <p:nvPr/>
        </p:nvCxnSpPr>
        <p:spPr>
          <a:xfrm>
            <a:off x="3203848" y="5913276"/>
            <a:ext cx="0" cy="3913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à coins arrondis 2"/>
          <p:cNvSpPr/>
          <p:nvPr/>
        </p:nvSpPr>
        <p:spPr>
          <a:xfrm>
            <a:off x="395536" y="260648"/>
            <a:ext cx="85689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Germe retrouvé dans hémoculture périphérique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23678" y="1180971"/>
            <a:ext cx="3417339" cy="280831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fr-FR" sz="1000" dirty="0" smtClean="0"/>
              <a:t/>
            </a:r>
            <a:br>
              <a:rPr lang="fr-FR" sz="1000" dirty="0" smtClean="0"/>
            </a:br>
            <a:r>
              <a:rPr lang="fr-FR" sz="1000" dirty="0" smtClean="0"/>
              <a:t/>
            </a:r>
            <a:br>
              <a:rPr lang="fr-FR" sz="1000" dirty="0" smtClean="0"/>
            </a:br>
            <a:r>
              <a:rPr lang="fr-FR" sz="1050" dirty="0" smtClean="0"/>
              <a:t/>
            </a:r>
            <a:br>
              <a:rPr lang="fr-FR" sz="1050" dirty="0" smtClean="0"/>
            </a:br>
            <a:r>
              <a:rPr lang="fr-FR" sz="1200" dirty="0" smtClean="0">
                <a:solidFill>
                  <a:schemeClr val="tx1"/>
                </a:solidFill>
              </a:rPr>
              <a:t>- </a:t>
            </a:r>
            <a:r>
              <a:rPr lang="fr-FR" sz="1200" b="1" i="1" dirty="0" smtClean="0">
                <a:solidFill>
                  <a:schemeClr val="tx1"/>
                </a:solidFill>
              </a:rPr>
              <a:t>Staphylococcus </a:t>
            </a:r>
            <a:r>
              <a:rPr lang="fr-FR" sz="1200" b="1" i="1" dirty="0">
                <a:solidFill>
                  <a:schemeClr val="tx1"/>
                </a:solidFill>
              </a:rPr>
              <a:t>a</a:t>
            </a:r>
            <a:r>
              <a:rPr lang="fr-FR" sz="1200" b="1" i="1" dirty="0" smtClean="0">
                <a:solidFill>
                  <a:schemeClr val="tx1"/>
                </a:solidFill>
              </a:rPr>
              <a:t>ureus</a:t>
            </a: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smtClean="0">
                <a:solidFill>
                  <a:schemeClr val="tx1"/>
                </a:solidFill>
              </a:rPr>
              <a:t>Staphylococcus </a:t>
            </a:r>
            <a:r>
              <a:rPr lang="fr-FR" sz="1200" b="1" i="1" dirty="0" err="1">
                <a:solidFill>
                  <a:schemeClr val="tx1"/>
                </a:solidFill>
              </a:rPr>
              <a:t>l</a:t>
            </a:r>
            <a:r>
              <a:rPr lang="fr-FR" sz="1200" b="1" i="1" dirty="0" err="1" smtClean="0">
                <a:solidFill>
                  <a:schemeClr val="tx1"/>
                </a:solidFill>
              </a:rPr>
              <a:t>ugdunensis</a:t>
            </a:r>
            <a:endParaRPr lang="fr-FR" sz="1200" b="1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i="1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smtClean="0">
                <a:solidFill>
                  <a:schemeClr val="tx1"/>
                </a:solidFill>
              </a:rPr>
              <a:t>Streptococcus </a:t>
            </a:r>
            <a:r>
              <a:rPr lang="fr-FR" sz="1200" b="1" i="1" dirty="0" err="1" smtClean="0">
                <a:solidFill>
                  <a:schemeClr val="tx1"/>
                </a:solidFill>
              </a:rPr>
              <a:t>spp</a:t>
            </a:r>
            <a:r>
              <a:rPr lang="fr-FR" sz="1200" b="1" i="1" dirty="0" smtClean="0">
                <a:solidFill>
                  <a:schemeClr val="tx1"/>
                </a:solidFill>
              </a:rPr>
              <a:t> </a:t>
            </a:r>
            <a:r>
              <a:rPr lang="fr-FR" sz="1200" b="1" dirty="0" smtClean="0">
                <a:solidFill>
                  <a:schemeClr val="tx1"/>
                </a:solidFill>
              </a:rPr>
              <a:t>autres qu’</a:t>
            </a:r>
            <a:r>
              <a:rPr lang="el-GR" sz="1200" b="1" dirty="0" smtClean="0">
                <a:solidFill>
                  <a:schemeClr val="tx1"/>
                </a:solidFill>
              </a:rPr>
              <a:t>α</a:t>
            </a:r>
            <a:r>
              <a:rPr lang="fr-FR" sz="1200" b="1" dirty="0" smtClean="0">
                <a:solidFill>
                  <a:schemeClr val="tx1"/>
                </a:solidFill>
              </a:rPr>
              <a:t>-hémolytiques</a:t>
            </a: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b="1" dirty="0" smtClean="0">
                <a:solidFill>
                  <a:schemeClr val="tx1"/>
                </a:solidFill>
              </a:rPr>
              <a:t>Entérobactérie</a:t>
            </a: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smtClean="0">
                <a:solidFill>
                  <a:schemeClr val="tx1"/>
                </a:solidFill>
              </a:rPr>
              <a:t>Pseudomonas </a:t>
            </a:r>
            <a:r>
              <a:rPr lang="fr-FR" sz="1200" b="1" i="1" dirty="0" err="1">
                <a:solidFill>
                  <a:schemeClr val="tx1"/>
                </a:solidFill>
              </a:rPr>
              <a:t>a</a:t>
            </a:r>
            <a:r>
              <a:rPr lang="fr-FR" sz="1200" b="1" i="1" dirty="0" err="1" smtClean="0">
                <a:solidFill>
                  <a:schemeClr val="tx1"/>
                </a:solidFill>
              </a:rPr>
              <a:t>eruginosa</a:t>
            </a:r>
            <a:endParaRPr lang="fr-FR" sz="1200" b="1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b="1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err="1" smtClean="0">
                <a:solidFill>
                  <a:schemeClr val="tx1"/>
                </a:solidFill>
              </a:rPr>
              <a:t>Neisseria</a:t>
            </a:r>
            <a:r>
              <a:rPr lang="fr-FR" sz="1200" b="1" i="1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err="1" smtClean="0">
                <a:solidFill>
                  <a:schemeClr val="tx1"/>
                </a:solidFill>
              </a:rPr>
              <a:t>meningitidis</a:t>
            </a:r>
            <a:endParaRPr lang="fr-FR" sz="1200" b="1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i="1" dirty="0" smtClean="0">
                <a:solidFill>
                  <a:schemeClr val="tx1"/>
                </a:solidFill>
              </a:rPr>
              <a:t>Brucella </a:t>
            </a:r>
            <a:r>
              <a:rPr lang="fr-FR" sz="1200" i="1" dirty="0" err="1" smtClean="0">
                <a:solidFill>
                  <a:schemeClr val="tx1"/>
                </a:solidFill>
              </a:rPr>
              <a:t>spp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i="1" dirty="0" smtClean="0">
                <a:solidFill>
                  <a:schemeClr val="tx1"/>
                </a:solidFill>
              </a:rPr>
              <a:t>Pasteurella </a:t>
            </a:r>
            <a:r>
              <a:rPr lang="fr-FR" sz="1200" i="1" dirty="0" err="1" smtClean="0">
                <a:solidFill>
                  <a:schemeClr val="tx1"/>
                </a:solidFill>
              </a:rPr>
              <a:t>spp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b="1" dirty="0" smtClean="0">
                <a:solidFill>
                  <a:schemeClr val="tx1"/>
                </a:solidFill>
              </a:rPr>
              <a:t>Anaérobies</a:t>
            </a: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b="1" i="1" dirty="0" smtClean="0">
                <a:solidFill>
                  <a:schemeClr val="tx1"/>
                </a:solidFill>
              </a:rPr>
              <a:t>Candida </a:t>
            </a:r>
            <a:r>
              <a:rPr lang="fr-FR" sz="1200" b="1" i="1" dirty="0" err="1" smtClean="0">
                <a:solidFill>
                  <a:schemeClr val="tx1"/>
                </a:solidFill>
              </a:rPr>
              <a:t>spp</a:t>
            </a:r>
            <a:endParaRPr lang="fr-FR" sz="1200" b="1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smtClean="0">
                <a:solidFill>
                  <a:schemeClr val="tx1"/>
                </a:solidFill>
              </a:rPr>
              <a:t>Groupe HACEK</a:t>
            </a:r>
          </a:p>
          <a:p>
            <a:pPr algn="ctr"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</a:rPr>
              <a:t> </a:t>
            </a:r>
            <a:r>
              <a:rPr lang="fr-FR" sz="1200" i="1" dirty="0" err="1" smtClean="0">
                <a:solidFill>
                  <a:schemeClr val="tx1"/>
                </a:solidFill>
              </a:rPr>
              <a:t>Corynebacterium</a:t>
            </a:r>
            <a:r>
              <a:rPr lang="fr-FR" sz="1200" i="1" dirty="0" smtClean="0">
                <a:solidFill>
                  <a:schemeClr val="tx1"/>
                </a:solidFill>
              </a:rPr>
              <a:t> </a:t>
            </a:r>
            <a:r>
              <a:rPr lang="fr-FR" sz="1200" i="1" dirty="0" err="1" smtClean="0">
                <a:solidFill>
                  <a:schemeClr val="tx1"/>
                </a:solidFill>
              </a:rPr>
              <a:t>jekeium</a:t>
            </a:r>
            <a:r>
              <a:rPr lang="fr-FR" sz="1200" i="1" dirty="0" smtClean="0">
                <a:solidFill>
                  <a:schemeClr val="tx1"/>
                </a:solidFill>
              </a:rPr>
              <a:t> </a:t>
            </a:r>
            <a:r>
              <a:rPr lang="fr-FR" sz="1200" dirty="0" smtClean="0">
                <a:solidFill>
                  <a:schemeClr val="tx1"/>
                </a:solidFill>
              </a:rPr>
              <a:t>ou </a:t>
            </a:r>
            <a:r>
              <a:rPr lang="fr-FR" sz="1200" i="1" dirty="0" err="1">
                <a:solidFill>
                  <a:schemeClr val="tx1"/>
                </a:solidFill>
              </a:rPr>
              <a:t>d</a:t>
            </a:r>
            <a:r>
              <a:rPr lang="fr-FR" sz="1200" i="1" dirty="0" err="1" smtClean="0">
                <a:solidFill>
                  <a:schemeClr val="tx1"/>
                </a:solidFill>
              </a:rPr>
              <a:t>iphteriae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i="1" dirty="0" err="1" smtClean="0">
                <a:solidFill>
                  <a:schemeClr val="tx1"/>
                </a:solidFill>
              </a:rPr>
              <a:t>Bacillus</a:t>
            </a:r>
            <a:r>
              <a:rPr lang="fr-FR" sz="1200" i="1" dirty="0" smtClean="0">
                <a:solidFill>
                  <a:schemeClr val="tx1"/>
                </a:solidFill>
              </a:rPr>
              <a:t> </a:t>
            </a:r>
            <a:r>
              <a:rPr lang="fr-FR" sz="1200" i="1" dirty="0" err="1" smtClean="0">
                <a:solidFill>
                  <a:schemeClr val="tx1"/>
                </a:solidFill>
              </a:rPr>
              <a:t>anthracis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/>
          </a:p>
          <a:p>
            <a:pPr algn="ctr">
              <a:buFontTx/>
              <a:buChar char="-"/>
            </a:pP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923928" y="1340768"/>
            <a:ext cx="5040560" cy="2088232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b="1" dirty="0" smtClean="0">
                <a:solidFill>
                  <a:schemeClr val="tx1"/>
                </a:solidFill>
              </a:rPr>
              <a:t>Staphylocoque </a:t>
            </a:r>
            <a:r>
              <a:rPr lang="fr-FR" sz="1400" b="1" dirty="0" err="1" smtClean="0">
                <a:solidFill>
                  <a:schemeClr val="tx1"/>
                </a:solidFill>
              </a:rPr>
              <a:t>Coagulase</a:t>
            </a:r>
            <a:r>
              <a:rPr lang="fr-FR" sz="1400" b="1" dirty="0" smtClean="0">
                <a:solidFill>
                  <a:schemeClr val="tx1"/>
                </a:solidFill>
              </a:rPr>
              <a:t> négative</a:t>
            </a:r>
          </a:p>
          <a:p>
            <a:pPr algn="ctr">
              <a:buFontTx/>
              <a:buChar char="-"/>
            </a:pP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b="1" i="1" dirty="0" err="1" smtClean="0">
                <a:solidFill>
                  <a:schemeClr val="tx1"/>
                </a:solidFill>
              </a:rPr>
              <a:t>Enterococcus</a:t>
            </a:r>
            <a:endParaRPr lang="fr-FR" sz="1400" b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Propionibactérium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acnes</a:t>
            </a:r>
            <a:endParaRPr lang="fr-FR" sz="14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400" dirty="0" smtClean="0">
                <a:solidFill>
                  <a:schemeClr val="tx1"/>
                </a:solidFill>
              </a:rPr>
              <a:t>Streptocoque </a:t>
            </a:r>
            <a:r>
              <a:rPr lang="el-GR" sz="1400" dirty="0" smtClean="0">
                <a:solidFill>
                  <a:schemeClr val="tx1"/>
                </a:solidFill>
              </a:rPr>
              <a:t>α</a:t>
            </a:r>
            <a:r>
              <a:rPr lang="fr-FR" sz="1400" dirty="0" smtClean="0">
                <a:solidFill>
                  <a:schemeClr val="tx1"/>
                </a:solidFill>
              </a:rPr>
              <a:t>-hémolytique</a:t>
            </a:r>
          </a:p>
          <a:p>
            <a:pPr algn="ctr">
              <a:buFontTx/>
              <a:buChar char="-"/>
            </a:pP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Corynebacterium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spp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dirty="0" smtClean="0">
                <a:solidFill>
                  <a:schemeClr val="tx1"/>
                </a:solidFill>
              </a:rPr>
              <a:t>(Sauf </a:t>
            </a:r>
            <a:r>
              <a:rPr lang="fr-FR" sz="1400" i="1" dirty="0" err="1" smtClean="0">
                <a:solidFill>
                  <a:schemeClr val="tx1"/>
                </a:solidFill>
              </a:rPr>
              <a:t>C.jekeium</a:t>
            </a:r>
            <a:r>
              <a:rPr lang="fr-FR" sz="1400" dirty="0" smtClean="0">
                <a:solidFill>
                  <a:schemeClr val="tx1"/>
                </a:solidFill>
              </a:rPr>
              <a:t> ou </a:t>
            </a:r>
            <a:r>
              <a:rPr lang="fr-FR" sz="1400" i="1" dirty="0" smtClean="0">
                <a:solidFill>
                  <a:schemeClr val="tx1"/>
                </a:solidFill>
              </a:rPr>
              <a:t>C. </a:t>
            </a:r>
            <a:r>
              <a:rPr lang="fr-FR" sz="1400" i="1" dirty="0" err="1">
                <a:solidFill>
                  <a:schemeClr val="tx1"/>
                </a:solidFill>
              </a:rPr>
              <a:t>d</a:t>
            </a:r>
            <a:r>
              <a:rPr lang="fr-FR" sz="1400" i="1" dirty="0" err="1" smtClean="0">
                <a:solidFill>
                  <a:schemeClr val="tx1"/>
                </a:solidFill>
              </a:rPr>
              <a:t>iphtariae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algn="ctr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Bacillus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spp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dirty="0" smtClean="0">
                <a:solidFill>
                  <a:schemeClr val="tx1"/>
                </a:solidFill>
              </a:rPr>
              <a:t>sauf </a:t>
            </a:r>
            <a:r>
              <a:rPr lang="fr-FR" sz="1400" i="1" dirty="0" smtClean="0">
                <a:solidFill>
                  <a:schemeClr val="tx1"/>
                </a:solidFill>
              </a:rPr>
              <a:t>B. </a:t>
            </a:r>
            <a:r>
              <a:rPr lang="fr-FR" sz="1400" i="1" dirty="0" err="1" smtClean="0">
                <a:solidFill>
                  <a:schemeClr val="tx1"/>
                </a:solidFill>
              </a:rPr>
              <a:t>anthracis</a:t>
            </a:r>
            <a:endParaRPr lang="fr-FR" sz="14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Micrococcus</a:t>
            </a:r>
            <a:r>
              <a:rPr lang="fr-FR" sz="1400" i="1" dirty="0" smtClean="0">
                <a:solidFill>
                  <a:schemeClr val="tx1"/>
                </a:solidFill>
              </a:rPr>
              <a:t> </a:t>
            </a:r>
            <a:r>
              <a:rPr lang="fr-FR" sz="1400" i="1" dirty="0" err="1" smtClean="0">
                <a:solidFill>
                  <a:schemeClr val="tx1"/>
                </a:solidFill>
              </a:rPr>
              <a:t>spp</a:t>
            </a:r>
            <a:endParaRPr lang="fr-FR" sz="1400" i="1" dirty="0" smtClean="0">
              <a:solidFill>
                <a:schemeClr val="tx1"/>
              </a:solidFill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3923928" y="3933056"/>
            <a:ext cx="1487320" cy="648072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1 seul flacon positif sur 4 à 6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5688124" y="3916042"/>
            <a:ext cx="1512168" cy="648072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2 à 3 flacons positifs sur 4 à 6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7494916" y="3933056"/>
            <a:ext cx="1649084" cy="64807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&gt; 3 flacons positifs</a:t>
            </a:r>
          </a:p>
          <a:p>
            <a:r>
              <a:rPr lang="fr-FR" sz="1400" dirty="0" smtClean="0">
                <a:solidFill>
                  <a:schemeClr val="tx1"/>
                </a:solidFill>
              </a:rPr>
              <a:t> sur 4 à 6 flacons 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505708" y="4506781"/>
            <a:ext cx="1944216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Agent considéré comme pathogène quelque soit le nombre de flacons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2699792" y="4797152"/>
            <a:ext cx="2808312" cy="504056"/>
          </a:xfrm>
          <a:prstGeom prst="roundRect">
            <a:avLst/>
          </a:prstGeom>
          <a:solidFill>
            <a:schemeClr val="bg1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Prélever de nouveau au moins 1 paire d’hémoculture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5364088" y="5517232"/>
            <a:ext cx="2058820" cy="648072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Interpréter selon clinique et point d’appel  </a:t>
            </a:r>
            <a:r>
              <a:rPr lang="fr-FR" sz="1400" b="1" i="1" dirty="0" smtClean="0">
                <a:solidFill>
                  <a:schemeClr val="tx1"/>
                </a:solidFill>
              </a:rPr>
              <a:t>Avis EMA </a:t>
            </a:r>
            <a:endParaRPr lang="fr-FR" sz="1400" b="1" i="1" dirty="0">
              <a:solidFill>
                <a:schemeClr val="tx1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7494916" y="5514893"/>
            <a:ext cx="1649084" cy="650411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Considérer comme un pathogène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2411760" y="5733256"/>
            <a:ext cx="1368152" cy="36004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Négatif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3841017" y="5733256"/>
            <a:ext cx="1451063" cy="36004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Germe identique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3857790" y="6309320"/>
            <a:ext cx="1656184" cy="43204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Considérer comme un pathogène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2091527" y="6304643"/>
            <a:ext cx="1692188" cy="436725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 smtClean="0">
                <a:solidFill>
                  <a:schemeClr val="tx1"/>
                </a:solidFill>
              </a:rPr>
              <a:t>Considérer comme un contaminant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40" name="Connecteur droit avec flèche 39"/>
          <p:cNvCxnSpPr/>
          <p:nvPr/>
        </p:nvCxnSpPr>
        <p:spPr>
          <a:xfrm>
            <a:off x="1619672" y="4003581"/>
            <a:ext cx="4671" cy="5070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5" idx="2"/>
            <a:endCxn id="29" idx="0"/>
          </p:cNvCxnSpPr>
          <p:nvPr/>
        </p:nvCxnSpPr>
        <p:spPr>
          <a:xfrm flipH="1">
            <a:off x="4667588" y="3429000"/>
            <a:ext cx="17766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5" idx="2"/>
            <a:endCxn id="30" idx="0"/>
          </p:cNvCxnSpPr>
          <p:nvPr/>
        </p:nvCxnSpPr>
        <p:spPr>
          <a:xfrm>
            <a:off x="6444208" y="3429000"/>
            <a:ext cx="0" cy="487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5" idx="2"/>
            <a:endCxn id="31" idx="0"/>
          </p:cNvCxnSpPr>
          <p:nvPr/>
        </p:nvCxnSpPr>
        <p:spPr>
          <a:xfrm>
            <a:off x="6444208" y="3429000"/>
            <a:ext cx="187525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8388424" y="4581128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6444208" y="4564114"/>
            <a:ext cx="8619" cy="953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29" idx="2"/>
            <a:endCxn id="33" idx="0"/>
          </p:cNvCxnSpPr>
          <p:nvPr/>
        </p:nvCxnSpPr>
        <p:spPr>
          <a:xfrm flipH="1">
            <a:off x="4103948" y="4581128"/>
            <a:ext cx="5636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33" idx="2"/>
          </p:cNvCxnSpPr>
          <p:nvPr/>
        </p:nvCxnSpPr>
        <p:spPr>
          <a:xfrm flipH="1">
            <a:off x="3275856" y="5301208"/>
            <a:ext cx="82809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stCxn id="33" idx="2"/>
            <a:endCxn id="37" idx="0"/>
          </p:cNvCxnSpPr>
          <p:nvPr/>
        </p:nvCxnSpPr>
        <p:spPr>
          <a:xfrm>
            <a:off x="4103948" y="5301208"/>
            <a:ext cx="462601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>
            <a:off x="4644008" y="6093296"/>
            <a:ext cx="0" cy="211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stCxn id="3" idx="2"/>
          </p:cNvCxnSpPr>
          <p:nvPr/>
        </p:nvCxnSpPr>
        <p:spPr>
          <a:xfrm flipH="1">
            <a:off x="1979712" y="836712"/>
            <a:ext cx="2700300" cy="321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>
            <a:stCxn id="3" idx="2"/>
            <a:endCxn id="5" idx="0"/>
          </p:cNvCxnSpPr>
          <p:nvPr/>
        </p:nvCxnSpPr>
        <p:spPr>
          <a:xfrm>
            <a:off x="4680012" y="836712"/>
            <a:ext cx="176419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323528" y="260648"/>
            <a:ext cx="82809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SUIVI DES HEMOCULTURES</a:t>
            </a: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343244" y="1412776"/>
            <a:ext cx="2304256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Persistance de signes infectieux après 72h de traitement efficace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771800" y="1412776"/>
            <a:ext cx="5976664" cy="29523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- </a:t>
            </a:r>
            <a:r>
              <a:rPr lang="fr-FR" sz="1600" dirty="0" smtClean="0">
                <a:solidFill>
                  <a:schemeClr val="tx1"/>
                </a:solidFill>
              </a:rPr>
              <a:t>Hémoculture positive à </a:t>
            </a:r>
            <a:r>
              <a:rPr lang="fr-FR" sz="1600" i="1" dirty="0" err="1" smtClean="0">
                <a:solidFill>
                  <a:schemeClr val="tx1"/>
                </a:solidFill>
              </a:rPr>
              <a:t>S.aureus</a:t>
            </a:r>
            <a:r>
              <a:rPr lang="fr-FR" sz="1600" dirty="0" smtClean="0">
                <a:solidFill>
                  <a:schemeClr val="tx1"/>
                </a:solidFill>
              </a:rPr>
              <a:t> et </a:t>
            </a:r>
            <a:r>
              <a:rPr lang="fr-FR" sz="1600" i="1" dirty="0" err="1" smtClean="0">
                <a:solidFill>
                  <a:schemeClr val="tx1"/>
                </a:solidFill>
              </a:rPr>
              <a:t>S.lugdunensis</a:t>
            </a:r>
            <a:endParaRPr lang="fr-FR" sz="1600" i="1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- Suspicion d’infection vasculaire ou de facteurs de risques</a:t>
            </a:r>
            <a:r>
              <a:rPr lang="fr-FR" sz="1600" baseline="30000" dirty="0" smtClean="0">
                <a:solidFill>
                  <a:schemeClr val="tx1"/>
                </a:solidFill>
              </a:rPr>
              <a:t>1</a:t>
            </a:r>
            <a:endParaRPr lang="fr-FR" sz="16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Hémoculture positive à </a:t>
            </a:r>
            <a:r>
              <a:rPr lang="fr-FR" sz="1600" i="1" dirty="0" smtClean="0">
                <a:solidFill>
                  <a:schemeClr val="tx1"/>
                </a:solidFill>
              </a:rPr>
              <a:t>Candida </a:t>
            </a:r>
            <a:r>
              <a:rPr lang="fr-FR" sz="1600" i="1" dirty="0" err="1" smtClean="0">
                <a:solidFill>
                  <a:schemeClr val="tx1"/>
                </a:solidFill>
              </a:rPr>
              <a:t>spp</a:t>
            </a:r>
            <a:endParaRPr lang="fr-FR" sz="1600" i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 Hémoculture positive à Entérocoque ou SCN pathogènes</a:t>
            </a: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 BMR probable</a:t>
            </a: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 Infection liée au cathéter</a:t>
            </a: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 Abcès non drainé </a:t>
            </a:r>
          </a:p>
          <a:p>
            <a:pPr algn="ctr"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</a:rPr>
              <a:t> Germe de la flore cutanée et patient symptomatique avec matériel </a:t>
            </a:r>
            <a:r>
              <a:rPr lang="fr-FR" sz="1600" dirty="0" err="1" smtClean="0">
                <a:solidFill>
                  <a:schemeClr val="tx1"/>
                </a:solidFill>
              </a:rPr>
              <a:t>intravasculaire</a:t>
            </a:r>
            <a:r>
              <a:rPr lang="fr-FR" sz="1600" dirty="0" smtClean="0">
                <a:solidFill>
                  <a:schemeClr val="tx1"/>
                </a:solidFill>
              </a:rPr>
              <a:t>.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771800" y="5445224"/>
            <a:ext cx="5976664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Réalisation d’hémocultures de contrôle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9512" y="6237312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1. Thrombophlébite septique, thrombus </a:t>
            </a:r>
            <a:r>
              <a:rPr lang="fr-FR" sz="1400" dirty="0" err="1" smtClean="0"/>
              <a:t>endovasculaire</a:t>
            </a:r>
            <a:r>
              <a:rPr lang="fr-FR" sz="1400" dirty="0" smtClean="0"/>
              <a:t> infecté, pacemaker ou matériel cardiaque implantable, infections de cathéter, valves prothétiques, antécédent d’endocardite, greffé cardiaque, cardiopathie congénitale.</a:t>
            </a:r>
            <a:endParaRPr lang="fr-FR" sz="1400" dirty="0"/>
          </a:p>
        </p:txBody>
      </p:sp>
      <p:cxnSp>
        <p:nvCxnSpPr>
          <p:cNvPr id="12" name="Connecteur droit avec flèche 11"/>
          <p:cNvCxnSpPr>
            <a:stCxn id="2" idx="2"/>
            <a:endCxn id="3" idx="0"/>
          </p:cNvCxnSpPr>
          <p:nvPr/>
        </p:nvCxnSpPr>
        <p:spPr>
          <a:xfrm flipH="1">
            <a:off x="1495372" y="764704"/>
            <a:ext cx="296861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2" idx="2"/>
            <a:endCxn id="4" idx="0"/>
          </p:cNvCxnSpPr>
          <p:nvPr/>
        </p:nvCxnSpPr>
        <p:spPr>
          <a:xfrm>
            <a:off x="4463988" y="764704"/>
            <a:ext cx="129614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4" idx="2"/>
          </p:cNvCxnSpPr>
          <p:nvPr/>
        </p:nvCxnSpPr>
        <p:spPr>
          <a:xfrm>
            <a:off x="5760132" y="4365104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>
            <a:stCxn id="3" idx="2"/>
          </p:cNvCxnSpPr>
          <p:nvPr/>
        </p:nvCxnSpPr>
        <p:spPr>
          <a:xfrm>
            <a:off x="1495372" y="2564904"/>
            <a:ext cx="1924500" cy="2880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500" y="1772816"/>
            <a:ext cx="9001000" cy="45259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Pas d’hémoculture de contrôle en routine.</a:t>
            </a:r>
          </a:p>
          <a:p>
            <a:r>
              <a:rPr lang="fr-FR" sz="2000" dirty="0" smtClean="0"/>
              <a:t>Durée de traitement déterminé en fonction de la porte d’entrée.</a:t>
            </a:r>
          </a:p>
          <a:p>
            <a:endParaRPr lang="fr-FR" sz="2000" dirty="0" smtClean="0"/>
          </a:p>
          <a:p>
            <a:r>
              <a:rPr lang="fr-FR" sz="2000" dirty="0" smtClean="0"/>
              <a:t>Hémoculture de contrôle envisagée dans les situations suivantes :</a:t>
            </a:r>
            <a:br>
              <a:rPr lang="fr-FR" sz="2000" dirty="0" smtClean="0"/>
            </a:br>
            <a:r>
              <a:rPr lang="fr-FR" sz="2000" dirty="0" smtClean="0"/>
              <a:t>- Insuffisance rénale terminale.</a:t>
            </a:r>
            <a:br>
              <a:rPr lang="fr-FR" sz="2000" dirty="0" smtClean="0"/>
            </a:br>
            <a:r>
              <a:rPr lang="fr-FR" sz="2000" dirty="0" smtClean="0"/>
              <a:t>- Infection liée au cathéter si celui-ci est maintenu.</a:t>
            </a:r>
            <a:br>
              <a:rPr lang="fr-FR" sz="2000" dirty="0" smtClean="0"/>
            </a:br>
            <a:r>
              <a:rPr lang="fr-FR" sz="2000" dirty="0" smtClean="0"/>
              <a:t>- Antibiothérapie initiale non appropriée </a:t>
            </a:r>
            <a:r>
              <a:rPr lang="fr-FR" sz="1500" dirty="0" smtClean="0"/>
              <a:t>(BLSE, Hyperproduction de </a:t>
            </a:r>
            <a:r>
              <a:rPr lang="fr-FR" sz="1500" dirty="0" err="1" smtClean="0"/>
              <a:t>céphalosporinase</a:t>
            </a:r>
            <a:r>
              <a:rPr lang="fr-FR" sz="1500" dirty="0" smtClean="0"/>
              <a:t>).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 Hémoculture initiale positive à </a:t>
            </a:r>
            <a:r>
              <a:rPr lang="fr-FR" sz="2000" i="1" dirty="0" smtClean="0"/>
              <a:t>Pseudomonas </a:t>
            </a:r>
            <a:r>
              <a:rPr lang="fr-FR" sz="2000" i="1" dirty="0" err="1"/>
              <a:t>a</a:t>
            </a:r>
            <a:r>
              <a:rPr lang="fr-FR" sz="2000" i="1" dirty="0" err="1" smtClean="0"/>
              <a:t>eruginosa</a:t>
            </a:r>
            <a:r>
              <a:rPr lang="fr-FR" sz="2000" i="1" dirty="0" smtClean="0"/>
              <a:t> </a:t>
            </a:r>
            <a:r>
              <a:rPr lang="fr-FR" sz="2000" dirty="0" smtClean="0"/>
              <a:t>ou </a:t>
            </a:r>
            <a:r>
              <a:rPr lang="fr-FR" sz="2000" i="1" dirty="0" err="1" smtClean="0"/>
              <a:t>Serratia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spp</a:t>
            </a:r>
            <a:r>
              <a:rPr lang="fr-FR" sz="2000" i="1" dirty="0" smtClean="0"/>
              <a:t>.</a:t>
            </a:r>
          </a:p>
          <a:p>
            <a:endParaRPr lang="fr-FR" sz="2000" i="1" dirty="0" smtClean="0"/>
          </a:p>
          <a:p>
            <a:r>
              <a:rPr lang="fr-FR" sz="2000" dirty="0" smtClean="0"/>
              <a:t>Pas d’échographie cardiaque en routine, à réaliser dans les situations suivantes :</a:t>
            </a:r>
            <a:br>
              <a:rPr lang="fr-FR" sz="2000" dirty="0" smtClean="0"/>
            </a:br>
            <a:r>
              <a:rPr lang="fr-FR" sz="2000" dirty="0" smtClean="0"/>
              <a:t>- Bactériémie à </a:t>
            </a:r>
            <a:r>
              <a:rPr lang="fr-FR" sz="2000" i="1" dirty="0" smtClean="0"/>
              <a:t>Pseudomonas </a:t>
            </a:r>
            <a:r>
              <a:rPr lang="fr-FR" sz="2000" i="1" dirty="0" err="1"/>
              <a:t>a</a:t>
            </a:r>
            <a:r>
              <a:rPr lang="fr-FR" sz="2000" i="1" dirty="0" err="1" smtClean="0"/>
              <a:t>eruginosa</a:t>
            </a:r>
            <a:r>
              <a:rPr lang="fr-FR" sz="2000" i="1" dirty="0" smtClean="0"/>
              <a:t>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                                 ET</a:t>
            </a:r>
            <a:br>
              <a:rPr lang="fr-FR" sz="2000" dirty="0" smtClean="0"/>
            </a:br>
            <a:r>
              <a:rPr lang="fr-FR" sz="2000" dirty="0" smtClean="0"/>
              <a:t>- Matériel prothétique ou </a:t>
            </a:r>
            <a:r>
              <a:rPr lang="fr-FR" sz="2000" dirty="0" err="1" smtClean="0"/>
              <a:t>intra-cardiaque</a:t>
            </a:r>
            <a:endParaRPr lang="fr-FR" sz="200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611560" y="476672"/>
            <a:ext cx="792088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Bactériémie à Bacille Gram Négatif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12201</TotalTime>
  <Words>1616</Words>
  <Application>Microsoft Office PowerPoint</Application>
  <PresentationFormat>Affichage à l'écran (4:3)</PresentationFormat>
  <Paragraphs>179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Wingdings</vt:lpstr>
      <vt:lpstr>Thème Office</vt:lpstr>
      <vt:lpstr>HEMOCULTURES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bgudin</dc:creator>
  <cp:lastModifiedBy>bgudin</cp:lastModifiedBy>
  <cp:revision>199</cp:revision>
  <cp:lastPrinted>2023-11-23T17:06:11Z</cp:lastPrinted>
  <dcterms:created xsi:type="dcterms:W3CDTF">2023-03-24T13:43:09Z</dcterms:created>
  <dcterms:modified xsi:type="dcterms:W3CDTF">2025-05-16T14:01:43Z</dcterms:modified>
</cp:coreProperties>
</file>