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9" r:id="rId3"/>
    <p:sldId id="260" r:id="rId4"/>
    <p:sldId id="261" r:id="rId5"/>
    <p:sldId id="263" r:id="rId6"/>
    <p:sldId id="264" r:id="rId7"/>
    <p:sldId id="266" r:id="rId8"/>
    <p:sldId id="267" r:id="rId9"/>
    <p:sldId id="269" r:id="rId10"/>
    <p:sldId id="268" r:id="rId11"/>
    <p:sldId id="273" r:id="rId12"/>
    <p:sldId id="272" r:id="rId13"/>
    <p:sldId id="270" r:id="rId14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1" autoAdjust="0"/>
  </p:normalViewPr>
  <p:slideViewPr>
    <p:cSldViewPr>
      <p:cViewPr varScale="1">
        <p:scale>
          <a:sx n="108" d="100"/>
          <a:sy n="108" d="100"/>
        </p:scale>
        <p:origin x="10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>
                <a:effectLst/>
              </a:rPr>
              <a:t>Evaluation des consommations antibiotiques </a:t>
            </a:r>
          </a:p>
          <a:p>
            <a:pPr>
              <a:defRPr/>
            </a:pPr>
            <a:r>
              <a:rPr lang="fr-FR" sz="1400" b="0" dirty="0" smtClean="0">
                <a:effectLst/>
              </a:rPr>
              <a:t>données</a:t>
            </a:r>
            <a:r>
              <a:rPr lang="fr-FR" sz="1400" b="0" baseline="0" dirty="0" smtClean="0">
                <a:effectLst/>
              </a:rPr>
              <a:t> </a:t>
            </a:r>
            <a:r>
              <a:rPr lang="fr-FR" sz="1400" b="0" dirty="0" smtClean="0">
                <a:effectLst/>
              </a:rPr>
              <a:t>CONSORES</a:t>
            </a:r>
            <a:endParaRPr lang="fr-FR" sz="1400" b="0" dirty="0">
              <a:effectLst/>
            </a:endParaRPr>
          </a:p>
        </c:rich>
      </c:tx>
      <c:layout>
        <c:manualLayout>
          <c:xMode val="edge"/>
          <c:yMode val="edge"/>
          <c:x val="0.13343613150844608"/>
          <c:y val="8.40480728504870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2225885826771655E-2"/>
          <c:y val="0.18232097941940772"/>
          <c:w val="0.9277741141732283"/>
          <c:h val="0.66547022384038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DDJ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CH Lozère </c:v>
                </c:pt>
                <c:pt idx="1">
                  <c:v>CH Langogne </c:v>
                </c:pt>
                <c:pt idx="2">
                  <c:v>CH Marvejols </c:v>
                </c:pt>
                <c:pt idx="3">
                  <c:v>CH Florac </c:v>
                </c:pt>
                <c:pt idx="4">
                  <c:v>CH Saint Chély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423</c:v>
                </c:pt>
                <c:pt idx="1">
                  <c:v>145</c:v>
                </c:pt>
                <c:pt idx="2">
                  <c:v>193</c:v>
                </c:pt>
                <c:pt idx="3">
                  <c:v>38</c:v>
                </c:pt>
                <c:pt idx="4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8-42A1-B379-3C3F410A146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DDJ médiane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CH Lozère </c:v>
                </c:pt>
                <c:pt idx="1">
                  <c:v>CH Langogne </c:v>
                </c:pt>
                <c:pt idx="2">
                  <c:v>CH Marvejols </c:v>
                </c:pt>
                <c:pt idx="3">
                  <c:v>CH Florac </c:v>
                </c:pt>
                <c:pt idx="4">
                  <c:v>CH Saint Chély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332</c:v>
                </c:pt>
                <c:pt idx="1">
                  <c:v>142</c:v>
                </c:pt>
                <c:pt idx="2">
                  <c:v>142</c:v>
                </c:pt>
                <c:pt idx="3">
                  <c:v>142</c:v>
                </c:pt>
                <c:pt idx="4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8-42A1-B379-3C3F410A1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381864"/>
        <c:axId val="379387440"/>
      </c:barChart>
      <c:catAx>
        <c:axId val="3793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387440"/>
        <c:crosses val="autoZero"/>
        <c:auto val="1"/>
        <c:lblAlgn val="ctr"/>
        <c:lblOffset val="100"/>
        <c:noMultiLvlLbl val="0"/>
      </c:catAx>
      <c:valAx>
        <c:axId val="3793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3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5531-A1F0-4E7E-AC2C-A799259527FA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9E1AD-B449-4BFB-AC30-70BE6AF48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18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E1AD-B449-4BFB-AC30-70BE6AF48D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E1AD-B449-4BFB-AC30-70BE6AF48D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63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B2C6-681D-47F8-B556-69B5B5F847A3}" type="datetimeFigureOut">
              <a:rPr lang="fr-FR" smtClean="0"/>
              <a:pPr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bastiengudin@ch-mende.fr" TargetMode="External"/><Relationship Id="rId3" Type="http://schemas.openxmlformats.org/officeDocument/2006/relationships/image" Target="../media/image2.png"/><Relationship Id="rId7" Type="http://schemas.openxmlformats.org/officeDocument/2006/relationships/image" Target="cid:image002.png@01D92681.5B3050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0"/>
            <a:ext cx="385192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3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Programme</a:t>
            </a: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12h15-12h45 : Accueil des participants cocktail </a:t>
            </a:r>
            <a:r>
              <a:rPr lang="fr-FR" sz="1600" b="1" dirty="0" err="1" smtClean="0">
                <a:solidFill>
                  <a:schemeClr val="bg1"/>
                </a:solidFill>
              </a:rPr>
              <a:t>déjeunatoire</a:t>
            </a:r>
            <a:r>
              <a:rPr lang="fr-FR" sz="1600" b="1" dirty="0" smtClean="0">
                <a:solidFill>
                  <a:schemeClr val="bg1"/>
                </a:solidFill>
              </a:rPr>
              <a:t> à L’EHPAD CHALDECOSTE à MENDE</a:t>
            </a: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12h45-13h15 : Introduction et présentation des actions menées</a:t>
            </a:r>
          </a:p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Equipe Multidisciplinaire en Antibiothérapie :</a:t>
            </a:r>
          </a:p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Dr </a:t>
            </a:r>
            <a:r>
              <a:rPr lang="fr-FR" sz="1400" i="1" dirty="0" err="1" smtClean="0">
                <a:solidFill>
                  <a:schemeClr val="bg1"/>
                </a:solidFill>
              </a:rPr>
              <a:t>Gudin</a:t>
            </a:r>
            <a:r>
              <a:rPr lang="fr-FR" sz="1400" i="1" dirty="0" smtClean="0">
                <a:solidFill>
                  <a:schemeClr val="bg1"/>
                </a:solidFill>
              </a:rPr>
              <a:t>, </a:t>
            </a:r>
            <a:r>
              <a:rPr lang="fr-FR" sz="1400" i="1" dirty="0">
                <a:solidFill>
                  <a:schemeClr val="bg1"/>
                </a:solidFill>
              </a:rPr>
              <a:t>p</a:t>
            </a:r>
            <a:r>
              <a:rPr lang="fr-FR" sz="1400" i="1" dirty="0" smtClean="0">
                <a:solidFill>
                  <a:schemeClr val="bg1"/>
                </a:solidFill>
              </a:rPr>
              <a:t>harmacien, Dr </a:t>
            </a:r>
            <a:r>
              <a:rPr lang="fr-FR" sz="1400" i="1" dirty="0" err="1" smtClean="0">
                <a:solidFill>
                  <a:schemeClr val="bg1"/>
                </a:solidFill>
              </a:rPr>
              <a:t>Maurin</a:t>
            </a:r>
            <a:r>
              <a:rPr lang="fr-FR" sz="1400" i="1" dirty="0" smtClean="0">
                <a:solidFill>
                  <a:schemeClr val="bg1"/>
                </a:solidFill>
              </a:rPr>
              <a:t>, Généraliste, </a:t>
            </a:r>
          </a:p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Dr De Martino, biologiste, Dr Merle De </a:t>
            </a:r>
            <a:r>
              <a:rPr lang="fr-FR" sz="1400" i="1" dirty="0" err="1" smtClean="0">
                <a:solidFill>
                  <a:schemeClr val="bg1"/>
                </a:solidFill>
              </a:rPr>
              <a:t>Boever</a:t>
            </a:r>
            <a:r>
              <a:rPr lang="fr-FR" sz="1400" i="1" dirty="0" smtClean="0">
                <a:solidFill>
                  <a:schemeClr val="bg1"/>
                </a:solidFill>
              </a:rPr>
              <a:t>, Infectiologue</a:t>
            </a: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13h15-13h45 : Actualités vaccinales 2023/2024</a:t>
            </a:r>
          </a:p>
          <a:p>
            <a:pPr algn="ctr"/>
            <a:r>
              <a:rPr lang="fr-FR" sz="1600" i="1" dirty="0">
                <a:solidFill>
                  <a:schemeClr val="bg1"/>
                </a:solidFill>
              </a:rPr>
              <a:t>Dr Merle De </a:t>
            </a:r>
            <a:r>
              <a:rPr lang="fr-FR" sz="1600" i="1" dirty="0" err="1">
                <a:solidFill>
                  <a:schemeClr val="bg1"/>
                </a:solidFill>
              </a:rPr>
              <a:t>Boever</a:t>
            </a:r>
            <a:r>
              <a:rPr lang="fr-FR" sz="1600" i="1" dirty="0">
                <a:solidFill>
                  <a:schemeClr val="bg1"/>
                </a:solidFill>
              </a:rPr>
              <a:t>, </a:t>
            </a:r>
            <a:r>
              <a:rPr lang="fr-FR" sz="1600" i="1" dirty="0" smtClean="0">
                <a:solidFill>
                  <a:schemeClr val="bg1"/>
                </a:solidFill>
              </a:rPr>
              <a:t>Infectiologue</a:t>
            </a: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13H45-14h15 : Temps </a:t>
            </a:r>
            <a:r>
              <a:rPr lang="fr-FR" sz="1600" b="1" dirty="0">
                <a:solidFill>
                  <a:schemeClr val="bg1"/>
                </a:solidFill>
              </a:rPr>
              <a:t>d’échanges</a:t>
            </a: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endParaRPr lang="fr-FR" sz="1600" i="1" dirty="0">
              <a:solidFill>
                <a:schemeClr val="bg1"/>
              </a:solidFill>
            </a:endParaRP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endParaRPr lang="fr-FR" sz="1600" i="1" dirty="0">
              <a:solidFill>
                <a:schemeClr val="bg1"/>
              </a:solidFill>
            </a:endParaRP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556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version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4" y="260649"/>
            <a:ext cx="962025" cy="581025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92" y="260648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\\sauv2019\GHT LOZERE$\GHT\COURRIERS\LOGOS\Logo ARS Occitan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28" y="260650"/>
            <a:ext cx="648072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nterview - Un rappel qui interpelle - CHU de Montpellier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2192" r="29902" b="21123"/>
          <a:stretch/>
        </p:blipFill>
        <p:spPr bwMode="auto">
          <a:xfrm>
            <a:off x="3424808" y="260649"/>
            <a:ext cx="1219200" cy="523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cid:image002.png@01D92681.5B3050B0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36" y="836712"/>
            <a:ext cx="216024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-108520" y="1840175"/>
            <a:ext cx="52642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2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Rencontre</a:t>
            </a:r>
          </a:p>
          <a:p>
            <a:pPr algn="ctr"/>
            <a:r>
              <a:rPr lang="fr-FR" sz="2800" b="1" dirty="0" smtClean="0"/>
              <a:t>EMA – Médecine Générale Lozère</a:t>
            </a:r>
          </a:p>
          <a:p>
            <a:pPr algn="ctr"/>
            <a:r>
              <a:rPr lang="fr-FR" sz="2800" b="1" dirty="0" smtClean="0"/>
              <a:t>Actualités vaccinales 2023/2024 </a:t>
            </a:r>
            <a:r>
              <a:rPr lang="fr-FR" sz="2800" dirty="0" smtClean="0"/>
              <a:t> </a:t>
            </a:r>
          </a:p>
          <a:p>
            <a:endParaRPr lang="fr-FR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55331" y="3559904"/>
            <a:ext cx="453650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M</a:t>
            </a:r>
            <a:r>
              <a:rPr lang="fr-FR" sz="2400" b="1" dirty="0" smtClean="0">
                <a:solidFill>
                  <a:srgbClr val="0070C0"/>
                </a:solidFill>
              </a:rPr>
              <a:t>ercredi 10 Janvier 2024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12h15 à 14h15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IFSI Mende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1413874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92080" y="2852936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44727" y="5013176"/>
            <a:ext cx="455771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Merci de confirmer votre participation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par mail à l’adresse suivante : </a:t>
            </a:r>
            <a:r>
              <a:rPr lang="fr-FR" b="1" dirty="0" smtClean="0">
                <a:solidFill>
                  <a:srgbClr val="0070C0"/>
                </a:solidFill>
                <a:hlinkClick r:id="rId8"/>
              </a:rPr>
              <a:t>bastiengudin@ch-mende.fr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smtClean="0">
                <a:solidFill>
                  <a:srgbClr val="0070C0"/>
                </a:solidFill>
              </a:rPr>
              <a:t>Ou au </a:t>
            </a:r>
            <a:r>
              <a:rPr lang="fr-FR" b="1" dirty="0" smtClean="0">
                <a:solidFill>
                  <a:srgbClr val="0070C0"/>
                </a:solidFill>
              </a:rPr>
              <a:t>04 66 49 88 41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2953" y="4559822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292080" y="5805264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5343" y="0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Perspectives EMA </a:t>
            </a:r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2024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Perspectives 2024</a:t>
            </a: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07704" y="1124744"/>
            <a:ext cx="7036264" cy="538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fr-FR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Rapprochement avec les médecins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pour l’amélioration des bonnes pratiques de l’antibiothérapie curative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↗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conventions entre l’EMA</a:t>
            </a:r>
            <a:r>
              <a:rPr lang="fr-FR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et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EHPAD/ES </a:t>
            </a: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visites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d’EHPAD et établissements de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proximité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plaquette « Prélèvements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EHPAD »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du CRATB début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2024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Poursuite </a:t>
            </a:r>
            <a:r>
              <a:rPr lang="fr-FR" sz="2000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 actions de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formations /évaluations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- 2 sessions de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formations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à l’attention des soignants</a:t>
            </a: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thèmes choisis (IST en Juin, à définir en automne)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a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udit de réévaluation BU/ECBU</a:t>
            </a:r>
          </a:p>
          <a:p>
            <a:pPr lvl="1">
              <a:spcBef>
                <a:spcPct val="20000"/>
              </a:spcBef>
              <a:defRPr/>
            </a:pP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Evolution du site Internet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fr-FR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acilitation de l’accès au site : lien dédié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diaporamas de formation en accès libre</a:t>
            </a: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221451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Perspectives EMA </a:t>
            </a:r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2024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Perspectives 2024</a:t>
            </a: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79712" y="1052736"/>
            <a:ext cx="7036264" cy="535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conjointes avec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EMH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promotion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vaccination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dépistage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BHRE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audits conjoints EMA/EMH</a:t>
            </a: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just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CLIN GHT</a:t>
            </a: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Rédactions de protocoles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à la demande des praticiens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infections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gynéco-obstétrique</a:t>
            </a:r>
            <a:endParaRPr lang="fr-FR" sz="20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just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a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llergies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aux Beta-</a:t>
            </a:r>
            <a:r>
              <a:rPr lang="fr-FR" sz="20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lactamines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: Conduite à tenir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mise à jour de l’a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ntibioprophylaxie (</a:t>
            </a:r>
            <a:r>
              <a:rPr lang="fr-FR" sz="20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reco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SFAR 2024)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Collaboration EMA / Pharmacie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d’officine du département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 CPTS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(angines, cystite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s, d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urées ATB en prescription de ville)</a:t>
            </a: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20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20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modif-EMA-pdf.pdf</a:t>
            </a:r>
            <a:endParaRPr lang="fr-FR"/>
          </a:p>
        </p:txBody>
      </p:sp>
      <p:pic>
        <p:nvPicPr>
          <p:cNvPr id="5" name="Espace réservé pour une image  4" descr="modif-EMA-pdf.pd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44624"/>
            <a:ext cx="6452967" cy="6855156"/>
          </a:xfrm>
        </p:spPr>
      </p:pic>
    </p:spTree>
    <p:extLst>
      <p:ext uri="{BB962C8B-B14F-4D97-AF65-F5344CB8AC3E}">
        <p14:creationId xmlns:p14="http://schemas.microsoft.com/office/powerpoint/2010/main" val="82866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MERCI POUR VOTRE ATTENTION</a:t>
            </a:r>
            <a:endParaRPr lang="fr-FR" sz="40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8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5977" y="116455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Protocoles et documents d’aide à la prescription</a:t>
            </a:r>
            <a:endParaRPr lang="fr-FR" sz="14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71670" y="1116586"/>
            <a:ext cx="7072330" cy="5552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Protocoles et Documents d’aide à la Prescription</a:t>
            </a:r>
          </a:p>
          <a:p>
            <a:pPr>
              <a:spcBef>
                <a:spcPct val="20000"/>
              </a:spcBef>
              <a:defRPr/>
            </a:pPr>
            <a:endParaRPr lang="fr-FR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Antibiothérapie curative chez l’adulte</a:t>
            </a: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Bon usage des aminosides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Prise en charge thérapeutiques des patients COVID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Prise en charge médicamenteuse des infections à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C.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Difficile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Affiche BU et ECBU à l’hôpital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Affiche BU et ECBU en EHPAD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Algorithmes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pour la réalisation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d’hémocultures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Indications des hémocultures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Plaquette Antibiothérapie en EHPAD du CRATB Occitanie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cours : Prélèvements en EHPAD du CRATB Occitanie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71696" y="80053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Audit et évaluations des pratiques professionnelles</a:t>
            </a:r>
            <a:endParaRPr lang="fr-FR" sz="14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71670" y="1080184"/>
            <a:ext cx="7072330" cy="5589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Audits et Evaluation des pratiques professionnelles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ECBU et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Indications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de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110 ECBU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prélevés dans Etablissements du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GHT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Hôp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ital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Lozère dont EHPAD Chaldecoste et </a:t>
            </a:r>
            <a:r>
              <a:rPr lang="fr-FR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Rieutort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et Hôpitaux de Proximité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48</a:t>
            </a:r>
            <a:r>
              <a:rPr lang="fr-FR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 des ECBU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réalisés </a:t>
            </a:r>
            <a:r>
              <a:rPr lang="fr-FR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hors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recommandations</a:t>
            </a:r>
            <a:r>
              <a:rPr lang="fr-FR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(idem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données nationales)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21% autre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diagnostic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franc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19% aspect/Odeur 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16%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ECBU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avant chirurgie non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urologique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15%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positive chez patient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sondé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13%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ECBU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malgré BU négative patiente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féminine</a:t>
            </a:r>
          </a:p>
          <a:p>
            <a:pPr lvl="1">
              <a:spcBef>
                <a:spcPct val="20000"/>
              </a:spcBef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7 %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Chute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Affiches bonnes pratiques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 et ECBU en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EHPAD, Hospitalisation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8469" y="80053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Audit </a:t>
            </a:r>
            <a:r>
              <a:rPr lang="fr-FR" sz="14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 évaluations des pratiques </a:t>
            </a: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professionnelles</a:t>
            </a: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00232" y="1196752"/>
            <a:ext cx="71437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Audits et Evaluation des pratiques professionnelles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Réévaluation Antibiothérapie après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48-72h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Résultats préliminaires sur HL (Les hôpitaux de proximités seront inclus dans l’année 2024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dossiers analysés sur période avril-mai-juin 2023</a:t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94%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des dossiers : </a:t>
            </a:r>
            <a:r>
              <a:rPr lang="fr-FR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iagnostic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précisé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dans dossier médical</a:t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38%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 dossiers :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réévaluation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tracée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clairement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dossier</a:t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14%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dossiers avec antibiothérapie &gt; 7 jours :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sans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justification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tracée pour antibiothérapie de longue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durée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1798" y="228593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Visites d’établissements et actions conjointe équipe mobile d’hygiène</a:t>
            </a:r>
            <a:endParaRPr lang="fr-FR" sz="14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39752" y="2348880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00232" y="1600199"/>
            <a:ext cx="7143768" cy="502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Actions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conjointes Equipe Mobile d’Hygiène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Présentation de l’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EMA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à la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CME de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Langogne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Sensibilisation Vaccination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Grippe avec EMH : EHPAD Le Bleymard et Villefort, EHPAD Chirac, EHPAD La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Canourgue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Bon usage des antibiotiques personnes âgées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Quizz Usagers/Personnels Paramédicaux/Médicaux à l’hôpital de Florac et à l’Hôpital Lozère.</a:t>
            </a:r>
          </a:p>
          <a:p>
            <a:pPr lvl="1">
              <a:spcBef>
                <a:spcPct val="20000"/>
              </a:spcBef>
              <a:defRPr/>
            </a:pP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Actualités Vaccinales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2023/2024</a:t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pour une image  4" descr="Win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761" y="188640"/>
            <a:ext cx="8642477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221453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Evaluation des consommations antibiotiques avec l’outil CONSORES</a:t>
            </a: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413375371"/>
              </p:ext>
            </p:extLst>
          </p:nvPr>
        </p:nvGraphicFramePr>
        <p:xfrm>
          <a:off x="2086460" y="1200136"/>
          <a:ext cx="6828915" cy="518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54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228593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Demandes d’avis</a:t>
            </a:r>
            <a:endParaRPr lang="fr-FR" sz="14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71670" y="1307295"/>
            <a:ext cx="6964826" cy="532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2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Demandes </a:t>
            </a:r>
            <a:r>
              <a:rPr lang="fr-FR" sz="22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d’avis</a:t>
            </a:r>
            <a:endParaRPr lang="fr-FR" sz="22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267 avis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traités</a:t>
            </a: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38 avis Hors Hôpital Lozère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(Médecine de ville, Hôpitaux de proximité, EHPAD)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 14% des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avis</a:t>
            </a:r>
          </a:p>
          <a:p>
            <a:pPr lvl="1">
              <a:spcBef>
                <a:spcPct val="20000"/>
              </a:spcBef>
              <a:defRPr/>
            </a:pPr>
            <a:endParaRPr lang="fr-FR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Les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avis complexes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en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concertation avec l’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infectiologue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/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biologiste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de l’EMA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/ </a:t>
            </a:r>
            <a:r>
              <a:rPr lang="fr-FR" dirty="0" err="1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visio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 staff MIT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CHU Montpellier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</a:br>
            <a:endParaRPr lang="fr-FR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Avis tracés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(réponse écrite)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et 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revue mensuelle </a:t>
            </a:r>
            <a:r>
              <a:rPr lang="fr-FR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par l’</a:t>
            </a:r>
            <a:r>
              <a:rPr lang="fr-FR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infectiologue EMA</a:t>
            </a:r>
            <a:endParaRPr lang="fr-FR" dirty="0" smtClean="0">
              <a:solidFill>
                <a:srgbClr val="0000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7861" y="477869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214311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Actions EMA réalisées sur 2023</a:t>
            </a:r>
          </a:p>
          <a:p>
            <a:pPr lvl="0">
              <a:spcBef>
                <a:spcPct val="20000"/>
              </a:spcBef>
            </a:pPr>
            <a:endParaRPr lang="fr-FR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Journées de formations</a:t>
            </a:r>
            <a:endParaRPr lang="fr-FR" sz="14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00232" y="1600200"/>
            <a:ext cx="6829444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Sessions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formations</a:t>
            </a: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Session du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juillet 2023</a:t>
            </a:r>
          </a:p>
          <a:p>
            <a:pPr lvl="1">
              <a:spcBef>
                <a:spcPct val="20000"/>
              </a:spcBef>
              <a:defRPr/>
            </a:pPr>
            <a:endParaRPr lang="fr-FR" sz="105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ctr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fr-FR" sz="2000" baseline="30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ère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rencontre médecine générale –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EMA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Infections </a:t>
            </a:r>
            <a:r>
              <a:rPr lang="fr-FR" sz="20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cutanéo-muqueuses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et Infections pulmonaires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Journée du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 janvier </a:t>
            </a:r>
            <a:r>
              <a:rPr lang="fr-FR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2024</a:t>
            </a:r>
          </a:p>
          <a:p>
            <a:pPr lvl="1" algn="ctr">
              <a:spcBef>
                <a:spcPct val="20000"/>
              </a:spcBef>
              <a:defRPr/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ctr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Bilan d’activité de l’EMA 2023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Actualités </a:t>
            </a:r>
            <a:r>
              <a:rPr lang="fr-FR" sz="2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vaccinales 2024</a:t>
            </a:r>
          </a:p>
          <a:p>
            <a:pPr lvl="1">
              <a:spcBef>
                <a:spcPct val="20000"/>
              </a:spcBef>
              <a:defRPr/>
            </a:pPr>
            <a:endParaRPr lang="fr-FR" sz="20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808</Words>
  <Application>Microsoft Office PowerPoint</Application>
  <PresentationFormat>Affichage à l'écran (4:3)</PresentationFormat>
  <Paragraphs>196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Segoe UI</vt:lpstr>
      <vt:lpstr>Wingdings</vt:lpstr>
      <vt:lpstr>Thème Office</vt:lpstr>
      <vt:lpstr>Présentation PowerPoint</vt:lpstr>
      <vt:lpstr>Actions EMA réalisées sur 2023</vt:lpstr>
      <vt:lpstr>Actions EMA réalisées sur 2023</vt:lpstr>
      <vt:lpstr>Actions EMA réalisées sur 2023</vt:lpstr>
      <vt:lpstr>Actions EMA réalisées sur 2023</vt:lpstr>
      <vt:lpstr>Présentation PowerPoint</vt:lpstr>
      <vt:lpstr>Actions EMA réalisées sur 2023</vt:lpstr>
      <vt:lpstr>Actions EMA réalisées sur 2023</vt:lpstr>
      <vt:lpstr>Actions EMA réalisées sur 2023</vt:lpstr>
      <vt:lpstr>Perspectives EMA 2024</vt:lpstr>
      <vt:lpstr>Perspectives EMA 2024</vt:lpstr>
      <vt:lpstr>modif-EMA-pdf.pdf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bgudin</dc:creator>
  <cp:lastModifiedBy>DE MARTINO Sylvie</cp:lastModifiedBy>
  <cp:revision>64</cp:revision>
  <cp:lastPrinted>2024-01-10T08:06:11Z</cp:lastPrinted>
  <dcterms:created xsi:type="dcterms:W3CDTF">2023-05-12T13:50:27Z</dcterms:created>
  <dcterms:modified xsi:type="dcterms:W3CDTF">2024-01-10T09:59:51Z</dcterms:modified>
</cp:coreProperties>
</file>