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62" r:id="rId2"/>
    <p:sldId id="259" r:id="rId3"/>
    <p:sldId id="260" r:id="rId4"/>
    <p:sldId id="261" r:id="rId5"/>
    <p:sldId id="263" r:id="rId6"/>
    <p:sldId id="264" r:id="rId7"/>
    <p:sldId id="266" r:id="rId8"/>
    <p:sldId id="267" r:id="rId9"/>
    <p:sldId id="269" r:id="rId10"/>
    <p:sldId id="268" r:id="rId11"/>
    <p:sldId id="273" r:id="rId12"/>
    <p:sldId id="272" r:id="rId13"/>
    <p:sldId id="270" r:id="rId14"/>
  </p:sldIdLst>
  <p:sldSz cx="9144000" cy="6858000" type="screen4x3"/>
  <p:notesSz cx="6858000" cy="9926638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5171" autoAdjust="0"/>
  </p:normalViewPr>
  <p:slideViewPr>
    <p:cSldViewPr>
      <p:cViewPr varScale="1">
        <p:scale>
          <a:sx n="108" d="100"/>
          <a:sy n="108" d="100"/>
        </p:scale>
        <p:origin x="1050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Feuille_de_calcul_Microsoft_Excel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fr-FR" sz="2000" b="1" dirty="0" smtClean="0">
                <a:effectLst/>
              </a:rPr>
              <a:t>Evaluation des consommations antibiotiques </a:t>
            </a:r>
          </a:p>
          <a:p>
            <a:pPr>
              <a:defRPr/>
            </a:pPr>
            <a:r>
              <a:rPr lang="fr-FR" sz="1400" b="0" dirty="0" smtClean="0">
                <a:effectLst/>
              </a:rPr>
              <a:t>données</a:t>
            </a:r>
            <a:r>
              <a:rPr lang="fr-FR" sz="1400" b="0" baseline="0" dirty="0" smtClean="0">
                <a:effectLst/>
              </a:rPr>
              <a:t> </a:t>
            </a:r>
            <a:r>
              <a:rPr lang="fr-FR" sz="1400" b="0" dirty="0" smtClean="0">
                <a:effectLst/>
              </a:rPr>
              <a:t>CONSORES</a:t>
            </a:r>
            <a:endParaRPr lang="fr-FR" sz="1400" b="0" dirty="0">
              <a:effectLst/>
            </a:endParaRPr>
          </a:p>
        </c:rich>
      </c:tx>
      <c:layout>
        <c:manualLayout>
          <c:xMode val="edge"/>
          <c:yMode val="edge"/>
          <c:x val="0.13343613150844608"/>
          <c:y val="8.4048072850487088E-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title>
    <c:autoTitleDeleted val="0"/>
    <c:plotArea>
      <c:layout>
        <c:manualLayout>
          <c:layoutTarget val="inner"/>
          <c:xMode val="edge"/>
          <c:yMode val="edge"/>
          <c:x val="7.2225885826771655E-2"/>
          <c:y val="0.18232097941940772"/>
          <c:w val="0.9277741141732283"/>
          <c:h val="0.6654702238403826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Feuil1!$B$1</c:f>
              <c:strCache>
                <c:ptCount val="1"/>
                <c:pt idx="0">
                  <c:v>DDJ 2022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Feuil1!$A$2:$A$6</c:f>
              <c:strCache>
                <c:ptCount val="5"/>
                <c:pt idx="0">
                  <c:v>CH Lozère </c:v>
                </c:pt>
                <c:pt idx="1">
                  <c:v>CH Langogne </c:v>
                </c:pt>
                <c:pt idx="2">
                  <c:v>CH Marvejols </c:v>
                </c:pt>
                <c:pt idx="3">
                  <c:v>CH Florac </c:v>
                </c:pt>
                <c:pt idx="4">
                  <c:v>CH Saint Chély </c:v>
                </c:pt>
              </c:strCache>
            </c:strRef>
          </c:cat>
          <c:val>
            <c:numRef>
              <c:f>Feuil1!$B$2:$B$6</c:f>
              <c:numCache>
                <c:formatCode>General</c:formatCode>
                <c:ptCount val="5"/>
                <c:pt idx="0">
                  <c:v>423</c:v>
                </c:pt>
                <c:pt idx="1">
                  <c:v>145</c:v>
                </c:pt>
                <c:pt idx="2">
                  <c:v>193</c:v>
                </c:pt>
                <c:pt idx="3">
                  <c:v>38</c:v>
                </c:pt>
                <c:pt idx="4">
                  <c:v>240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008-42A1-B379-3C3F410A1468}"/>
            </c:ext>
          </c:extLst>
        </c:ser>
        <c:ser>
          <c:idx val="1"/>
          <c:order val="1"/>
          <c:tx>
            <c:strRef>
              <c:f>Feuil1!$C$1</c:f>
              <c:strCache>
                <c:ptCount val="1"/>
                <c:pt idx="0">
                  <c:v>DDJ médiane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Feuil1!$A$2:$A$6</c:f>
              <c:strCache>
                <c:ptCount val="5"/>
                <c:pt idx="0">
                  <c:v>CH Lozère </c:v>
                </c:pt>
                <c:pt idx="1">
                  <c:v>CH Langogne </c:v>
                </c:pt>
                <c:pt idx="2">
                  <c:v>CH Marvejols </c:v>
                </c:pt>
                <c:pt idx="3">
                  <c:v>CH Florac </c:v>
                </c:pt>
                <c:pt idx="4">
                  <c:v>CH Saint Chély </c:v>
                </c:pt>
              </c:strCache>
            </c:strRef>
          </c:cat>
          <c:val>
            <c:numRef>
              <c:f>Feuil1!$C$2:$C$6</c:f>
              <c:numCache>
                <c:formatCode>General</c:formatCode>
                <c:ptCount val="5"/>
                <c:pt idx="0">
                  <c:v>332</c:v>
                </c:pt>
                <c:pt idx="1">
                  <c:v>142</c:v>
                </c:pt>
                <c:pt idx="2">
                  <c:v>142</c:v>
                </c:pt>
                <c:pt idx="3">
                  <c:v>142</c:v>
                </c:pt>
                <c:pt idx="4">
                  <c:v>142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008-42A1-B379-3C3F410A146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379381864"/>
        <c:axId val="379387440"/>
      </c:barChart>
      <c:catAx>
        <c:axId val="3793818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379387440"/>
        <c:crosses val="autoZero"/>
        <c:auto val="1"/>
        <c:lblAlgn val="ctr"/>
        <c:lblOffset val="100"/>
        <c:noMultiLvlLbl val="0"/>
      </c:catAx>
      <c:valAx>
        <c:axId val="37938744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37938186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25C5531-A1F0-4E7E-AC2C-A799259527FA}" type="datetimeFigureOut">
              <a:rPr lang="fr-FR" smtClean="0"/>
              <a:t>10/01/2024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95388" y="1241425"/>
            <a:ext cx="44672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776788"/>
            <a:ext cx="5486400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942975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539E1AD-B449-4BFB-AC30-70BE6AF48D5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851805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39E1AD-B449-4BFB-AC30-70BE6AF48D55}" type="slidenum">
              <a:rPr lang="fr-FR" smtClean="0"/>
              <a:t>11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8116231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39E1AD-B449-4BFB-AC30-70BE6AF48D55}" type="slidenum">
              <a:rPr lang="fr-FR" smtClean="0"/>
              <a:t>12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056359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9B2C6-681D-47F8-B556-69B5B5F847A3}" type="datetimeFigureOut">
              <a:rPr lang="fr-FR" smtClean="0"/>
              <a:pPr/>
              <a:t>10/01/2024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55BAA9-7996-41A4-81F8-0F299EE11C80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9B2C6-681D-47F8-B556-69B5B5F847A3}" type="datetimeFigureOut">
              <a:rPr lang="fr-FR" smtClean="0"/>
              <a:pPr/>
              <a:t>10/01/2024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55BAA9-7996-41A4-81F8-0F299EE11C80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9B2C6-681D-47F8-B556-69B5B5F847A3}" type="datetimeFigureOut">
              <a:rPr lang="fr-FR" smtClean="0"/>
              <a:pPr/>
              <a:t>10/01/2024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55BAA9-7996-41A4-81F8-0F299EE11C80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9B2C6-681D-47F8-B556-69B5B5F847A3}" type="datetimeFigureOut">
              <a:rPr lang="fr-FR" smtClean="0"/>
              <a:pPr/>
              <a:t>10/01/2024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55BAA9-7996-41A4-81F8-0F299EE11C80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9B2C6-681D-47F8-B556-69B5B5F847A3}" type="datetimeFigureOut">
              <a:rPr lang="fr-FR" smtClean="0"/>
              <a:pPr/>
              <a:t>10/01/2024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55BAA9-7996-41A4-81F8-0F299EE11C80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9B2C6-681D-47F8-B556-69B5B5F847A3}" type="datetimeFigureOut">
              <a:rPr lang="fr-FR" smtClean="0"/>
              <a:pPr/>
              <a:t>10/01/2024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55BAA9-7996-41A4-81F8-0F299EE11C80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7" y="1535113"/>
            <a:ext cx="4041775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7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9B2C6-681D-47F8-B556-69B5B5F847A3}" type="datetimeFigureOut">
              <a:rPr lang="fr-FR" smtClean="0"/>
              <a:pPr/>
              <a:t>10/01/2024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55BAA9-7996-41A4-81F8-0F299EE11C80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9B2C6-681D-47F8-B556-69B5B5F847A3}" type="datetimeFigureOut">
              <a:rPr lang="fr-FR" smtClean="0"/>
              <a:pPr/>
              <a:t>10/01/2024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55BAA9-7996-41A4-81F8-0F299EE11C80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9B2C6-681D-47F8-B556-69B5B5F847A3}" type="datetimeFigureOut">
              <a:rPr lang="fr-FR" smtClean="0"/>
              <a:pPr/>
              <a:t>10/01/2024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55BAA9-7996-41A4-81F8-0F299EE11C80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2" y="273049"/>
            <a:ext cx="3008313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2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9B2C6-681D-47F8-B556-69B5B5F847A3}" type="datetimeFigureOut">
              <a:rPr lang="fr-FR" smtClean="0"/>
              <a:pPr/>
              <a:t>10/01/2024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55BAA9-7996-41A4-81F8-0F299EE11C80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9B2C6-681D-47F8-B556-69B5B5F847A3}" type="datetimeFigureOut">
              <a:rPr lang="fr-FR" smtClean="0"/>
              <a:pPr/>
              <a:t>10/01/2024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55BAA9-7996-41A4-81F8-0F299EE11C80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49B2C6-681D-47F8-B556-69B5B5F847A3}" type="datetimeFigureOut">
              <a:rPr lang="fr-FR" smtClean="0"/>
              <a:pPr/>
              <a:t>10/01/2024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55BAA9-7996-41A4-81F8-0F299EE11C80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hyperlink" Target="mailto:bastiengudin@ch-mende.fr" TargetMode="External"/><Relationship Id="rId3" Type="http://schemas.openxmlformats.org/officeDocument/2006/relationships/image" Target="../media/image2.png"/><Relationship Id="rId7" Type="http://schemas.openxmlformats.org/officeDocument/2006/relationships/image" Target="cid:image002.png@01D92681.5B3050B0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5292080" y="0"/>
            <a:ext cx="3851920" cy="6858000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fr-FR" sz="3200" b="1" dirty="0" smtClean="0">
              <a:solidFill>
                <a:schemeClr val="bg1"/>
              </a:solidFill>
            </a:endParaRPr>
          </a:p>
          <a:p>
            <a:pPr algn="ctr"/>
            <a:r>
              <a:rPr lang="fr-FR" sz="3200" b="1" dirty="0" smtClean="0">
                <a:solidFill>
                  <a:schemeClr val="bg1"/>
                </a:solidFill>
              </a:rPr>
              <a:t>Programme</a:t>
            </a:r>
          </a:p>
          <a:p>
            <a:pPr algn="ctr"/>
            <a:endParaRPr lang="fr-FR" sz="1600" dirty="0" smtClean="0">
              <a:solidFill>
                <a:schemeClr val="bg1"/>
              </a:solidFill>
            </a:endParaRPr>
          </a:p>
          <a:p>
            <a:pPr algn="ctr"/>
            <a:endParaRPr lang="fr-FR" sz="1600" dirty="0" smtClean="0">
              <a:solidFill>
                <a:schemeClr val="bg1"/>
              </a:solidFill>
            </a:endParaRPr>
          </a:p>
          <a:p>
            <a:pPr algn="ctr"/>
            <a:endParaRPr lang="fr-FR" sz="1600" dirty="0" smtClean="0">
              <a:solidFill>
                <a:schemeClr val="bg1"/>
              </a:solidFill>
            </a:endParaRPr>
          </a:p>
          <a:p>
            <a:pPr algn="ctr"/>
            <a:r>
              <a:rPr lang="fr-FR" sz="1600" b="1" dirty="0" smtClean="0">
                <a:solidFill>
                  <a:schemeClr val="bg1"/>
                </a:solidFill>
              </a:rPr>
              <a:t>12h15-12h45 : Accueil des participants cocktail </a:t>
            </a:r>
            <a:r>
              <a:rPr lang="fr-FR" sz="1600" b="1" dirty="0" err="1" smtClean="0">
                <a:solidFill>
                  <a:schemeClr val="bg1"/>
                </a:solidFill>
              </a:rPr>
              <a:t>déjeunatoire</a:t>
            </a:r>
            <a:r>
              <a:rPr lang="fr-FR" sz="1600" b="1" dirty="0" smtClean="0">
                <a:solidFill>
                  <a:schemeClr val="bg1"/>
                </a:solidFill>
              </a:rPr>
              <a:t> à L’EHPAD CHALDECOSTE à MENDE</a:t>
            </a:r>
          </a:p>
          <a:p>
            <a:pPr algn="ctr"/>
            <a:endParaRPr lang="fr-FR" sz="1600" b="1" dirty="0" smtClean="0">
              <a:solidFill>
                <a:schemeClr val="bg1"/>
              </a:solidFill>
            </a:endParaRPr>
          </a:p>
          <a:p>
            <a:pPr algn="ctr"/>
            <a:endParaRPr lang="fr-FR" sz="1600" b="1" dirty="0" smtClean="0">
              <a:solidFill>
                <a:schemeClr val="bg1"/>
              </a:solidFill>
            </a:endParaRPr>
          </a:p>
          <a:p>
            <a:pPr algn="ctr"/>
            <a:r>
              <a:rPr lang="fr-FR" sz="1600" b="1" dirty="0" smtClean="0">
                <a:solidFill>
                  <a:schemeClr val="bg1"/>
                </a:solidFill>
              </a:rPr>
              <a:t>12h45-13h15 : Introduction et présentation des actions menées</a:t>
            </a:r>
          </a:p>
          <a:p>
            <a:pPr algn="ctr"/>
            <a:r>
              <a:rPr lang="fr-FR" sz="1400" i="1" dirty="0" smtClean="0">
                <a:solidFill>
                  <a:schemeClr val="bg1"/>
                </a:solidFill>
              </a:rPr>
              <a:t>Equipe Multidisciplinaire en Antibiothérapie :</a:t>
            </a:r>
          </a:p>
          <a:p>
            <a:pPr algn="ctr"/>
            <a:r>
              <a:rPr lang="fr-FR" sz="1400" i="1" dirty="0" smtClean="0">
                <a:solidFill>
                  <a:schemeClr val="bg1"/>
                </a:solidFill>
              </a:rPr>
              <a:t>Dr </a:t>
            </a:r>
            <a:r>
              <a:rPr lang="fr-FR" sz="1400" i="1" dirty="0" err="1" smtClean="0">
                <a:solidFill>
                  <a:schemeClr val="bg1"/>
                </a:solidFill>
              </a:rPr>
              <a:t>Gudin</a:t>
            </a:r>
            <a:r>
              <a:rPr lang="fr-FR" sz="1400" i="1" dirty="0" smtClean="0">
                <a:solidFill>
                  <a:schemeClr val="bg1"/>
                </a:solidFill>
              </a:rPr>
              <a:t>, </a:t>
            </a:r>
            <a:r>
              <a:rPr lang="fr-FR" sz="1400" i="1" dirty="0">
                <a:solidFill>
                  <a:schemeClr val="bg1"/>
                </a:solidFill>
              </a:rPr>
              <a:t>p</a:t>
            </a:r>
            <a:r>
              <a:rPr lang="fr-FR" sz="1400" i="1" dirty="0" smtClean="0">
                <a:solidFill>
                  <a:schemeClr val="bg1"/>
                </a:solidFill>
              </a:rPr>
              <a:t>harmacien, Dr </a:t>
            </a:r>
            <a:r>
              <a:rPr lang="fr-FR" sz="1400" i="1" dirty="0" err="1" smtClean="0">
                <a:solidFill>
                  <a:schemeClr val="bg1"/>
                </a:solidFill>
              </a:rPr>
              <a:t>Maurin</a:t>
            </a:r>
            <a:r>
              <a:rPr lang="fr-FR" sz="1400" i="1" dirty="0" smtClean="0">
                <a:solidFill>
                  <a:schemeClr val="bg1"/>
                </a:solidFill>
              </a:rPr>
              <a:t>, Généraliste, </a:t>
            </a:r>
          </a:p>
          <a:p>
            <a:pPr algn="ctr"/>
            <a:r>
              <a:rPr lang="fr-FR" sz="1400" i="1" dirty="0" smtClean="0">
                <a:solidFill>
                  <a:schemeClr val="bg1"/>
                </a:solidFill>
              </a:rPr>
              <a:t>Dr De Martino, biologiste, Dr Merle De </a:t>
            </a:r>
            <a:r>
              <a:rPr lang="fr-FR" sz="1400" i="1" dirty="0" err="1" smtClean="0">
                <a:solidFill>
                  <a:schemeClr val="bg1"/>
                </a:solidFill>
              </a:rPr>
              <a:t>Boever</a:t>
            </a:r>
            <a:r>
              <a:rPr lang="fr-FR" sz="1400" i="1" dirty="0" smtClean="0">
                <a:solidFill>
                  <a:schemeClr val="bg1"/>
                </a:solidFill>
              </a:rPr>
              <a:t>, Infectiologue</a:t>
            </a:r>
          </a:p>
          <a:p>
            <a:pPr algn="ctr"/>
            <a:endParaRPr lang="fr-FR" sz="1600" dirty="0" smtClean="0">
              <a:solidFill>
                <a:schemeClr val="bg1"/>
              </a:solidFill>
            </a:endParaRPr>
          </a:p>
          <a:p>
            <a:pPr algn="ctr"/>
            <a:endParaRPr lang="fr-FR" sz="1600" dirty="0">
              <a:solidFill>
                <a:schemeClr val="bg1"/>
              </a:solidFill>
            </a:endParaRPr>
          </a:p>
          <a:p>
            <a:pPr algn="ctr"/>
            <a:r>
              <a:rPr lang="fr-FR" sz="1600" b="1" dirty="0" smtClean="0">
                <a:solidFill>
                  <a:schemeClr val="bg1"/>
                </a:solidFill>
              </a:rPr>
              <a:t>13h15-13h45 : Actualités vaccinales 2023/2024</a:t>
            </a:r>
          </a:p>
          <a:p>
            <a:pPr algn="ctr"/>
            <a:r>
              <a:rPr lang="fr-FR" sz="1600" i="1" dirty="0">
                <a:solidFill>
                  <a:schemeClr val="bg1"/>
                </a:solidFill>
              </a:rPr>
              <a:t>Dr Merle De </a:t>
            </a:r>
            <a:r>
              <a:rPr lang="fr-FR" sz="1600" i="1" dirty="0" err="1">
                <a:solidFill>
                  <a:schemeClr val="bg1"/>
                </a:solidFill>
              </a:rPr>
              <a:t>Boever</a:t>
            </a:r>
            <a:r>
              <a:rPr lang="fr-FR" sz="1600" i="1" dirty="0">
                <a:solidFill>
                  <a:schemeClr val="bg1"/>
                </a:solidFill>
              </a:rPr>
              <a:t>, </a:t>
            </a:r>
            <a:r>
              <a:rPr lang="fr-FR" sz="1600" i="1" dirty="0" smtClean="0">
                <a:solidFill>
                  <a:schemeClr val="bg1"/>
                </a:solidFill>
              </a:rPr>
              <a:t>Infectiologue</a:t>
            </a:r>
          </a:p>
          <a:p>
            <a:pPr algn="ctr"/>
            <a:endParaRPr lang="fr-FR" sz="1600" i="1" dirty="0" smtClean="0">
              <a:solidFill>
                <a:schemeClr val="bg1"/>
              </a:solidFill>
            </a:endParaRPr>
          </a:p>
          <a:p>
            <a:pPr algn="ctr"/>
            <a:endParaRPr lang="fr-FR" sz="1600" i="1" dirty="0" smtClean="0">
              <a:solidFill>
                <a:schemeClr val="bg1"/>
              </a:solidFill>
            </a:endParaRPr>
          </a:p>
          <a:p>
            <a:pPr algn="ctr"/>
            <a:endParaRPr lang="fr-FR" sz="1600" i="1" dirty="0" smtClean="0">
              <a:solidFill>
                <a:schemeClr val="bg1"/>
              </a:solidFill>
            </a:endParaRPr>
          </a:p>
          <a:p>
            <a:pPr algn="ctr"/>
            <a:r>
              <a:rPr lang="fr-FR" sz="1600" b="1" dirty="0" smtClean="0">
                <a:solidFill>
                  <a:schemeClr val="bg1"/>
                </a:solidFill>
              </a:rPr>
              <a:t>13H45-14h15 : Temps </a:t>
            </a:r>
            <a:r>
              <a:rPr lang="fr-FR" sz="1600" b="1" dirty="0">
                <a:solidFill>
                  <a:schemeClr val="bg1"/>
                </a:solidFill>
              </a:rPr>
              <a:t>d’échanges</a:t>
            </a:r>
          </a:p>
          <a:p>
            <a:pPr algn="ctr"/>
            <a:endParaRPr lang="fr-FR" sz="1600" b="1" dirty="0">
              <a:solidFill>
                <a:schemeClr val="bg1"/>
              </a:solidFill>
            </a:endParaRPr>
          </a:p>
          <a:p>
            <a:pPr algn="ctr"/>
            <a:endParaRPr lang="fr-FR" sz="1600" i="1" dirty="0" smtClean="0">
              <a:solidFill>
                <a:schemeClr val="bg1"/>
              </a:solidFill>
            </a:endParaRPr>
          </a:p>
          <a:p>
            <a:pPr algn="ctr"/>
            <a:endParaRPr lang="fr-FR" sz="1600" i="1" dirty="0">
              <a:solidFill>
                <a:schemeClr val="bg1"/>
              </a:solidFill>
            </a:endParaRPr>
          </a:p>
          <a:p>
            <a:pPr algn="ctr"/>
            <a:endParaRPr lang="fr-FR" sz="1600" i="1" dirty="0" smtClean="0">
              <a:solidFill>
                <a:schemeClr val="bg1"/>
              </a:solidFill>
            </a:endParaRPr>
          </a:p>
          <a:p>
            <a:pPr algn="ctr"/>
            <a:endParaRPr lang="fr-FR" sz="1600" i="1" dirty="0">
              <a:solidFill>
                <a:schemeClr val="bg1"/>
              </a:solidFill>
            </a:endParaRPr>
          </a:p>
          <a:p>
            <a:pPr algn="ctr"/>
            <a:endParaRPr lang="fr-FR" sz="1600" i="1" dirty="0" smtClean="0">
              <a:solidFill>
                <a:schemeClr val="bg1"/>
              </a:solidFill>
            </a:endParaRPr>
          </a:p>
          <a:p>
            <a:pPr algn="ctr"/>
            <a:endParaRPr lang="fr-FR" sz="1600" i="1" dirty="0">
              <a:solidFill>
                <a:schemeClr val="bg1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0" y="0"/>
            <a:ext cx="5155686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7" name="Image 6" descr="version9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2374" y="260649"/>
            <a:ext cx="962025" cy="581025"/>
          </a:xfrm>
          <a:prstGeom prst="rect">
            <a:avLst/>
          </a:prstGeom>
          <a:noFill/>
        </p:spPr>
      </p:pic>
      <p:pic>
        <p:nvPicPr>
          <p:cNvPr id="8" name="Image 7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2492" y="260648"/>
            <a:ext cx="1152128" cy="5760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Image 8" descr="\\sauv2019\GHT LOZERE$\GHT\COURRIERS\LOGOS\Logo ARS Occitanie.pn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6628" y="260650"/>
            <a:ext cx="648072" cy="576063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Image 9" descr="Interview - Un rappel qui interpelle - CHU de Montpellier"/>
          <p:cNvPicPr/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72" t="22192" r="29902" b="21123"/>
          <a:stretch/>
        </p:blipFill>
        <p:spPr bwMode="auto">
          <a:xfrm>
            <a:off x="3424808" y="260649"/>
            <a:ext cx="1219200" cy="52387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4" name="Image 13" descr="cid:image002.png@01D92681.5B3050B0"/>
          <p:cNvPicPr/>
          <p:nvPr/>
        </p:nvPicPr>
        <p:blipFill>
          <a:blip r:embed="rId6" r:link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6436" y="836712"/>
            <a:ext cx="2160240" cy="7200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ZoneTexte 14"/>
          <p:cNvSpPr txBox="1"/>
          <p:nvPr/>
        </p:nvSpPr>
        <p:spPr>
          <a:xfrm>
            <a:off x="-108520" y="1840175"/>
            <a:ext cx="5264206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b="1" dirty="0" smtClean="0"/>
              <a:t>2</a:t>
            </a:r>
            <a:r>
              <a:rPr lang="fr-FR" sz="2800" b="1" baseline="30000" dirty="0" smtClean="0"/>
              <a:t>ème</a:t>
            </a:r>
            <a:r>
              <a:rPr lang="fr-FR" sz="2800" b="1" dirty="0" smtClean="0"/>
              <a:t> Rencontre</a:t>
            </a:r>
          </a:p>
          <a:p>
            <a:pPr algn="ctr"/>
            <a:r>
              <a:rPr lang="fr-FR" sz="2800" b="1" dirty="0" smtClean="0"/>
              <a:t>EMA – Médecine Générale Lozère</a:t>
            </a:r>
          </a:p>
          <a:p>
            <a:pPr algn="ctr"/>
            <a:r>
              <a:rPr lang="fr-FR" sz="2800" b="1" dirty="0" smtClean="0"/>
              <a:t>Actualités vaccinales 2023/2024 </a:t>
            </a:r>
            <a:r>
              <a:rPr lang="fr-FR" sz="2800" dirty="0" smtClean="0"/>
              <a:t> </a:t>
            </a:r>
          </a:p>
          <a:p>
            <a:endParaRPr lang="fr-FR" dirty="0" smtClean="0"/>
          </a:p>
        </p:txBody>
      </p:sp>
      <p:sp>
        <p:nvSpPr>
          <p:cNvPr id="16" name="Rectangle 15"/>
          <p:cNvSpPr/>
          <p:nvPr/>
        </p:nvSpPr>
        <p:spPr>
          <a:xfrm>
            <a:off x="255331" y="3559904"/>
            <a:ext cx="4536504" cy="108012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rgbClr val="0070C0"/>
                </a:solidFill>
              </a:rPr>
              <a:t>M</a:t>
            </a:r>
            <a:r>
              <a:rPr lang="fr-FR" sz="2400" b="1" dirty="0" smtClean="0">
                <a:solidFill>
                  <a:srgbClr val="0070C0"/>
                </a:solidFill>
              </a:rPr>
              <a:t>ercredi 10 Janvier 2024</a:t>
            </a:r>
          </a:p>
          <a:p>
            <a:pPr algn="ctr"/>
            <a:r>
              <a:rPr lang="fr-FR" sz="2400" b="1" dirty="0" smtClean="0">
                <a:solidFill>
                  <a:srgbClr val="0070C0"/>
                </a:solidFill>
              </a:rPr>
              <a:t>de </a:t>
            </a:r>
            <a:r>
              <a:rPr lang="fr-FR" sz="2400" b="1" dirty="0" smtClean="0">
                <a:solidFill>
                  <a:srgbClr val="FF0000"/>
                </a:solidFill>
              </a:rPr>
              <a:t>12h15 à 14h15</a:t>
            </a:r>
          </a:p>
          <a:p>
            <a:pPr algn="ctr"/>
            <a:r>
              <a:rPr lang="fr-FR" sz="2400" b="1" dirty="0" smtClean="0">
                <a:solidFill>
                  <a:srgbClr val="0070C0"/>
                </a:solidFill>
              </a:rPr>
              <a:t>IFSI Mende</a:t>
            </a:r>
            <a:endParaRPr lang="fr-FR" sz="2400" b="1" dirty="0">
              <a:solidFill>
                <a:srgbClr val="0070C0"/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5292080" y="1413874"/>
            <a:ext cx="3923927" cy="4571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Rectangle 16"/>
          <p:cNvSpPr/>
          <p:nvPr/>
        </p:nvSpPr>
        <p:spPr>
          <a:xfrm>
            <a:off x="5292080" y="2852936"/>
            <a:ext cx="3923927" cy="4571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" name="Rectangle 19"/>
          <p:cNvSpPr/>
          <p:nvPr/>
        </p:nvSpPr>
        <p:spPr>
          <a:xfrm>
            <a:off x="244727" y="5013176"/>
            <a:ext cx="4557712" cy="115212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>
                <a:solidFill>
                  <a:srgbClr val="0070C0"/>
                </a:solidFill>
              </a:rPr>
              <a:t>Merci de confirmer votre participation</a:t>
            </a:r>
          </a:p>
          <a:p>
            <a:pPr algn="ctr"/>
            <a:r>
              <a:rPr lang="fr-FR" b="1" dirty="0" smtClean="0">
                <a:solidFill>
                  <a:srgbClr val="0070C0"/>
                </a:solidFill>
              </a:rPr>
              <a:t>par mail à l’adresse suivante : </a:t>
            </a:r>
            <a:r>
              <a:rPr lang="fr-FR" b="1" dirty="0" smtClean="0">
                <a:solidFill>
                  <a:srgbClr val="0070C0"/>
                </a:solidFill>
                <a:hlinkClick r:id="rId8"/>
              </a:rPr>
              <a:t>bastiengudin@ch-mende.fr</a:t>
            </a:r>
            <a:endParaRPr lang="fr-FR" b="1" dirty="0" smtClean="0">
              <a:solidFill>
                <a:srgbClr val="0070C0"/>
              </a:solidFill>
            </a:endParaRPr>
          </a:p>
          <a:p>
            <a:pPr algn="ctr"/>
            <a:r>
              <a:rPr lang="fr-FR" b="1" smtClean="0">
                <a:solidFill>
                  <a:srgbClr val="0070C0"/>
                </a:solidFill>
              </a:rPr>
              <a:t>Ou au </a:t>
            </a:r>
            <a:r>
              <a:rPr lang="fr-FR" b="1" dirty="0" smtClean="0">
                <a:solidFill>
                  <a:srgbClr val="0070C0"/>
                </a:solidFill>
              </a:rPr>
              <a:t>04 66 49 88 41</a:t>
            </a:r>
            <a:endParaRPr lang="fr-FR" b="1" dirty="0">
              <a:solidFill>
                <a:srgbClr val="0070C0"/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5282953" y="4559822"/>
            <a:ext cx="3923927" cy="4571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" name="Rectangle 20"/>
          <p:cNvSpPr/>
          <p:nvPr/>
        </p:nvSpPr>
        <p:spPr>
          <a:xfrm>
            <a:off x="5292080" y="5805264"/>
            <a:ext cx="3923927" cy="4571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02045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2095343" y="0"/>
            <a:ext cx="6557954" cy="1000132"/>
          </a:xfrm>
        </p:spPr>
        <p:txBody>
          <a:bodyPr>
            <a:normAutofit/>
          </a:bodyPr>
          <a:lstStyle/>
          <a:p>
            <a:pPr algn="l"/>
            <a:r>
              <a:rPr lang="fr-FR" sz="3600" b="1" dirty="0" smtClean="0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Perspectives EMA </a:t>
            </a:r>
            <a:r>
              <a:rPr lang="fr-FR" sz="3600" b="1" dirty="0" smtClean="0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2024</a:t>
            </a:r>
            <a:endParaRPr lang="fr-FR" sz="3600" b="1" dirty="0">
              <a:solidFill>
                <a:srgbClr val="0070C0"/>
              </a:solidFill>
              <a:latin typeface="Segoe UI" pitchFamily="34" charset="0"/>
              <a:ea typeface="Segoe UI" pitchFamily="34" charset="0"/>
              <a:cs typeface="Segoe UI" pitchFamily="34" charset="0"/>
            </a:endParaRPr>
          </a:p>
        </p:txBody>
      </p:sp>
      <p:pic>
        <p:nvPicPr>
          <p:cNvPr id="5" name="Image 4" descr="Liseret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325862" y="857250"/>
            <a:ext cx="745808" cy="5143500"/>
          </a:xfrm>
          <a:prstGeom prst="rect">
            <a:avLst/>
          </a:prstGeom>
        </p:spPr>
      </p:pic>
      <p:sp>
        <p:nvSpPr>
          <p:cNvPr id="6" name="Sous-titre 2"/>
          <p:cNvSpPr txBox="1">
            <a:spLocks/>
          </p:cNvSpPr>
          <p:nvPr/>
        </p:nvSpPr>
        <p:spPr>
          <a:xfrm>
            <a:off x="0" y="2143116"/>
            <a:ext cx="1698766" cy="26540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spcBef>
                <a:spcPct val="20000"/>
              </a:spcBef>
            </a:pPr>
            <a:r>
              <a:rPr lang="fr-FR" sz="2000" b="1" dirty="0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Actions EMA réalisées sur 2023</a:t>
            </a:r>
          </a:p>
          <a:p>
            <a:pPr lvl="0">
              <a:spcBef>
                <a:spcPct val="20000"/>
              </a:spcBef>
            </a:pPr>
            <a:endParaRPr lang="fr-FR" sz="2000" b="1" dirty="0">
              <a:solidFill>
                <a:srgbClr val="0070C0"/>
              </a:solidFill>
              <a:latin typeface="Segoe UI" pitchFamily="34" charset="0"/>
              <a:ea typeface="Segoe UI" pitchFamily="34" charset="0"/>
              <a:cs typeface="Segoe UI" pitchFamily="34" charset="0"/>
            </a:endParaRPr>
          </a:p>
          <a:p>
            <a:pPr lvl="0">
              <a:spcBef>
                <a:spcPct val="20000"/>
              </a:spcBef>
              <a:buFont typeface="Arial" pitchFamily="34" charset="0"/>
              <a:buChar char="•"/>
            </a:pPr>
            <a:r>
              <a:rPr lang="fr-FR" sz="1400" dirty="0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 </a:t>
            </a:r>
            <a:r>
              <a:rPr lang="fr-FR" sz="1400" dirty="0" smtClean="0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Perspectives 2024</a:t>
            </a:r>
            <a:endParaRPr lang="fr-FR" sz="800" dirty="0">
              <a:solidFill>
                <a:srgbClr val="0070C0"/>
              </a:solidFill>
              <a:latin typeface="Segoe UI" pitchFamily="34" charset="0"/>
              <a:ea typeface="Segoe UI" pitchFamily="34" charset="0"/>
              <a:cs typeface="Segoe UI" pitchFamily="34" charset="0"/>
            </a:endParaRPr>
          </a:p>
          <a:p>
            <a:pPr lvl="0">
              <a:spcBef>
                <a:spcPct val="20000"/>
              </a:spcBef>
            </a:pPr>
            <a:endParaRPr lang="fr-FR" sz="1400" b="1" dirty="0">
              <a:solidFill>
                <a:srgbClr val="0070C0"/>
              </a:solidFill>
              <a:latin typeface="Segoe UI" pitchFamily="34" charset="0"/>
              <a:ea typeface="Segoe UI" pitchFamily="34" charset="0"/>
              <a:cs typeface="Segoe UI" pitchFamily="34" charset="0"/>
            </a:endParaRPr>
          </a:p>
          <a:p>
            <a:pPr lvl="0">
              <a:spcBef>
                <a:spcPct val="20000"/>
              </a:spcBef>
            </a:pPr>
            <a:endParaRPr lang="fr-FR" sz="1000" b="1" dirty="0">
              <a:solidFill>
                <a:schemeClr val="tx1">
                  <a:tint val="75000"/>
                </a:schemeClr>
              </a:solidFill>
              <a:latin typeface="Segoe UI" pitchFamily="34" charset="0"/>
              <a:ea typeface="Segoe UI" pitchFamily="34" charset="0"/>
              <a:cs typeface="Segoe UI" pitchFamily="34" charset="0"/>
            </a:endParaRPr>
          </a:p>
          <a:p>
            <a:pPr lvl="0">
              <a:spcBef>
                <a:spcPct val="20000"/>
              </a:spcBef>
            </a:pPr>
            <a:endParaRPr lang="fr-FR" sz="1000" b="1" dirty="0">
              <a:solidFill>
                <a:schemeClr val="tx1">
                  <a:tint val="75000"/>
                </a:schemeClr>
              </a:solidFill>
              <a:latin typeface="Segoe UI" pitchFamily="34" charset="0"/>
              <a:ea typeface="Segoe UI" pitchFamily="34" charset="0"/>
              <a:cs typeface="Segoe UI" pitchFamily="34" charset="0"/>
            </a:endParaRPr>
          </a:p>
          <a:p>
            <a:pPr lvl="0">
              <a:spcBef>
                <a:spcPct val="20000"/>
              </a:spcBef>
            </a:pPr>
            <a:endParaRPr lang="fr-FR" sz="1000" b="1" dirty="0">
              <a:solidFill>
                <a:schemeClr val="tx1">
                  <a:tint val="75000"/>
                </a:schemeClr>
              </a:solidFill>
              <a:latin typeface="Segoe UI" pitchFamily="34" charset="0"/>
              <a:ea typeface="Segoe UI" pitchFamily="34" charset="0"/>
              <a:cs typeface="Segoe UI" pitchFamily="34" charset="0"/>
            </a:endParaRPr>
          </a:p>
          <a:p>
            <a:pPr lvl="0">
              <a:spcBef>
                <a:spcPct val="20000"/>
              </a:spcBef>
            </a:pPr>
            <a:endParaRPr lang="fr-FR" sz="1000" b="1" dirty="0">
              <a:solidFill>
                <a:schemeClr val="tx1">
                  <a:tint val="75000"/>
                </a:schemeClr>
              </a:solidFill>
              <a:latin typeface="Segoe UI" pitchFamily="34" charset="0"/>
              <a:ea typeface="Segoe UI" pitchFamily="34" charset="0"/>
              <a:cs typeface="Segoe UI" pitchFamily="34" charset="0"/>
            </a:endParaRPr>
          </a:p>
        </p:txBody>
      </p:sp>
      <p:pic>
        <p:nvPicPr>
          <p:cNvPr id="10" name="Image 9" descr="Logo couleur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1392" y="857250"/>
            <a:ext cx="1357304" cy="1357304"/>
          </a:xfrm>
          <a:prstGeom prst="rect">
            <a:avLst/>
          </a:prstGeom>
        </p:spPr>
      </p:pic>
      <p:sp>
        <p:nvSpPr>
          <p:cNvPr id="8" name="Espace réservé du contenu 2"/>
          <p:cNvSpPr txBox="1">
            <a:spLocks/>
          </p:cNvSpPr>
          <p:nvPr/>
        </p:nvSpPr>
        <p:spPr>
          <a:xfrm>
            <a:off x="2357422" y="2357431"/>
            <a:ext cx="6486516" cy="3071834"/>
          </a:xfrm>
          <a:prstGeom prst="rect">
            <a:avLst/>
          </a:prstGeom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txBody>
          <a:bodyPr vert="horz" lIns="91440" tIns="45720" rIns="91440" bIns="45720" rtlCol="0">
            <a:normAutofit/>
          </a:bodyPr>
          <a:lstStyle/>
          <a:p>
            <a:pPr>
              <a:spcBef>
                <a:spcPct val="20000"/>
              </a:spcBef>
              <a:defRPr/>
            </a:pPr>
            <a:endParaRPr lang="fr-FR" sz="1400" dirty="0">
              <a:solidFill>
                <a:srgbClr val="009900"/>
              </a:solidFill>
              <a:latin typeface="Comic Sans MS" pitchFamily="66" charset="0"/>
            </a:endParaRPr>
          </a:p>
          <a:p>
            <a:pPr>
              <a:spcBef>
                <a:spcPct val="20000"/>
              </a:spcBef>
              <a:defRPr/>
            </a:pPr>
            <a:endParaRPr lang="fr-FR" sz="1400" dirty="0">
              <a:solidFill>
                <a:srgbClr val="009900"/>
              </a:solidFill>
            </a:endParaRPr>
          </a:p>
        </p:txBody>
      </p:sp>
      <p:sp>
        <p:nvSpPr>
          <p:cNvPr id="7" name="Espace réservé du contenu 2"/>
          <p:cNvSpPr txBox="1">
            <a:spLocks/>
          </p:cNvSpPr>
          <p:nvPr/>
        </p:nvSpPr>
        <p:spPr>
          <a:xfrm>
            <a:off x="1907704" y="1124744"/>
            <a:ext cx="7036264" cy="538006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>
              <a:spcBef>
                <a:spcPct val="20000"/>
              </a:spcBef>
              <a:defRPr/>
            </a:pPr>
            <a:endParaRPr lang="fr-FR" b="1" dirty="0">
              <a:solidFill>
                <a:srgbClr val="0070C0"/>
              </a:solidFill>
              <a:latin typeface="Segoe UI" pitchFamily="34" charset="0"/>
              <a:ea typeface="Segoe UI" pitchFamily="34" charset="0"/>
              <a:cs typeface="Segoe UI" pitchFamily="34" charset="0"/>
            </a:endParaRPr>
          </a:p>
          <a:p>
            <a:pPr marL="742950" lvl="1" indent="-285750"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fr-FR" sz="2000" dirty="0" smtClean="0">
                <a:solidFill>
                  <a:srgbClr val="0000FF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Rapprochement avec les médecins </a:t>
            </a:r>
            <a:r>
              <a:rPr lang="fr-FR" dirty="0" smtClean="0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pour l’amélioration des bonnes pratiques de l’antibiothérapie curative</a:t>
            </a:r>
          </a:p>
          <a:p>
            <a:pPr lvl="1">
              <a:spcBef>
                <a:spcPct val="20000"/>
              </a:spcBef>
              <a:defRPr/>
            </a:pPr>
            <a:r>
              <a:rPr lang="fr-FR" dirty="0" smtClean="0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- </a:t>
            </a:r>
            <a:r>
              <a:rPr lang="fr-FR" sz="2000" dirty="0" smtClean="0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↗ </a:t>
            </a:r>
            <a:r>
              <a:rPr lang="fr-FR" dirty="0" smtClean="0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conventions entre l’EMA</a:t>
            </a:r>
            <a:r>
              <a:rPr lang="fr-FR" dirty="0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 et </a:t>
            </a:r>
            <a:r>
              <a:rPr lang="fr-FR" dirty="0" smtClean="0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EHPAD/ES </a:t>
            </a:r>
            <a:endParaRPr lang="fr-FR" dirty="0">
              <a:solidFill>
                <a:srgbClr val="0070C0"/>
              </a:solidFill>
              <a:latin typeface="Segoe UI" pitchFamily="34" charset="0"/>
              <a:ea typeface="Segoe UI" pitchFamily="34" charset="0"/>
              <a:cs typeface="Segoe UI" pitchFamily="34" charset="0"/>
            </a:endParaRPr>
          </a:p>
          <a:p>
            <a:pPr lvl="1">
              <a:spcBef>
                <a:spcPct val="20000"/>
              </a:spcBef>
              <a:defRPr/>
            </a:pPr>
            <a:r>
              <a:rPr lang="fr-FR" dirty="0" smtClean="0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- visites </a:t>
            </a:r>
            <a:r>
              <a:rPr lang="fr-FR" dirty="0" smtClean="0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d’EHPAD et établissements de </a:t>
            </a:r>
            <a:r>
              <a:rPr lang="fr-FR" dirty="0" smtClean="0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proximité</a:t>
            </a:r>
          </a:p>
          <a:p>
            <a:pPr lvl="1">
              <a:spcBef>
                <a:spcPct val="20000"/>
              </a:spcBef>
              <a:defRPr/>
            </a:pPr>
            <a:r>
              <a:rPr lang="fr-FR" dirty="0" smtClean="0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- plaquette « Prélèvements </a:t>
            </a:r>
            <a:r>
              <a:rPr lang="fr-FR" dirty="0" smtClean="0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en </a:t>
            </a:r>
            <a:r>
              <a:rPr lang="fr-FR" dirty="0" smtClean="0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EHPAD » </a:t>
            </a:r>
            <a:r>
              <a:rPr lang="fr-FR" dirty="0" smtClean="0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du CRATB début </a:t>
            </a:r>
            <a:r>
              <a:rPr lang="fr-FR" dirty="0" smtClean="0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2024</a:t>
            </a:r>
            <a:r>
              <a:rPr lang="fr-FR" dirty="0" smtClean="0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/>
            </a:r>
            <a:br>
              <a:rPr lang="fr-FR" dirty="0" smtClean="0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</a:br>
            <a:endParaRPr lang="fr-FR" dirty="0" smtClean="0">
              <a:solidFill>
                <a:srgbClr val="0070C0"/>
              </a:solidFill>
              <a:latin typeface="Segoe UI" pitchFamily="34" charset="0"/>
              <a:ea typeface="Segoe UI" pitchFamily="34" charset="0"/>
              <a:cs typeface="Segoe UI" pitchFamily="34" charset="0"/>
            </a:endParaRPr>
          </a:p>
          <a:p>
            <a:pPr marL="742950" lvl="1" indent="-285750"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fr-FR" sz="2000" dirty="0" smtClean="0">
                <a:solidFill>
                  <a:srgbClr val="0000FF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Poursuite </a:t>
            </a:r>
            <a:r>
              <a:rPr lang="fr-FR" sz="2000" dirty="0">
                <a:solidFill>
                  <a:srgbClr val="0000FF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des actions de </a:t>
            </a:r>
            <a:r>
              <a:rPr lang="fr-FR" sz="2000" dirty="0" smtClean="0">
                <a:solidFill>
                  <a:srgbClr val="0000FF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formations /évaluations</a:t>
            </a:r>
          </a:p>
          <a:p>
            <a:pPr lvl="1">
              <a:spcBef>
                <a:spcPct val="20000"/>
              </a:spcBef>
              <a:defRPr/>
            </a:pPr>
            <a:r>
              <a:rPr lang="fr-FR" dirty="0" smtClean="0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- 2 sessions de </a:t>
            </a:r>
            <a:r>
              <a:rPr lang="fr-FR" dirty="0" smtClean="0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formations </a:t>
            </a:r>
            <a:r>
              <a:rPr lang="fr-FR" dirty="0" smtClean="0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à l’attention des soignants</a:t>
            </a:r>
            <a:endParaRPr lang="fr-FR" dirty="0">
              <a:solidFill>
                <a:srgbClr val="0070C0"/>
              </a:solidFill>
              <a:latin typeface="Segoe UI" pitchFamily="34" charset="0"/>
              <a:ea typeface="Segoe UI" pitchFamily="34" charset="0"/>
              <a:cs typeface="Segoe UI" pitchFamily="34" charset="0"/>
            </a:endParaRPr>
          </a:p>
          <a:p>
            <a:pPr lvl="1">
              <a:spcBef>
                <a:spcPct val="20000"/>
              </a:spcBef>
              <a:defRPr/>
            </a:pPr>
            <a:r>
              <a:rPr lang="fr-FR" dirty="0" smtClean="0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- thèmes choisis (IST en Juin, à définir en automne)</a:t>
            </a:r>
          </a:p>
          <a:p>
            <a:pPr lvl="1">
              <a:spcBef>
                <a:spcPct val="20000"/>
              </a:spcBef>
              <a:defRPr/>
            </a:pPr>
            <a:r>
              <a:rPr lang="fr-FR" dirty="0" smtClean="0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- a</a:t>
            </a:r>
            <a:r>
              <a:rPr lang="fr-FR" dirty="0" smtClean="0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udit de réévaluation BU/ECBU</a:t>
            </a:r>
          </a:p>
          <a:p>
            <a:pPr lvl="1">
              <a:spcBef>
                <a:spcPct val="20000"/>
              </a:spcBef>
              <a:defRPr/>
            </a:pPr>
            <a:endParaRPr lang="fr-FR" dirty="0" smtClean="0">
              <a:solidFill>
                <a:srgbClr val="0070C0"/>
              </a:solidFill>
              <a:latin typeface="Segoe UI" pitchFamily="34" charset="0"/>
              <a:ea typeface="Segoe UI" pitchFamily="34" charset="0"/>
              <a:cs typeface="Segoe UI" pitchFamily="34" charset="0"/>
            </a:endParaRPr>
          </a:p>
          <a:p>
            <a:pPr marL="742950" lvl="1" indent="-285750"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fr-FR" sz="2000" dirty="0" smtClean="0">
                <a:solidFill>
                  <a:srgbClr val="0000FF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Evolution du site Internet</a:t>
            </a:r>
          </a:p>
          <a:p>
            <a:pPr marL="742950" lvl="1" indent="-285750">
              <a:spcBef>
                <a:spcPct val="20000"/>
              </a:spcBef>
              <a:buFontTx/>
              <a:buChar char="-"/>
              <a:defRPr/>
            </a:pPr>
            <a:r>
              <a:rPr lang="fr-FR" dirty="0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f</a:t>
            </a:r>
            <a:r>
              <a:rPr lang="fr-FR" dirty="0" smtClean="0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acilitation de l’accès au site : lien dédié</a:t>
            </a:r>
          </a:p>
          <a:p>
            <a:pPr marL="742950" lvl="1" indent="-285750">
              <a:spcBef>
                <a:spcPct val="20000"/>
              </a:spcBef>
              <a:buFontTx/>
              <a:buChar char="-"/>
              <a:defRPr/>
            </a:pPr>
            <a:r>
              <a:rPr lang="fr-FR" dirty="0" smtClean="0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diaporamas de formation en accès libre</a:t>
            </a:r>
          </a:p>
          <a:p>
            <a:pPr lvl="1">
              <a:spcBef>
                <a:spcPct val="20000"/>
              </a:spcBef>
              <a:defRPr/>
            </a:pPr>
            <a:endParaRPr lang="fr-FR" dirty="0">
              <a:solidFill>
                <a:srgbClr val="0070C0"/>
              </a:solidFill>
              <a:latin typeface="Segoe UI" pitchFamily="34" charset="0"/>
              <a:ea typeface="Segoe UI" pitchFamily="34" charset="0"/>
              <a:cs typeface="Segoe U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69439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7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7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2071670" y="221451"/>
            <a:ext cx="6557954" cy="1000132"/>
          </a:xfrm>
        </p:spPr>
        <p:txBody>
          <a:bodyPr>
            <a:normAutofit/>
          </a:bodyPr>
          <a:lstStyle/>
          <a:p>
            <a:pPr algn="l"/>
            <a:r>
              <a:rPr lang="fr-FR" sz="3600" b="1" dirty="0" smtClean="0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Perspectives EMA </a:t>
            </a:r>
            <a:r>
              <a:rPr lang="fr-FR" sz="3600" b="1" dirty="0" smtClean="0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2024</a:t>
            </a:r>
            <a:endParaRPr lang="fr-FR" sz="3600" b="1" dirty="0">
              <a:solidFill>
                <a:srgbClr val="0070C0"/>
              </a:solidFill>
              <a:latin typeface="Segoe UI" pitchFamily="34" charset="0"/>
              <a:ea typeface="Segoe UI" pitchFamily="34" charset="0"/>
              <a:cs typeface="Segoe UI" pitchFamily="34" charset="0"/>
            </a:endParaRPr>
          </a:p>
        </p:txBody>
      </p:sp>
      <p:pic>
        <p:nvPicPr>
          <p:cNvPr id="5" name="Image 4" descr="Liseret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325862" y="857250"/>
            <a:ext cx="745808" cy="5143500"/>
          </a:xfrm>
          <a:prstGeom prst="rect">
            <a:avLst/>
          </a:prstGeom>
        </p:spPr>
      </p:pic>
      <p:sp>
        <p:nvSpPr>
          <p:cNvPr id="6" name="Sous-titre 2"/>
          <p:cNvSpPr txBox="1">
            <a:spLocks/>
          </p:cNvSpPr>
          <p:nvPr/>
        </p:nvSpPr>
        <p:spPr>
          <a:xfrm>
            <a:off x="0" y="2143116"/>
            <a:ext cx="1698766" cy="26540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spcBef>
                <a:spcPct val="20000"/>
              </a:spcBef>
            </a:pPr>
            <a:r>
              <a:rPr lang="fr-FR" sz="2000" b="1" dirty="0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Actions EMA réalisées sur 2023</a:t>
            </a:r>
          </a:p>
          <a:p>
            <a:pPr lvl="0">
              <a:spcBef>
                <a:spcPct val="20000"/>
              </a:spcBef>
            </a:pPr>
            <a:endParaRPr lang="fr-FR" sz="2000" b="1" dirty="0">
              <a:solidFill>
                <a:srgbClr val="0070C0"/>
              </a:solidFill>
              <a:latin typeface="Segoe UI" pitchFamily="34" charset="0"/>
              <a:ea typeface="Segoe UI" pitchFamily="34" charset="0"/>
              <a:cs typeface="Segoe UI" pitchFamily="34" charset="0"/>
            </a:endParaRPr>
          </a:p>
          <a:p>
            <a:pPr lvl="0">
              <a:spcBef>
                <a:spcPct val="20000"/>
              </a:spcBef>
              <a:buFont typeface="Arial" pitchFamily="34" charset="0"/>
              <a:buChar char="•"/>
            </a:pPr>
            <a:r>
              <a:rPr lang="fr-FR" sz="1400" dirty="0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 </a:t>
            </a:r>
            <a:r>
              <a:rPr lang="fr-FR" sz="1400" dirty="0" smtClean="0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Perspectives 2024</a:t>
            </a:r>
            <a:endParaRPr lang="fr-FR" sz="800" dirty="0">
              <a:solidFill>
                <a:srgbClr val="0070C0"/>
              </a:solidFill>
              <a:latin typeface="Segoe UI" pitchFamily="34" charset="0"/>
              <a:ea typeface="Segoe UI" pitchFamily="34" charset="0"/>
              <a:cs typeface="Segoe UI" pitchFamily="34" charset="0"/>
            </a:endParaRPr>
          </a:p>
          <a:p>
            <a:pPr lvl="0">
              <a:spcBef>
                <a:spcPct val="20000"/>
              </a:spcBef>
            </a:pPr>
            <a:endParaRPr lang="fr-FR" sz="1400" b="1" dirty="0">
              <a:solidFill>
                <a:srgbClr val="0070C0"/>
              </a:solidFill>
              <a:latin typeface="Segoe UI" pitchFamily="34" charset="0"/>
              <a:ea typeface="Segoe UI" pitchFamily="34" charset="0"/>
              <a:cs typeface="Segoe UI" pitchFamily="34" charset="0"/>
            </a:endParaRPr>
          </a:p>
          <a:p>
            <a:pPr lvl="0">
              <a:spcBef>
                <a:spcPct val="20000"/>
              </a:spcBef>
            </a:pPr>
            <a:endParaRPr lang="fr-FR" sz="1000" b="1" dirty="0">
              <a:solidFill>
                <a:schemeClr val="tx1">
                  <a:tint val="75000"/>
                </a:schemeClr>
              </a:solidFill>
              <a:latin typeface="Segoe UI" pitchFamily="34" charset="0"/>
              <a:ea typeface="Segoe UI" pitchFamily="34" charset="0"/>
              <a:cs typeface="Segoe UI" pitchFamily="34" charset="0"/>
            </a:endParaRPr>
          </a:p>
          <a:p>
            <a:pPr lvl="0">
              <a:spcBef>
                <a:spcPct val="20000"/>
              </a:spcBef>
            </a:pPr>
            <a:endParaRPr lang="fr-FR" sz="1000" b="1" dirty="0">
              <a:solidFill>
                <a:schemeClr val="tx1">
                  <a:tint val="75000"/>
                </a:schemeClr>
              </a:solidFill>
              <a:latin typeface="Segoe UI" pitchFamily="34" charset="0"/>
              <a:ea typeface="Segoe UI" pitchFamily="34" charset="0"/>
              <a:cs typeface="Segoe UI" pitchFamily="34" charset="0"/>
            </a:endParaRPr>
          </a:p>
          <a:p>
            <a:pPr lvl="0">
              <a:spcBef>
                <a:spcPct val="20000"/>
              </a:spcBef>
            </a:pPr>
            <a:endParaRPr lang="fr-FR" sz="1000" b="1" dirty="0">
              <a:solidFill>
                <a:schemeClr val="tx1">
                  <a:tint val="75000"/>
                </a:schemeClr>
              </a:solidFill>
              <a:latin typeface="Segoe UI" pitchFamily="34" charset="0"/>
              <a:ea typeface="Segoe UI" pitchFamily="34" charset="0"/>
              <a:cs typeface="Segoe UI" pitchFamily="34" charset="0"/>
            </a:endParaRPr>
          </a:p>
          <a:p>
            <a:pPr lvl="0">
              <a:spcBef>
                <a:spcPct val="20000"/>
              </a:spcBef>
            </a:pPr>
            <a:endParaRPr lang="fr-FR" sz="1000" b="1" dirty="0">
              <a:solidFill>
                <a:schemeClr val="tx1">
                  <a:tint val="75000"/>
                </a:schemeClr>
              </a:solidFill>
              <a:latin typeface="Segoe UI" pitchFamily="34" charset="0"/>
              <a:ea typeface="Segoe UI" pitchFamily="34" charset="0"/>
              <a:cs typeface="Segoe UI" pitchFamily="34" charset="0"/>
            </a:endParaRPr>
          </a:p>
        </p:txBody>
      </p:sp>
      <p:pic>
        <p:nvPicPr>
          <p:cNvPr id="10" name="Image 9" descr="Logo couleur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1392" y="857250"/>
            <a:ext cx="1357304" cy="1357304"/>
          </a:xfrm>
          <a:prstGeom prst="rect">
            <a:avLst/>
          </a:prstGeom>
        </p:spPr>
      </p:pic>
      <p:sp>
        <p:nvSpPr>
          <p:cNvPr id="8" name="Espace réservé du contenu 2"/>
          <p:cNvSpPr txBox="1">
            <a:spLocks/>
          </p:cNvSpPr>
          <p:nvPr/>
        </p:nvSpPr>
        <p:spPr>
          <a:xfrm>
            <a:off x="2357422" y="2357431"/>
            <a:ext cx="6486516" cy="3071834"/>
          </a:xfrm>
          <a:prstGeom prst="rect">
            <a:avLst/>
          </a:prstGeom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txBody>
          <a:bodyPr vert="horz" lIns="91440" tIns="45720" rIns="91440" bIns="45720" rtlCol="0">
            <a:normAutofit/>
          </a:bodyPr>
          <a:lstStyle/>
          <a:p>
            <a:pPr>
              <a:spcBef>
                <a:spcPct val="20000"/>
              </a:spcBef>
              <a:defRPr/>
            </a:pPr>
            <a:endParaRPr lang="fr-FR" sz="1400" dirty="0">
              <a:solidFill>
                <a:srgbClr val="009900"/>
              </a:solidFill>
              <a:latin typeface="Comic Sans MS" pitchFamily="66" charset="0"/>
            </a:endParaRPr>
          </a:p>
          <a:p>
            <a:pPr>
              <a:spcBef>
                <a:spcPct val="20000"/>
              </a:spcBef>
              <a:defRPr/>
            </a:pPr>
            <a:endParaRPr lang="fr-FR" sz="1400" dirty="0">
              <a:solidFill>
                <a:srgbClr val="009900"/>
              </a:solidFill>
            </a:endParaRPr>
          </a:p>
        </p:txBody>
      </p:sp>
      <p:sp>
        <p:nvSpPr>
          <p:cNvPr id="7" name="Espace réservé du contenu 2"/>
          <p:cNvSpPr txBox="1">
            <a:spLocks/>
          </p:cNvSpPr>
          <p:nvPr/>
        </p:nvSpPr>
        <p:spPr>
          <a:xfrm>
            <a:off x="1979712" y="1052736"/>
            <a:ext cx="7036264" cy="535261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>
              <a:spcBef>
                <a:spcPct val="20000"/>
              </a:spcBef>
              <a:defRPr/>
            </a:pPr>
            <a:endParaRPr lang="fr-FR" sz="2000" b="1" dirty="0">
              <a:solidFill>
                <a:srgbClr val="0070C0"/>
              </a:solidFill>
              <a:latin typeface="Segoe UI" pitchFamily="34" charset="0"/>
              <a:ea typeface="Segoe UI" pitchFamily="34" charset="0"/>
              <a:cs typeface="Segoe UI" pitchFamily="34" charset="0"/>
            </a:endParaRPr>
          </a:p>
          <a:p>
            <a:pPr marL="742950" lvl="1" indent="-285750" algn="just"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fr-FR" sz="2000" dirty="0" smtClean="0">
                <a:solidFill>
                  <a:srgbClr val="0000FF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Actions </a:t>
            </a:r>
            <a:r>
              <a:rPr lang="fr-FR" sz="2000" dirty="0" smtClean="0">
                <a:solidFill>
                  <a:srgbClr val="0000FF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conjointes avec </a:t>
            </a:r>
            <a:r>
              <a:rPr lang="fr-FR" sz="2000" dirty="0" smtClean="0">
                <a:solidFill>
                  <a:srgbClr val="0000FF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EMH</a:t>
            </a:r>
          </a:p>
          <a:p>
            <a:pPr lvl="1" algn="just">
              <a:spcBef>
                <a:spcPct val="20000"/>
              </a:spcBef>
              <a:defRPr/>
            </a:pPr>
            <a:r>
              <a:rPr lang="fr-FR" dirty="0" smtClean="0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-</a:t>
            </a:r>
            <a:r>
              <a:rPr lang="fr-FR" dirty="0" smtClean="0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 </a:t>
            </a:r>
            <a:r>
              <a:rPr lang="fr-FR" dirty="0" smtClean="0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promotion </a:t>
            </a:r>
            <a:r>
              <a:rPr lang="fr-FR" dirty="0" smtClean="0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vaccination</a:t>
            </a:r>
          </a:p>
          <a:p>
            <a:pPr lvl="1" algn="just">
              <a:spcBef>
                <a:spcPct val="20000"/>
              </a:spcBef>
              <a:defRPr/>
            </a:pPr>
            <a:r>
              <a:rPr lang="fr-FR" dirty="0" smtClean="0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- dépistage </a:t>
            </a:r>
            <a:r>
              <a:rPr lang="fr-FR" dirty="0" smtClean="0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de </a:t>
            </a:r>
            <a:r>
              <a:rPr lang="fr-FR" dirty="0" smtClean="0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BHRE</a:t>
            </a:r>
          </a:p>
          <a:p>
            <a:pPr lvl="1" algn="just">
              <a:spcBef>
                <a:spcPct val="20000"/>
              </a:spcBef>
              <a:defRPr/>
            </a:pPr>
            <a:r>
              <a:rPr lang="fr-FR" dirty="0" smtClean="0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- audits conjoints EMA/EMH</a:t>
            </a:r>
            <a:endParaRPr lang="fr-FR" dirty="0" smtClean="0">
              <a:solidFill>
                <a:srgbClr val="0070C0"/>
              </a:solidFill>
              <a:latin typeface="Segoe UI" pitchFamily="34" charset="0"/>
              <a:ea typeface="Segoe UI" pitchFamily="34" charset="0"/>
              <a:cs typeface="Segoe UI" pitchFamily="34" charset="0"/>
            </a:endParaRPr>
          </a:p>
          <a:p>
            <a:pPr lvl="1" algn="just">
              <a:spcBef>
                <a:spcPct val="20000"/>
              </a:spcBef>
              <a:defRPr/>
            </a:pPr>
            <a:r>
              <a:rPr lang="fr-FR" dirty="0" smtClean="0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- CLIN GHT</a:t>
            </a:r>
            <a:endParaRPr lang="fr-FR" dirty="0" smtClean="0">
              <a:solidFill>
                <a:srgbClr val="0070C0"/>
              </a:solidFill>
              <a:latin typeface="Segoe UI" pitchFamily="34" charset="0"/>
              <a:ea typeface="Segoe UI" pitchFamily="34" charset="0"/>
              <a:cs typeface="Segoe UI" pitchFamily="34" charset="0"/>
            </a:endParaRPr>
          </a:p>
          <a:p>
            <a:pPr marL="742950" lvl="1" indent="-285750" algn="just"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endParaRPr lang="fr-FR" sz="1600" dirty="0" smtClean="0">
              <a:solidFill>
                <a:srgbClr val="0070C0"/>
              </a:solidFill>
              <a:latin typeface="Segoe UI" pitchFamily="34" charset="0"/>
              <a:ea typeface="Segoe UI" pitchFamily="34" charset="0"/>
              <a:cs typeface="Segoe UI" pitchFamily="34" charset="0"/>
            </a:endParaRPr>
          </a:p>
          <a:p>
            <a:pPr marL="742950" lvl="1" indent="-285750" algn="just"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fr-FR" sz="2000" dirty="0" smtClean="0">
                <a:solidFill>
                  <a:srgbClr val="0000FF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Rédactions de protocoles</a:t>
            </a:r>
            <a:r>
              <a:rPr lang="fr-FR" sz="2000" dirty="0" smtClean="0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 à la demande des praticiens</a:t>
            </a:r>
          </a:p>
          <a:p>
            <a:pPr lvl="1" algn="just">
              <a:spcBef>
                <a:spcPct val="20000"/>
              </a:spcBef>
              <a:defRPr/>
            </a:pPr>
            <a:r>
              <a:rPr lang="fr-FR" sz="2000" dirty="0" smtClean="0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- infections </a:t>
            </a:r>
            <a:r>
              <a:rPr lang="fr-FR" sz="2000" dirty="0" smtClean="0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et </a:t>
            </a:r>
            <a:r>
              <a:rPr lang="fr-FR" sz="2000" dirty="0" smtClean="0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gynéco-obstétrique</a:t>
            </a:r>
            <a:endParaRPr lang="fr-FR" sz="2000" dirty="0" smtClean="0">
              <a:solidFill>
                <a:srgbClr val="0070C0"/>
              </a:solidFill>
              <a:latin typeface="Segoe UI" pitchFamily="34" charset="0"/>
              <a:ea typeface="Segoe UI" pitchFamily="34" charset="0"/>
              <a:cs typeface="Segoe UI" pitchFamily="34" charset="0"/>
            </a:endParaRPr>
          </a:p>
          <a:p>
            <a:pPr lvl="1" algn="just">
              <a:spcBef>
                <a:spcPct val="20000"/>
              </a:spcBef>
              <a:defRPr/>
            </a:pPr>
            <a:r>
              <a:rPr lang="fr-FR" sz="2000" dirty="0" smtClean="0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- a</a:t>
            </a:r>
            <a:r>
              <a:rPr lang="fr-FR" sz="2000" dirty="0" smtClean="0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llergies </a:t>
            </a:r>
            <a:r>
              <a:rPr lang="fr-FR" sz="2000" dirty="0" smtClean="0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aux Beta-</a:t>
            </a:r>
            <a:r>
              <a:rPr lang="fr-FR" sz="2000" dirty="0" err="1" smtClean="0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lactamines</a:t>
            </a:r>
            <a:r>
              <a:rPr lang="fr-FR" sz="2000" dirty="0" smtClean="0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 : Conduite à tenir</a:t>
            </a:r>
          </a:p>
          <a:p>
            <a:pPr lvl="1" algn="just">
              <a:spcBef>
                <a:spcPct val="20000"/>
              </a:spcBef>
              <a:defRPr/>
            </a:pPr>
            <a:r>
              <a:rPr lang="fr-FR" sz="2000" dirty="0" smtClean="0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- mise à jour de l’a</a:t>
            </a:r>
            <a:r>
              <a:rPr lang="fr-FR" sz="2000" dirty="0" smtClean="0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ntibioprophylaxie (</a:t>
            </a:r>
            <a:r>
              <a:rPr lang="fr-FR" sz="2000" dirty="0" err="1" smtClean="0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reco</a:t>
            </a:r>
            <a:r>
              <a:rPr lang="fr-FR" sz="2000" dirty="0" smtClean="0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 SFAR 2024)</a:t>
            </a:r>
          </a:p>
          <a:p>
            <a:pPr marL="742950" lvl="1" indent="-285750" algn="just"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endParaRPr lang="fr-FR" sz="2000" dirty="0" smtClean="0">
              <a:solidFill>
                <a:srgbClr val="0070C0"/>
              </a:solidFill>
              <a:latin typeface="Segoe UI" pitchFamily="34" charset="0"/>
              <a:ea typeface="Segoe UI" pitchFamily="34" charset="0"/>
              <a:cs typeface="Segoe UI" pitchFamily="34" charset="0"/>
            </a:endParaRPr>
          </a:p>
          <a:p>
            <a:pPr marL="742950" lvl="1" indent="-285750" algn="just"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fr-FR" sz="2000" dirty="0" smtClean="0">
                <a:solidFill>
                  <a:srgbClr val="0000FF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Collaboration EMA / Pharmacie </a:t>
            </a:r>
            <a:r>
              <a:rPr lang="fr-FR" sz="2000" dirty="0" smtClean="0">
                <a:solidFill>
                  <a:srgbClr val="0000FF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d’officine du département </a:t>
            </a:r>
            <a:r>
              <a:rPr lang="fr-FR" sz="2000" dirty="0" smtClean="0">
                <a:solidFill>
                  <a:srgbClr val="0000FF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/ CPTS </a:t>
            </a:r>
            <a:r>
              <a:rPr lang="fr-FR" dirty="0" smtClean="0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(angines, cystite</a:t>
            </a:r>
            <a:r>
              <a:rPr lang="fr-FR" dirty="0" smtClean="0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s, d</a:t>
            </a:r>
            <a:r>
              <a:rPr lang="fr-FR" dirty="0" smtClean="0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urées ATB en prescription de ville)</a:t>
            </a:r>
            <a:endParaRPr lang="fr-FR" dirty="0" smtClean="0">
              <a:solidFill>
                <a:srgbClr val="0070C0"/>
              </a:solidFill>
              <a:latin typeface="Segoe UI" pitchFamily="34" charset="0"/>
              <a:ea typeface="Segoe UI" pitchFamily="34" charset="0"/>
              <a:cs typeface="Segoe UI" pitchFamily="34" charset="0"/>
            </a:endParaRPr>
          </a:p>
          <a:p>
            <a:pPr marL="742950" lvl="1" indent="-285750"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endParaRPr lang="fr-FR" sz="2000" dirty="0" smtClean="0">
              <a:solidFill>
                <a:srgbClr val="0070C0"/>
              </a:solidFill>
              <a:latin typeface="Segoe UI" pitchFamily="34" charset="0"/>
              <a:ea typeface="Segoe UI" pitchFamily="34" charset="0"/>
              <a:cs typeface="Segoe UI" pitchFamily="34" charset="0"/>
            </a:endParaRPr>
          </a:p>
          <a:p>
            <a:pPr marL="742950" lvl="1" indent="-285750"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endParaRPr lang="fr-FR" sz="2000" dirty="0">
              <a:solidFill>
                <a:srgbClr val="0070C0"/>
              </a:solidFill>
              <a:latin typeface="Segoe UI" pitchFamily="34" charset="0"/>
              <a:ea typeface="Segoe UI" pitchFamily="34" charset="0"/>
              <a:cs typeface="Segoe UI" pitchFamily="34" charset="0"/>
            </a:endParaRPr>
          </a:p>
          <a:p>
            <a:pPr marL="742950" lvl="1" indent="-285750"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endParaRPr lang="fr-FR" sz="2000" dirty="0" smtClean="0">
              <a:solidFill>
                <a:srgbClr val="0070C0"/>
              </a:solidFill>
              <a:latin typeface="Segoe UI" pitchFamily="34" charset="0"/>
              <a:ea typeface="Segoe UI" pitchFamily="34" charset="0"/>
              <a:cs typeface="Segoe UI" pitchFamily="34" charset="0"/>
            </a:endParaRPr>
          </a:p>
          <a:p>
            <a:pPr>
              <a:spcBef>
                <a:spcPct val="20000"/>
              </a:spcBef>
              <a:defRPr/>
            </a:pPr>
            <a:r>
              <a:rPr lang="fr-FR" sz="2000" b="1" dirty="0" smtClean="0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/>
            </a:r>
            <a:br>
              <a:rPr lang="fr-FR" sz="2000" b="1" dirty="0" smtClean="0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</a:br>
            <a:endParaRPr lang="fr-FR" sz="2000" b="1" dirty="0">
              <a:solidFill>
                <a:srgbClr val="0070C0"/>
              </a:solidFill>
              <a:latin typeface="Segoe UI" pitchFamily="34" charset="0"/>
              <a:ea typeface="Segoe UI" pitchFamily="34" charset="0"/>
              <a:cs typeface="Segoe UI" pitchFamily="34" charset="0"/>
            </a:endParaRPr>
          </a:p>
          <a:p>
            <a:pPr lvl="1">
              <a:spcBef>
                <a:spcPct val="20000"/>
              </a:spcBef>
              <a:defRPr/>
            </a:pPr>
            <a:r>
              <a:rPr lang="fr-FR" sz="2000" dirty="0" smtClean="0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/>
            </a:r>
            <a:br>
              <a:rPr lang="fr-FR" sz="2000" dirty="0" smtClean="0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</a:br>
            <a:r>
              <a:rPr lang="fr-FR" sz="2000" dirty="0" smtClean="0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/>
            </a:r>
            <a:br>
              <a:rPr lang="fr-FR" sz="2000" dirty="0" smtClean="0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</a:br>
            <a:endParaRPr lang="fr-FR" sz="2000" dirty="0">
              <a:solidFill>
                <a:srgbClr val="0070C0"/>
              </a:solidFill>
              <a:latin typeface="Segoe UI" pitchFamily="34" charset="0"/>
              <a:ea typeface="Segoe UI" pitchFamily="34" charset="0"/>
              <a:cs typeface="Segoe UI" pitchFamily="34" charset="0"/>
            </a:endParaRPr>
          </a:p>
          <a:p>
            <a:pPr lvl="1">
              <a:spcBef>
                <a:spcPct val="20000"/>
              </a:spcBef>
              <a:buFont typeface="Wingdings" pitchFamily="2" charset="2"/>
              <a:buChar char="v"/>
              <a:defRPr/>
            </a:pPr>
            <a:endParaRPr lang="fr-FR" sz="2000" dirty="0">
              <a:solidFill>
                <a:srgbClr val="0070C0"/>
              </a:solidFill>
              <a:latin typeface="Segoe UI" pitchFamily="34" charset="0"/>
              <a:ea typeface="Segoe UI" pitchFamily="34" charset="0"/>
              <a:cs typeface="Segoe U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1498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7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7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7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7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7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7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modif-EMA-pdf.pdf</a:t>
            </a:r>
            <a:endParaRPr lang="fr-FR"/>
          </a:p>
        </p:txBody>
      </p:sp>
      <p:pic>
        <p:nvPicPr>
          <p:cNvPr id="5" name="Espace réservé pour une image  4" descr="modif-EMA-pdf.pdf"/>
          <p:cNvPicPr>
            <a:picLocks noGrp="1" noChangeAspect="1"/>
          </p:cNvPicPr>
          <p:nvPr>
            <p:ph type="pic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47664" y="44624"/>
            <a:ext cx="6452967" cy="6855156"/>
          </a:xfrm>
        </p:spPr>
      </p:pic>
    </p:spTree>
    <p:extLst>
      <p:ext uri="{BB962C8B-B14F-4D97-AF65-F5344CB8AC3E}">
        <p14:creationId xmlns:p14="http://schemas.microsoft.com/office/powerpoint/2010/main" val="82866195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fr-FR" dirty="0" smtClean="0"/>
          </a:p>
          <a:p>
            <a:pPr algn="ctr"/>
            <a:endParaRPr lang="fr-FR" dirty="0"/>
          </a:p>
          <a:p>
            <a:pPr algn="ctr"/>
            <a:endParaRPr lang="fr-FR" dirty="0" smtClean="0"/>
          </a:p>
          <a:p>
            <a:pPr marL="0" indent="0" algn="ctr">
              <a:buNone/>
            </a:pPr>
            <a:r>
              <a:rPr lang="fr-FR" sz="4000" b="1" dirty="0" smtClean="0">
                <a:solidFill>
                  <a:srgbClr val="00B05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MERCI POUR VOTRE ATTENTION</a:t>
            </a:r>
            <a:endParaRPr lang="fr-FR" sz="4000" b="1" dirty="0">
              <a:solidFill>
                <a:srgbClr val="00B05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66832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2135977" y="116455"/>
            <a:ext cx="6557954" cy="1000132"/>
          </a:xfrm>
        </p:spPr>
        <p:txBody>
          <a:bodyPr>
            <a:normAutofit fontScale="90000"/>
          </a:bodyPr>
          <a:lstStyle/>
          <a:p>
            <a:pPr algn="l"/>
            <a:r>
              <a:rPr lang="fr-FR" sz="3600" b="1" dirty="0" smtClean="0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Actions EMA réalisées sur 2023</a:t>
            </a:r>
            <a:endParaRPr lang="fr-FR" sz="3600" b="1" dirty="0">
              <a:solidFill>
                <a:srgbClr val="0070C0"/>
              </a:solidFill>
              <a:latin typeface="Segoe UI" pitchFamily="34" charset="0"/>
              <a:ea typeface="Segoe UI" pitchFamily="34" charset="0"/>
              <a:cs typeface="Segoe UI" pitchFamily="34" charset="0"/>
            </a:endParaRPr>
          </a:p>
        </p:txBody>
      </p:sp>
      <p:pic>
        <p:nvPicPr>
          <p:cNvPr id="5" name="Image 4" descr="Liseret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325862" y="857250"/>
            <a:ext cx="745808" cy="5143500"/>
          </a:xfrm>
          <a:prstGeom prst="rect">
            <a:avLst/>
          </a:prstGeom>
        </p:spPr>
      </p:pic>
      <p:sp>
        <p:nvSpPr>
          <p:cNvPr id="6" name="Sous-titre 2"/>
          <p:cNvSpPr txBox="1">
            <a:spLocks/>
          </p:cNvSpPr>
          <p:nvPr/>
        </p:nvSpPr>
        <p:spPr>
          <a:xfrm>
            <a:off x="0" y="2143116"/>
            <a:ext cx="1698766" cy="26540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spcBef>
                <a:spcPct val="20000"/>
              </a:spcBef>
            </a:pPr>
            <a:r>
              <a:rPr lang="fr-FR" sz="2000" b="1" dirty="0" smtClean="0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Actions EMA réalisées sur 2023</a:t>
            </a:r>
            <a:endParaRPr lang="fr-FR" sz="2000" b="1" dirty="0">
              <a:solidFill>
                <a:srgbClr val="0070C0"/>
              </a:solidFill>
              <a:latin typeface="Segoe UI" pitchFamily="34" charset="0"/>
              <a:ea typeface="Segoe UI" pitchFamily="34" charset="0"/>
              <a:cs typeface="Segoe UI" pitchFamily="34" charset="0"/>
            </a:endParaRPr>
          </a:p>
          <a:p>
            <a:pPr lvl="0">
              <a:spcBef>
                <a:spcPct val="20000"/>
              </a:spcBef>
            </a:pPr>
            <a:endParaRPr lang="fr-FR" sz="2000" b="1" dirty="0">
              <a:solidFill>
                <a:srgbClr val="0070C0"/>
              </a:solidFill>
              <a:latin typeface="Segoe UI" pitchFamily="34" charset="0"/>
              <a:ea typeface="Segoe UI" pitchFamily="34" charset="0"/>
              <a:cs typeface="Segoe UI" pitchFamily="34" charset="0"/>
            </a:endParaRPr>
          </a:p>
          <a:p>
            <a:pPr lvl="0">
              <a:spcBef>
                <a:spcPct val="20000"/>
              </a:spcBef>
              <a:buFont typeface="Arial" pitchFamily="34" charset="0"/>
              <a:buChar char="•"/>
            </a:pPr>
            <a:r>
              <a:rPr lang="fr-FR" sz="1400" dirty="0" smtClean="0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 Protocoles et documents d’aide à la prescription</a:t>
            </a:r>
            <a:endParaRPr lang="fr-FR" sz="1400" dirty="0">
              <a:solidFill>
                <a:srgbClr val="0070C0"/>
              </a:solidFill>
              <a:latin typeface="Segoe UI" pitchFamily="34" charset="0"/>
              <a:ea typeface="Segoe UI" pitchFamily="34" charset="0"/>
              <a:cs typeface="Segoe UI" pitchFamily="34" charset="0"/>
            </a:endParaRPr>
          </a:p>
          <a:p>
            <a:pPr lvl="0">
              <a:spcBef>
                <a:spcPct val="20000"/>
              </a:spcBef>
              <a:buFont typeface="Arial" pitchFamily="34" charset="0"/>
              <a:buChar char="•"/>
            </a:pPr>
            <a:endParaRPr lang="fr-FR" sz="800" dirty="0">
              <a:solidFill>
                <a:srgbClr val="0070C0"/>
              </a:solidFill>
              <a:latin typeface="Segoe UI" pitchFamily="34" charset="0"/>
              <a:ea typeface="Segoe UI" pitchFamily="34" charset="0"/>
              <a:cs typeface="Segoe UI" pitchFamily="34" charset="0"/>
            </a:endParaRPr>
          </a:p>
          <a:p>
            <a:pPr lvl="0">
              <a:spcBef>
                <a:spcPct val="20000"/>
              </a:spcBef>
              <a:buFont typeface="Arial" pitchFamily="34" charset="0"/>
              <a:buChar char="•"/>
            </a:pPr>
            <a:endParaRPr lang="fr-FR" sz="800" dirty="0">
              <a:solidFill>
                <a:srgbClr val="0070C0"/>
              </a:solidFill>
              <a:latin typeface="Segoe UI" pitchFamily="34" charset="0"/>
              <a:ea typeface="Segoe UI" pitchFamily="34" charset="0"/>
              <a:cs typeface="Segoe UI" pitchFamily="34" charset="0"/>
            </a:endParaRPr>
          </a:p>
          <a:p>
            <a:pPr lvl="0">
              <a:spcBef>
                <a:spcPct val="20000"/>
              </a:spcBef>
            </a:pPr>
            <a:endParaRPr lang="fr-FR" sz="1400" b="1" dirty="0">
              <a:solidFill>
                <a:srgbClr val="0070C0"/>
              </a:solidFill>
              <a:latin typeface="Segoe UI" pitchFamily="34" charset="0"/>
              <a:ea typeface="Segoe UI" pitchFamily="34" charset="0"/>
              <a:cs typeface="Segoe UI" pitchFamily="34" charset="0"/>
            </a:endParaRPr>
          </a:p>
          <a:p>
            <a:pPr lvl="0">
              <a:spcBef>
                <a:spcPct val="20000"/>
              </a:spcBef>
            </a:pPr>
            <a:endParaRPr lang="fr-FR" sz="1000" b="1" dirty="0">
              <a:solidFill>
                <a:schemeClr val="tx1">
                  <a:tint val="75000"/>
                </a:schemeClr>
              </a:solidFill>
              <a:latin typeface="Segoe UI" pitchFamily="34" charset="0"/>
              <a:ea typeface="Segoe UI" pitchFamily="34" charset="0"/>
              <a:cs typeface="Segoe UI" pitchFamily="34" charset="0"/>
            </a:endParaRPr>
          </a:p>
          <a:p>
            <a:pPr lvl="0">
              <a:spcBef>
                <a:spcPct val="20000"/>
              </a:spcBef>
            </a:pPr>
            <a:endParaRPr lang="fr-FR" sz="1000" b="1" dirty="0">
              <a:solidFill>
                <a:schemeClr val="tx1">
                  <a:tint val="75000"/>
                </a:schemeClr>
              </a:solidFill>
              <a:latin typeface="Segoe UI" pitchFamily="34" charset="0"/>
              <a:ea typeface="Segoe UI" pitchFamily="34" charset="0"/>
              <a:cs typeface="Segoe UI" pitchFamily="34" charset="0"/>
            </a:endParaRPr>
          </a:p>
          <a:p>
            <a:pPr lvl="0">
              <a:spcBef>
                <a:spcPct val="20000"/>
              </a:spcBef>
            </a:pPr>
            <a:endParaRPr lang="fr-FR" sz="1000" b="1" dirty="0">
              <a:solidFill>
                <a:schemeClr val="tx1">
                  <a:tint val="75000"/>
                </a:schemeClr>
              </a:solidFill>
              <a:latin typeface="Segoe UI" pitchFamily="34" charset="0"/>
              <a:ea typeface="Segoe UI" pitchFamily="34" charset="0"/>
              <a:cs typeface="Segoe UI" pitchFamily="34" charset="0"/>
            </a:endParaRPr>
          </a:p>
          <a:p>
            <a:pPr lvl="0">
              <a:spcBef>
                <a:spcPct val="20000"/>
              </a:spcBef>
            </a:pPr>
            <a:endParaRPr lang="fr-FR" sz="1000" b="1" dirty="0">
              <a:solidFill>
                <a:schemeClr val="tx1">
                  <a:tint val="75000"/>
                </a:schemeClr>
              </a:solidFill>
              <a:latin typeface="Segoe UI" pitchFamily="34" charset="0"/>
              <a:ea typeface="Segoe UI" pitchFamily="34" charset="0"/>
              <a:cs typeface="Segoe UI" pitchFamily="34" charset="0"/>
            </a:endParaRPr>
          </a:p>
        </p:txBody>
      </p:sp>
      <p:pic>
        <p:nvPicPr>
          <p:cNvPr id="10" name="Image 9" descr="Logo couleur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1392" y="857250"/>
            <a:ext cx="1357304" cy="1357304"/>
          </a:xfrm>
          <a:prstGeom prst="rect">
            <a:avLst/>
          </a:prstGeom>
        </p:spPr>
      </p:pic>
      <p:sp>
        <p:nvSpPr>
          <p:cNvPr id="8" name="Espace réservé du contenu 2"/>
          <p:cNvSpPr txBox="1">
            <a:spLocks/>
          </p:cNvSpPr>
          <p:nvPr/>
        </p:nvSpPr>
        <p:spPr>
          <a:xfrm>
            <a:off x="2357422" y="2357431"/>
            <a:ext cx="6486516" cy="3071834"/>
          </a:xfrm>
          <a:prstGeom prst="rect">
            <a:avLst/>
          </a:prstGeom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txBody>
          <a:bodyPr vert="horz" lIns="91440" tIns="45720" rIns="91440" bIns="45720" rtlCol="0">
            <a:normAutofit/>
          </a:bodyPr>
          <a:lstStyle/>
          <a:p>
            <a:pPr>
              <a:spcBef>
                <a:spcPct val="20000"/>
              </a:spcBef>
              <a:defRPr/>
            </a:pPr>
            <a:endParaRPr lang="fr-FR" sz="1400" dirty="0">
              <a:solidFill>
                <a:srgbClr val="009900"/>
              </a:solidFill>
              <a:latin typeface="Comic Sans MS" pitchFamily="66" charset="0"/>
            </a:endParaRPr>
          </a:p>
          <a:p>
            <a:pPr>
              <a:spcBef>
                <a:spcPct val="20000"/>
              </a:spcBef>
              <a:defRPr/>
            </a:pPr>
            <a:endParaRPr lang="fr-FR" sz="1400" dirty="0">
              <a:solidFill>
                <a:srgbClr val="009900"/>
              </a:solidFill>
            </a:endParaRPr>
          </a:p>
        </p:txBody>
      </p:sp>
      <p:sp>
        <p:nvSpPr>
          <p:cNvPr id="7" name="Espace réservé du contenu 2"/>
          <p:cNvSpPr txBox="1">
            <a:spLocks/>
          </p:cNvSpPr>
          <p:nvPr/>
        </p:nvSpPr>
        <p:spPr>
          <a:xfrm>
            <a:off x="2071670" y="1116586"/>
            <a:ext cx="7072330" cy="5552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spcBef>
                <a:spcPct val="20000"/>
              </a:spcBef>
              <a:buFont typeface="Wingdings" pitchFamily="2" charset="2"/>
              <a:buChar char="v"/>
              <a:defRPr/>
            </a:pPr>
            <a:r>
              <a:rPr lang="fr-FR" b="1" dirty="0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 </a:t>
            </a:r>
            <a:r>
              <a:rPr lang="fr-FR" sz="2000" b="1" dirty="0" smtClean="0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Protocoles et Documents d’aide à la Prescription</a:t>
            </a:r>
          </a:p>
          <a:p>
            <a:pPr>
              <a:spcBef>
                <a:spcPct val="20000"/>
              </a:spcBef>
              <a:defRPr/>
            </a:pPr>
            <a:endParaRPr lang="fr-FR" b="1" dirty="0">
              <a:solidFill>
                <a:srgbClr val="0070C0"/>
              </a:solidFill>
              <a:latin typeface="Segoe UI" pitchFamily="34" charset="0"/>
              <a:ea typeface="Segoe UI" pitchFamily="34" charset="0"/>
              <a:cs typeface="Segoe UI" pitchFamily="34" charset="0"/>
            </a:endParaRPr>
          </a:p>
          <a:p>
            <a:pPr marL="742950" lvl="1" indent="-285750">
              <a:lnSpc>
                <a:spcPct val="150000"/>
              </a:lnSpc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fr-FR" dirty="0" smtClean="0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Antibiothérapie curative chez l’adulte</a:t>
            </a:r>
            <a:endParaRPr lang="fr-FR" dirty="0">
              <a:solidFill>
                <a:srgbClr val="0070C0"/>
              </a:solidFill>
              <a:latin typeface="Segoe UI" pitchFamily="34" charset="0"/>
              <a:ea typeface="Segoe UI" pitchFamily="34" charset="0"/>
              <a:cs typeface="Segoe UI" pitchFamily="34" charset="0"/>
            </a:endParaRPr>
          </a:p>
          <a:p>
            <a:pPr marL="742950" lvl="1" indent="-285750">
              <a:lnSpc>
                <a:spcPct val="150000"/>
              </a:lnSpc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fr-FR" dirty="0" smtClean="0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Bon usage des aminosides</a:t>
            </a:r>
          </a:p>
          <a:p>
            <a:pPr marL="742950" lvl="1" indent="-285750">
              <a:lnSpc>
                <a:spcPct val="150000"/>
              </a:lnSpc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fr-FR" dirty="0" smtClean="0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Prise en charge thérapeutiques des patients COVID</a:t>
            </a:r>
          </a:p>
          <a:p>
            <a:pPr marL="742950" lvl="1" indent="-285750">
              <a:lnSpc>
                <a:spcPct val="150000"/>
              </a:lnSpc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fr-FR" dirty="0" smtClean="0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Prise en charge médicamenteuse des infections à </a:t>
            </a:r>
            <a:r>
              <a:rPr lang="fr-FR" dirty="0" smtClean="0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C. </a:t>
            </a:r>
            <a:r>
              <a:rPr lang="fr-FR" dirty="0" smtClean="0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Difficile</a:t>
            </a:r>
          </a:p>
          <a:p>
            <a:pPr marL="742950" lvl="1" indent="-285750">
              <a:lnSpc>
                <a:spcPct val="150000"/>
              </a:lnSpc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fr-FR" dirty="0" smtClean="0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Affiche BU et ECBU à l’hôpital</a:t>
            </a:r>
          </a:p>
          <a:p>
            <a:pPr marL="742950" lvl="1" indent="-285750">
              <a:lnSpc>
                <a:spcPct val="150000"/>
              </a:lnSpc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fr-FR" dirty="0" smtClean="0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Affiche BU et ECBU en EHPAD</a:t>
            </a:r>
          </a:p>
          <a:p>
            <a:pPr marL="742950" lvl="1" indent="-285750">
              <a:lnSpc>
                <a:spcPct val="150000"/>
              </a:lnSpc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fr-FR" dirty="0" smtClean="0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Algorithmes </a:t>
            </a:r>
            <a:r>
              <a:rPr lang="fr-FR" dirty="0" smtClean="0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pour la réalisation </a:t>
            </a:r>
            <a:r>
              <a:rPr lang="fr-FR" dirty="0" smtClean="0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d’hémocultures</a:t>
            </a:r>
          </a:p>
          <a:p>
            <a:pPr marL="742950" lvl="1" indent="-285750">
              <a:lnSpc>
                <a:spcPct val="150000"/>
              </a:lnSpc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fr-FR" dirty="0" smtClean="0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Indications des hémocultures</a:t>
            </a:r>
          </a:p>
          <a:p>
            <a:pPr marL="742950" lvl="1" indent="-285750">
              <a:lnSpc>
                <a:spcPct val="150000"/>
              </a:lnSpc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fr-FR" dirty="0" smtClean="0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Plaquette Antibiothérapie en EHPAD du CRATB Occitanie</a:t>
            </a:r>
          </a:p>
          <a:p>
            <a:pPr marL="742950" lvl="1" indent="-285750">
              <a:lnSpc>
                <a:spcPct val="150000"/>
              </a:lnSpc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fr-FR" dirty="0" smtClean="0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En cours : Prélèvements en EHPAD du CRATB Occitanie</a:t>
            </a:r>
          </a:p>
          <a:p>
            <a:pPr marL="742950" lvl="1" indent="-285750"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endParaRPr lang="fr-FR" dirty="0">
              <a:solidFill>
                <a:srgbClr val="0070C0"/>
              </a:solidFill>
              <a:latin typeface="Segoe UI" pitchFamily="34" charset="0"/>
              <a:ea typeface="Segoe UI" pitchFamily="34" charset="0"/>
              <a:cs typeface="Segoe UI" pitchFamily="34" charset="0"/>
            </a:endParaRPr>
          </a:p>
          <a:p>
            <a:pPr lvl="1">
              <a:spcBef>
                <a:spcPct val="20000"/>
              </a:spcBef>
              <a:buFont typeface="Wingdings" pitchFamily="2" charset="2"/>
              <a:buChar char="v"/>
              <a:defRPr/>
            </a:pPr>
            <a:endParaRPr lang="fr-FR" sz="600" dirty="0">
              <a:solidFill>
                <a:srgbClr val="0070C0"/>
              </a:solidFill>
              <a:latin typeface="Segoe UI" pitchFamily="34" charset="0"/>
              <a:ea typeface="Segoe UI" pitchFamily="34" charset="0"/>
              <a:cs typeface="Segoe U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63598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2171696" y="80053"/>
            <a:ext cx="6557954" cy="1000132"/>
          </a:xfrm>
        </p:spPr>
        <p:txBody>
          <a:bodyPr>
            <a:normAutofit fontScale="90000"/>
          </a:bodyPr>
          <a:lstStyle/>
          <a:p>
            <a:pPr algn="l"/>
            <a:r>
              <a:rPr lang="fr-FR" sz="3600" b="1" dirty="0" smtClean="0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Actions EMA réalisées sur 2023</a:t>
            </a:r>
            <a:endParaRPr lang="fr-FR" sz="3600" b="1" dirty="0">
              <a:solidFill>
                <a:srgbClr val="0070C0"/>
              </a:solidFill>
              <a:latin typeface="Segoe UI" pitchFamily="34" charset="0"/>
              <a:ea typeface="Segoe UI" pitchFamily="34" charset="0"/>
              <a:cs typeface="Segoe UI" pitchFamily="34" charset="0"/>
            </a:endParaRPr>
          </a:p>
        </p:txBody>
      </p:sp>
      <p:pic>
        <p:nvPicPr>
          <p:cNvPr id="5" name="Image 4" descr="Liseret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325862" y="857250"/>
            <a:ext cx="745808" cy="5143500"/>
          </a:xfrm>
          <a:prstGeom prst="rect">
            <a:avLst/>
          </a:prstGeom>
        </p:spPr>
      </p:pic>
      <p:sp>
        <p:nvSpPr>
          <p:cNvPr id="6" name="Sous-titre 2"/>
          <p:cNvSpPr txBox="1">
            <a:spLocks/>
          </p:cNvSpPr>
          <p:nvPr/>
        </p:nvSpPr>
        <p:spPr>
          <a:xfrm>
            <a:off x="0" y="2143116"/>
            <a:ext cx="1698766" cy="26540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spcBef>
                <a:spcPct val="20000"/>
              </a:spcBef>
            </a:pPr>
            <a:r>
              <a:rPr lang="fr-FR" sz="2000" b="1" dirty="0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Actions EMA réalisées sur 2023</a:t>
            </a:r>
          </a:p>
          <a:p>
            <a:pPr lvl="0">
              <a:spcBef>
                <a:spcPct val="20000"/>
              </a:spcBef>
            </a:pPr>
            <a:endParaRPr lang="fr-FR" sz="2000" b="1" dirty="0">
              <a:solidFill>
                <a:srgbClr val="0070C0"/>
              </a:solidFill>
              <a:latin typeface="Segoe UI" pitchFamily="34" charset="0"/>
              <a:ea typeface="Segoe UI" pitchFamily="34" charset="0"/>
              <a:cs typeface="Segoe UI" pitchFamily="34" charset="0"/>
            </a:endParaRPr>
          </a:p>
          <a:p>
            <a:pPr lvl="0">
              <a:spcBef>
                <a:spcPct val="20000"/>
              </a:spcBef>
              <a:buFont typeface="Arial" pitchFamily="34" charset="0"/>
              <a:buChar char="•"/>
            </a:pPr>
            <a:r>
              <a:rPr lang="fr-FR" sz="1400" dirty="0" smtClean="0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 Audit et évaluations des pratiques professionnelles</a:t>
            </a:r>
            <a:endParaRPr lang="fr-FR" sz="1400" dirty="0">
              <a:solidFill>
                <a:srgbClr val="0070C0"/>
              </a:solidFill>
              <a:latin typeface="Segoe UI" pitchFamily="34" charset="0"/>
              <a:ea typeface="Segoe UI" pitchFamily="34" charset="0"/>
              <a:cs typeface="Segoe UI" pitchFamily="34" charset="0"/>
            </a:endParaRPr>
          </a:p>
          <a:p>
            <a:pPr lvl="0">
              <a:spcBef>
                <a:spcPct val="20000"/>
              </a:spcBef>
              <a:buFont typeface="Arial" pitchFamily="34" charset="0"/>
              <a:buChar char="•"/>
            </a:pPr>
            <a:endParaRPr lang="fr-FR" sz="800" dirty="0">
              <a:solidFill>
                <a:srgbClr val="0070C0"/>
              </a:solidFill>
              <a:latin typeface="Segoe UI" pitchFamily="34" charset="0"/>
              <a:ea typeface="Segoe UI" pitchFamily="34" charset="0"/>
              <a:cs typeface="Segoe UI" pitchFamily="34" charset="0"/>
            </a:endParaRPr>
          </a:p>
          <a:p>
            <a:pPr lvl="0">
              <a:spcBef>
                <a:spcPct val="20000"/>
              </a:spcBef>
            </a:pPr>
            <a:endParaRPr lang="fr-FR" sz="1400" b="1" dirty="0">
              <a:solidFill>
                <a:srgbClr val="0070C0"/>
              </a:solidFill>
              <a:latin typeface="Segoe UI" pitchFamily="34" charset="0"/>
              <a:ea typeface="Segoe UI" pitchFamily="34" charset="0"/>
              <a:cs typeface="Segoe UI" pitchFamily="34" charset="0"/>
            </a:endParaRPr>
          </a:p>
          <a:p>
            <a:pPr lvl="0">
              <a:spcBef>
                <a:spcPct val="20000"/>
              </a:spcBef>
            </a:pPr>
            <a:endParaRPr lang="fr-FR" sz="1000" b="1" dirty="0">
              <a:solidFill>
                <a:schemeClr val="tx1">
                  <a:tint val="75000"/>
                </a:schemeClr>
              </a:solidFill>
              <a:latin typeface="Segoe UI" pitchFamily="34" charset="0"/>
              <a:ea typeface="Segoe UI" pitchFamily="34" charset="0"/>
              <a:cs typeface="Segoe UI" pitchFamily="34" charset="0"/>
            </a:endParaRPr>
          </a:p>
          <a:p>
            <a:pPr lvl="0">
              <a:spcBef>
                <a:spcPct val="20000"/>
              </a:spcBef>
            </a:pPr>
            <a:endParaRPr lang="fr-FR" sz="1000" b="1" dirty="0">
              <a:solidFill>
                <a:schemeClr val="tx1">
                  <a:tint val="75000"/>
                </a:schemeClr>
              </a:solidFill>
              <a:latin typeface="Segoe UI" pitchFamily="34" charset="0"/>
              <a:ea typeface="Segoe UI" pitchFamily="34" charset="0"/>
              <a:cs typeface="Segoe UI" pitchFamily="34" charset="0"/>
            </a:endParaRPr>
          </a:p>
          <a:p>
            <a:pPr lvl="0">
              <a:spcBef>
                <a:spcPct val="20000"/>
              </a:spcBef>
            </a:pPr>
            <a:endParaRPr lang="fr-FR" sz="1000" b="1" dirty="0">
              <a:solidFill>
                <a:schemeClr val="tx1">
                  <a:tint val="75000"/>
                </a:schemeClr>
              </a:solidFill>
              <a:latin typeface="Segoe UI" pitchFamily="34" charset="0"/>
              <a:ea typeface="Segoe UI" pitchFamily="34" charset="0"/>
              <a:cs typeface="Segoe UI" pitchFamily="34" charset="0"/>
            </a:endParaRPr>
          </a:p>
          <a:p>
            <a:pPr lvl="0">
              <a:spcBef>
                <a:spcPct val="20000"/>
              </a:spcBef>
            </a:pPr>
            <a:endParaRPr lang="fr-FR" sz="1000" b="1" dirty="0">
              <a:solidFill>
                <a:schemeClr val="tx1">
                  <a:tint val="75000"/>
                </a:schemeClr>
              </a:solidFill>
              <a:latin typeface="Segoe UI" pitchFamily="34" charset="0"/>
              <a:ea typeface="Segoe UI" pitchFamily="34" charset="0"/>
              <a:cs typeface="Segoe UI" pitchFamily="34" charset="0"/>
            </a:endParaRPr>
          </a:p>
        </p:txBody>
      </p:sp>
      <p:pic>
        <p:nvPicPr>
          <p:cNvPr id="10" name="Image 9" descr="Logo couleur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1392" y="857250"/>
            <a:ext cx="1357304" cy="1357304"/>
          </a:xfrm>
          <a:prstGeom prst="rect">
            <a:avLst/>
          </a:prstGeom>
        </p:spPr>
      </p:pic>
      <p:sp>
        <p:nvSpPr>
          <p:cNvPr id="8" name="Espace réservé du contenu 2"/>
          <p:cNvSpPr txBox="1">
            <a:spLocks/>
          </p:cNvSpPr>
          <p:nvPr/>
        </p:nvSpPr>
        <p:spPr>
          <a:xfrm>
            <a:off x="2357422" y="2357431"/>
            <a:ext cx="6486516" cy="3071834"/>
          </a:xfrm>
          <a:prstGeom prst="rect">
            <a:avLst/>
          </a:prstGeom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txBody>
          <a:bodyPr vert="horz" lIns="91440" tIns="45720" rIns="91440" bIns="45720" rtlCol="0">
            <a:normAutofit/>
          </a:bodyPr>
          <a:lstStyle/>
          <a:p>
            <a:pPr>
              <a:spcBef>
                <a:spcPct val="20000"/>
              </a:spcBef>
              <a:defRPr/>
            </a:pPr>
            <a:endParaRPr lang="fr-FR" sz="1400" dirty="0">
              <a:solidFill>
                <a:srgbClr val="009900"/>
              </a:solidFill>
              <a:latin typeface="Comic Sans MS" pitchFamily="66" charset="0"/>
            </a:endParaRPr>
          </a:p>
          <a:p>
            <a:pPr>
              <a:spcBef>
                <a:spcPct val="20000"/>
              </a:spcBef>
              <a:defRPr/>
            </a:pPr>
            <a:endParaRPr lang="fr-FR" sz="1400" dirty="0">
              <a:solidFill>
                <a:srgbClr val="009900"/>
              </a:solidFill>
            </a:endParaRPr>
          </a:p>
        </p:txBody>
      </p:sp>
      <p:sp>
        <p:nvSpPr>
          <p:cNvPr id="7" name="Espace réservé du contenu 2"/>
          <p:cNvSpPr txBox="1">
            <a:spLocks/>
          </p:cNvSpPr>
          <p:nvPr/>
        </p:nvSpPr>
        <p:spPr>
          <a:xfrm>
            <a:off x="2071670" y="1080184"/>
            <a:ext cx="7072330" cy="5589175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/>
          <a:p>
            <a:pPr>
              <a:spcBef>
                <a:spcPct val="20000"/>
              </a:spcBef>
              <a:buFont typeface="Wingdings" pitchFamily="2" charset="2"/>
              <a:buChar char="v"/>
              <a:defRPr/>
            </a:pPr>
            <a:r>
              <a:rPr lang="fr-FR" sz="2000" b="1" dirty="0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 </a:t>
            </a:r>
            <a:r>
              <a:rPr lang="fr-FR" sz="2000" b="1" dirty="0" smtClean="0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Audits et Evaluation des pratiques professionnelles</a:t>
            </a:r>
            <a:r>
              <a:rPr lang="fr-FR" sz="1600" b="1" dirty="0" smtClean="0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/>
            </a:r>
            <a:br>
              <a:rPr lang="fr-FR" sz="1600" b="1" dirty="0" smtClean="0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</a:br>
            <a:endParaRPr lang="fr-FR" sz="1600" b="1" dirty="0">
              <a:solidFill>
                <a:srgbClr val="0070C0"/>
              </a:solidFill>
              <a:latin typeface="Segoe UI" pitchFamily="34" charset="0"/>
              <a:ea typeface="Segoe UI" pitchFamily="34" charset="0"/>
              <a:cs typeface="Segoe UI" pitchFamily="34" charset="0"/>
            </a:endParaRPr>
          </a:p>
          <a:p>
            <a:pPr marL="742950" lvl="1" indent="-285750"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fr-FR" dirty="0" smtClean="0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ECBU et </a:t>
            </a:r>
            <a:r>
              <a:rPr lang="fr-FR" dirty="0" smtClean="0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Indications</a:t>
            </a:r>
            <a:r>
              <a:rPr lang="fr-FR" dirty="0" smtClean="0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/>
            </a:r>
            <a:br>
              <a:rPr lang="fr-FR" dirty="0" smtClean="0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</a:br>
            <a:endParaRPr lang="fr-FR" dirty="0" smtClean="0">
              <a:solidFill>
                <a:srgbClr val="0070C0"/>
              </a:solidFill>
              <a:latin typeface="Segoe UI" pitchFamily="34" charset="0"/>
              <a:ea typeface="Segoe UI" pitchFamily="34" charset="0"/>
              <a:cs typeface="Segoe UI" pitchFamily="34" charset="0"/>
            </a:endParaRPr>
          </a:p>
          <a:p>
            <a:pPr lvl="1">
              <a:spcBef>
                <a:spcPct val="20000"/>
              </a:spcBef>
              <a:defRPr/>
            </a:pPr>
            <a:r>
              <a:rPr lang="fr-FR" dirty="0" smtClean="0">
                <a:solidFill>
                  <a:srgbClr val="0000FF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Audit de </a:t>
            </a:r>
            <a:r>
              <a:rPr lang="fr-FR" dirty="0" smtClean="0">
                <a:solidFill>
                  <a:srgbClr val="0000FF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110 ECBU </a:t>
            </a:r>
            <a:r>
              <a:rPr lang="fr-FR" dirty="0" smtClean="0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prélevés dans Etablissements du </a:t>
            </a:r>
            <a:r>
              <a:rPr lang="fr-FR" dirty="0" smtClean="0">
                <a:solidFill>
                  <a:srgbClr val="0000FF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GHT</a:t>
            </a:r>
            <a:r>
              <a:rPr lang="fr-FR" dirty="0" smtClean="0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 (</a:t>
            </a:r>
            <a:r>
              <a:rPr lang="fr-FR" dirty="0" smtClean="0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Hôp</a:t>
            </a:r>
            <a:r>
              <a:rPr lang="fr-FR" dirty="0" smtClean="0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ital</a:t>
            </a:r>
            <a:r>
              <a:rPr lang="fr-FR" dirty="0" smtClean="0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 </a:t>
            </a:r>
            <a:r>
              <a:rPr lang="fr-FR" dirty="0" smtClean="0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Lozère dont EHPAD Chaldecoste et </a:t>
            </a:r>
            <a:r>
              <a:rPr lang="fr-FR" dirty="0" err="1" smtClean="0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Rieutort</a:t>
            </a:r>
            <a:r>
              <a:rPr lang="fr-FR" dirty="0" smtClean="0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 et Hôpitaux de Proximité</a:t>
            </a:r>
            <a:r>
              <a:rPr lang="fr-FR" dirty="0" smtClean="0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)</a:t>
            </a:r>
          </a:p>
          <a:p>
            <a:pPr lvl="1">
              <a:spcBef>
                <a:spcPct val="20000"/>
              </a:spcBef>
              <a:defRPr/>
            </a:pPr>
            <a:endParaRPr lang="fr-FR" dirty="0">
              <a:solidFill>
                <a:srgbClr val="0070C0"/>
              </a:solidFill>
              <a:latin typeface="Segoe UI" pitchFamily="34" charset="0"/>
              <a:ea typeface="Segoe UI" pitchFamily="34" charset="0"/>
              <a:cs typeface="Segoe UI" pitchFamily="34" charset="0"/>
            </a:endParaRPr>
          </a:p>
          <a:p>
            <a:pPr lvl="1">
              <a:spcBef>
                <a:spcPct val="20000"/>
              </a:spcBef>
              <a:defRPr/>
            </a:pPr>
            <a:r>
              <a:rPr lang="fr-FR" dirty="0" smtClean="0">
                <a:solidFill>
                  <a:srgbClr val="0000FF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48</a:t>
            </a:r>
            <a:r>
              <a:rPr lang="fr-FR" dirty="0">
                <a:solidFill>
                  <a:srgbClr val="0000FF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% des ECBU </a:t>
            </a:r>
            <a:r>
              <a:rPr lang="fr-FR" dirty="0" smtClean="0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réalisés </a:t>
            </a:r>
            <a:r>
              <a:rPr lang="fr-FR" dirty="0">
                <a:solidFill>
                  <a:srgbClr val="0000FF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hors </a:t>
            </a:r>
            <a:r>
              <a:rPr lang="fr-FR" dirty="0" smtClean="0">
                <a:solidFill>
                  <a:srgbClr val="0000FF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recommandations</a:t>
            </a:r>
            <a:r>
              <a:rPr lang="fr-FR" dirty="0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 </a:t>
            </a:r>
            <a:r>
              <a:rPr lang="fr-FR" dirty="0" smtClean="0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(idem </a:t>
            </a:r>
            <a:r>
              <a:rPr lang="fr-FR" dirty="0" smtClean="0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données nationales) </a:t>
            </a:r>
            <a:r>
              <a:rPr lang="fr-FR" dirty="0" smtClean="0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/>
            </a:r>
            <a:br>
              <a:rPr lang="fr-FR" dirty="0" smtClean="0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</a:br>
            <a:endParaRPr lang="fr-FR" dirty="0" smtClean="0">
              <a:solidFill>
                <a:srgbClr val="0070C0"/>
              </a:solidFill>
              <a:latin typeface="Segoe UI" pitchFamily="34" charset="0"/>
              <a:ea typeface="Segoe UI" pitchFamily="34" charset="0"/>
              <a:cs typeface="Segoe UI" pitchFamily="34" charset="0"/>
            </a:endParaRPr>
          </a:p>
          <a:p>
            <a:pPr lvl="1">
              <a:spcBef>
                <a:spcPct val="20000"/>
              </a:spcBef>
              <a:defRPr/>
            </a:pPr>
            <a:r>
              <a:rPr lang="fr-FR" dirty="0" smtClean="0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21% autre </a:t>
            </a:r>
            <a:r>
              <a:rPr lang="fr-FR" dirty="0" smtClean="0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diagnostic </a:t>
            </a:r>
            <a:r>
              <a:rPr lang="fr-FR" dirty="0" smtClean="0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franc</a:t>
            </a:r>
          </a:p>
          <a:p>
            <a:pPr lvl="1">
              <a:spcBef>
                <a:spcPct val="20000"/>
              </a:spcBef>
              <a:defRPr/>
            </a:pPr>
            <a:r>
              <a:rPr lang="fr-FR" dirty="0" smtClean="0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19% aspect/Odeur </a:t>
            </a:r>
          </a:p>
          <a:p>
            <a:pPr lvl="1">
              <a:spcBef>
                <a:spcPct val="20000"/>
              </a:spcBef>
              <a:defRPr/>
            </a:pPr>
            <a:r>
              <a:rPr lang="fr-FR" dirty="0" smtClean="0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16% </a:t>
            </a:r>
            <a:r>
              <a:rPr lang="fr-FR" dirty="0" smtClean="0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ECBU </a:t>
            </a:r>
            <a:r>
              <a:rPr lang="fr-FR" dirty="0" smtClean="0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avant chirurgie non </a:t>
            </a:r>
            <a:r>
              <a:rPr lang="fr-FR" dirty="0" smtClean="0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urologique</a:t>
            </a:r>
          </a:p>
          <a:p>
            <a:pPr lvl="1">
              <a:spcBef>
                <a:spcPct val="20000"/>
              </a:spcBef>
              <a:defRPr/>
            </a:pPr>
            <a:r>
              <a:rPr lang="fr-FR" dirty="0" smtClean="0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15% </a:t>
            </a:r>
            <a:r>
              <a:rPr lang="fr-FR" dirty="0" smtClean="0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BU </a:t>
            </a:r>
            <a:r>
              <a:rPr lang="fr-FR" dirty="0" smtClean="0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positive chez patient </a:t>
            </a:r>
            <a:r>
              <a:rPr lang="fr-FR" dirty="0" smtClean="0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sondé</a:t>
            </a:r>
          </a:p>
          <a:p>
            <a:pPr lvl="1">
              <a:spcBef>
                <a:spcPct val="20000"/>
              </a:spcBef>
              <a:defRPr/>
            </a:pPr>
            <a:r>
              <a:rPr lang="fr-FR" dirty="0" smtClean="0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13% </a:t>
            </a:r>
            <a:r>
              <a:rPr lang="fr-FR" dirty="0" smtClean="0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ECBU </a:t>
            </a:r>
            <a:r>
              <a:rPr lang="fr-FR" dirty="0" smtClean="0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malgré BU négative patiente </a:t>
            </a:r>
            <a:r>
              <a:rPr lang="fr-FR" dirty="0" smtClean="0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féminine</a:t>
            </a:r>
          </a:p>
          <a:p>
            <a:pPr lvl="1">
              <a:spcBef>
                <a:spcPct val="20000"/>
              </a:spcBef>
              <a:defRPr/>
            </a:pPr>
            <a:r>
              <a:rPr lang="fr-FR" dirty="0" smtClean="0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7 % </a:t>
            </a:r>
            <a:r>
              <a:rPr lang="fr-FR" dirty="0" smtClean="0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Chute</a:t>
            </a:r>
            <a:r>
              <a:rPr lang="fr-FR" dirty="0" smtClean="0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/>
            </a:r>
            <a:br>
              <a:rPr lang="fr-FR" dirty="0" smtClean="0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</a:br>
            <a:r>
              <a:rPr lang="fr-FR" dirty="0" smtClean="0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/>
            </a:r>
            <a:br>
              <a:rPr lang="fr-FR" dirty="0" smtClean="0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</a:br>
            <a:r>
              <a:rPr lang="fr-FR" dirty="0" smtClean="0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Affiches bonnes pratiques </a:t>
            </a:r>
            <a:r>
              <a:rPr lang="fr-FR" dirty="0" smtClean="0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BU et ECBU en </a:t>
            </a:r>
            <a:r>
              <a:rPr lang="fr-FR" dirty="0" smtClean="0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EHPAD, Hospitalisation</a:t>
            </a:r>
            <a:r>
              <a:rPr lang="fr-FR" dirty="0" smtClean="0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/>
            </a:r>
            <a:br>
              <a:rPr lang="fr-FR" dirty="0" smtClean="0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</a:br>
            <a:endParaRPr lang="fr-FR" dirty="0">
              <a:solidFill>
                <a:srgbClr val="0070C0"/>
              </a:solidFill>
              <a:latin typeface="Segoe UI" pitchFamily="34" charset="0"/>
              <a:ea typeface="Segoe UI" pitchFamily="34" charset="0"/>
              <a:cs typeface="Segoe UI" pitchFamily="34" charset="0"/>
            </a:endParaRPr>
          </a:p>
          <a:p>
            <a:pPr marL="742950" lvl="1" indent="-285750"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endParaRPr lang="fr-FR" sz="1600" dirty="0">
              <a:solidFill>
                <a:srgbClr val="0070C0"/>
              </a:solidFill>
              <a:latin typeface="Segoe UI" pitchFamily="34" charset="0"/>
              <a:ea typeface="Segoe UI" pitchFamily="34" charset="0"/>
              <a:cs typeface="Segoe UI" pitchFamily="34" charset="0"/>
            </a:endParaRPr>
          </a:p>
          <a:p>
            <a:pPr lvl="1">
              <a:spcBef>
                <a:spcPct val="20000"/>
              </a:spcBef>
              <a:buFont typeface="Wingdings" pitchFamily="2" charset="2"/>
              <a:buChar char="v"/>
              <a:defRPr/>
            </a:pPr>
            <a:endParaRPr lang="fr-FR" sz="500" dirty="0">
              <a:solidFill>
                <a:srgbClr val="0070C0"/>
              </a:solidFill>
              <a:latin typeface="Segoe UI" pitchFamily="34" charset="0"/>
              <a:ea typeface="Segoe UI" pitchFamily="34" charset="0"/>
              <a:cs typeface="Segoe U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62680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2188469" y="80053"/>
            <a:ext cx="6557954" cy="1000132"/>
          </a:xfrm>
        </p:spPr>
        <p:txBody>
          <a:bodyPr>
            <a:normAutofit fontScale="90000"/>
          </a:bodyPr>
          <a:lstStyle/>
          <a:p>
            <a:pPr algn="l"/>
            <a:r>
              <a:rPr lang="fr-FR" sz="3600" b="1" dirty="0" smtClean="0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Actions EMA réalisées sur 2023</a:t>
            </a:r>
            <a:endParaRPr lang="fr-FR" sz="3600" b="1" dirty="0">
              <a:solidFill>
                <a:srgbClr val="0070C0"/>
              </a:solidFill>
              <a:latin typeface="Segoe UI" pitchFamily="34" charset="0"/>
              <a:ea typeface="Segoe UI" pitchFamily="34" charset="0"/>
              <a:cs typeface="Segoe UI" pitchFamily="34" charset="0"/>
            </a:endParaRPr>
          </a:p>
        </p:txBody>
      </p:sp>
      <p:pic>
        <p:nvPicPr>
          <p:cNvPr id="5" name="Image 4" descr="Liseret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325862" y="857250"/>
            <a:ext cx="745808" cy="5143500"/>
          </a:xfrm>
          <a:prstGeom prst="rect">
            <a:avLst/>
          </a:prstGeom>
        </p:spPr>
      </p:pic>
      <p:sp>
        <p:nvSpPr>
          <p:cNvPr id="6" name="Sous-titre 2"/>
          <p:cNvSpPr txBox="1">
            <a:spLocks/>
          </p:cNvSpPr>
          <p:nvPr/>
        </p:nvSpPr>
        <p:spPr>
          <a:xfrm>
            <a:off x="0" y="2143116"/>
            <a:ext cx="1698766" cy="26540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spcBef>
                <a:spcPct val="20000"/>
              </a:spcBef>
            </a:pPr>
            <a:r>
              <a:rPr lang="fr-FR" sz="2000" b="1" dirty="0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Actions EMA réalisées sur 2023</a:t>
            </a:r>
          </a:p>
          <a:p>
            <a:pPr lvl="0">
              <a:spcBef>
                <a:spcPct val="20000"/>
              </a:spcBef>
            </a:pPr>
            <a:endParaRPr lang="fr-FR" sz="2000" b="1" dirty="0" smtClean="0">
              <a:solidFill>
                <a:srgbClr val="0070C0"/>
              </a:solidFill>
              <a:latin typeface="Segoe UI" pitchFamily="34" charset="0"/>
              <a:ea typeface="Segoe UI" pitchFamily="34" charset="0"/>
              <a:cs typeface="Segoe UI" pitchFamily="34" charset="0"/>
            </a:endParaRPr>
          </a:p>
          <a:p>
            <a:pPr lvl="0">
              <a:spcBef>
                <a:spcPct val="20000"/>
              </a:spcBef>
              <a:buFont typeface="Arial" pitchFamily="34" charset="0"/>
              <a:buChar char="•"/>
            </a:pPr>
            <a:r>
              <a:rPr lang="fr-FR" sz="1400" dirty="0" smtClean="0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 Audit </a:t>
            </a:r>
            <a:r>
              <a:rPr lang="fr-FR" sz="1400" dirty="0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et évaluations des pratiques </a:t>
            </a:r>
            <a:r>
              <a:rPr lang="fr-FR" sz="1400" dirty="0" smtClean="0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professionnelles</a:t>
            </a:r>
            <a:endParaRPr lang="fr-FR" sz="800" dirty="0">
              <a:solidFill>
                <a:srgbClr val="0070C0"/>
              </a:solidFill>
              <a:latin typeface="Segoe UI" pitchFamily="34" charset="0"/>
              <a:ea typeface="Segoe UI" pitchFamily="34" charset="0"/>
              <a:cs typeface="Segoe UI" pitchFamily="34" charset="0"/>
            </a:endParaRPr>
          </a:p>
          <a:p>
            <a:pPr lvl="0">
              <a:spcBef>
                <a:spcPct val="20000"/>
              </a:spcBef>
            </a:pPr>
            <a:endParaRPr lang="fr-FR" sz="1400" b="1" dirty="0">
              <a:solidFill>
                <a:srgbClr val="0070C0"/>
              </a:solidFill>
              <a:latin typeface="Segoe UI" pitchFamily="34" charset="0"/>
              <a:ea typeface="Segoe UI" pitchFamily="34" charset="0"/>
              <a:cs typeface="Segoe UI" pitchFamily="34" charset="0"/>
            </a:endParaRPr>
          </a:p>
          <a:p>
            <a:pPr lvl="0">
              <a:spcBef>
                <a:spcPct val="20000"/>
              </a:spcBef>
            </a:pPr>
            <a:endParaRPr lang="fr-FR" sz="1000" b="1" dirty="0">
              <a:solidFill>
                <a:schemeClr val="tx1">
                  <a:tint val="75000"/>
                </a:schemeClr>
              </a:solidFill>
              <a:latin typeface="Segoe UI" pitchFamily="34" charset="0"/>
              <a:ea typeface="Segoe UI" pitchFamily="34" charset="0"/>
              <a:cs typeface="Segoe UI" pitchFamily="34" charset="0"/>
            </a:endParaRPr>
          </a:p>
          <a:p>
            <a:pPr lvl="0">
              <a:spcBef>
                <a:spcPct val="20000"/>
              </a:spcBef>
            </a:pPr>
            <a:endParaRPr lang="fr-FR" sz="1000" b="1" dirty="0">
              <a:solidFill>
                <a:schemeClr val="tx1">
                  <a:tint val="75000"/>
                </a:schemeClr>
              </a:solidFill>
              <a:latin typeface="Segoe UI" pitchFamily="34" charset="0"/>
              <a:ea typeface="Segoe UI" pitchFamily="34" charset="0"/>
              <a:cs typeface="Segoe UI" pitchFamily="34" charset="0"/>
            </a:endParaRPr>
          </a:p>
          <a:p>
            <a:pPr lvl="0">
              <a:spcBef>
                <a:spcPct val="20000"/>
              </a:spcBef>
            </a:pPr>
            <a:endParaRPr lang="fr-FR" sz="1000" b="1" dirty="0">
              <a:solidFill>
                <a:schemeClr val="tx1">
                  <a:tint val="75000"/>
                </a:schemeClr>
              </a:solidFill>
              <a:latin typeface="Segoe UI" pitchFamily="34" charset="0"/>
              <a:ea typeface="Segoe UI" pitchFamily="34" charset="0"/>
              <a:cs typeface="Segoe UI" pitchFamily="34" charset="0"/>
            </a:endParaRPr>
          </a:p>
          <a:p>
            <a:pPr lvl="0">
              <a:spcBef>
                <a:spcPct val="20000"/>
              </a:spcBef>
            </a:pPr>
            <a:endParaRPr lang="fr-FR" sz="1000" b="1" dirty="0">
              <a:solidFill>
                <a:schemeClr val="tx1">
                  <a:tint val="75000"/>
                </a:schemeClr>
              </a:solidFill>
              <a:latin typeface="Segoe UI" pitchFamily="34" charset="0"/>
              <a:ea typeface="Segoe UI" pitchFamily="34" charset="0"/>
              <a:cs typeface="Segoe UI" pitchFamily="34" charset="0"/>
            </a:endParaRPr>
          </a:p>
        </p:txBody>
      </p:sp>
      <p:pic>
        <p:nvPicPr>
          <p:cNvPr id="10" name="Image 9" descr="Logo couleur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1392" y="857250"/>
            <a:ext cx="1357304" cy="1357304"/>
          </a:xfrm>
          <a:prstGeom prst="rect">
            <a:avLst/>
          </a:prstGeom>
        </p:spPr>
      </p:pic>
      <p:sp>
        <p:nvSpPr>
          <p:cNvPr id="8" name="Espace réservé du contenu 2"/>
          <p:cNvSpPr txBox="1">
            <a:spLocks/>
          </p:cNvSpPr>
          <p:nvPr/>
        </p:nvSpPr>
        <p:spPr>
          <a:xfrm>
            <a:off x="2357422" y="2357431"/>
            <a:ext cx="6486516" cy="3071834"/>
          </a:xfrm>
          <a:prstGeom prst="rect">
            <a:avLst/>
          </a:prstGeom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txBody>
          <a:bodyPr vert="horz" lIns="91440" tIns="45720" rIns="91440" bIns="45720" rtlCol="0">
            <a:normAutofit/>
          </a:bodyPr>
          <a:lstStyle/>
          <a:p>
            <a:pPr>
              <a:spcBef>
                <a:spcPct val="20000"/>
              </a:spcBef>
              <a:defRPr/>
            </a:pPr>
            <a:endParaRPr lang="fr-FR" sz="1400" dirty="0">
              <a:solidFill>
                <a:srgbClr val="009900"/>
              </a:solidFill>
              <a:latin typeface="Comic Sans MS" pitchFamily="66" charset="0"/>
            </a:endParaRPr>
          </a:p>
          <a:p>
            <a:pPr>
              <a:spcBef>
                <a:spcPct val="20000"/>
              </a:spcBef>
              <a:defRPr/>
            </a:pPr>
            <a:endParaRPr lang="fr-FR" sz="1400" dirty="0">
              <a:solidFill>
                <a:srgbClr val="009900"/>
              </a:solidFill>
            </a:endParaRPr>
          </a:p>
        </p:txBody>
      </p:sp>
      <p:sp>
        <p:nvSpPr>
          <p:cNvPr id="7" name="Espace réservé du contenu 2"/>
          <p:cNvSpPr txBox="1">
            <a:spLocks/>
          </p:cNvSpPr>
          <p:nvPr/>
        </p:nvSpPr>
        <p:spPr>
          <a:xfrm>
            <a:off x="2000232" y="1196752"/>
            <a:ext cx="7143768" cy="5472608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/>
          <a:p>
            <a:pPr>
              <a:spcBef>
                <a:spcPct val="20000"/>
              </a:spcBef>
              <a:buFont typeface="Wingdings" pitchFamily="2" charset="2"/>
              <a:buChar char="v"/>
              <a:defRPr/>
            </a:pPr>
            <a:r>
              <a:rPr lang="fr-FR" sz="2000" b="1" dirty="0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 </a:t>
            </a:r>
            <a:r>
              <a:rPr lang="fr-FR" sz="2000" b="1" dirty="0" smtClean="0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Audits et Evaluation des pratiques professionnelles</a:t>
            </a:r>
            <a:r>
              <a:rPr lang="fr-FR" sz="1600" b="1" dirty="0" smtClean="0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/>
            </a:r>
            <a:br>
              <a:rPr lang="fr-FR" sz="1600" b="1" dirty="0" smtClean="0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</a:br>
            <a:endParaRPr lang="fr-FR" sz="1600" b="1" dirty="0">
              <a:solidFill>
                <a:srgbClr val="0070C0"/>
              </a:solidFill>
              <a:latin typeface="Segoe UI" pitchFamily="34" charset="0"/>
              <a:ea typeface="Segoe UI" pitchFamily="34" charset="0"/>
              <a:cs typeface="Segoe UI" pitchFamily="34" charset="0"/>
            </a:endParaRPr>
          </a:p>
          <a:p>
            <a:pPr marL="742950" lvl="1" indent="-285750">
              <a:lnSpc>
                <a:spcPct val="150000"/>
              </a:lnSpc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fr-FR" dirty="0" smtClean="0">
                <a:solidFill>
                  <a:srgbClr val="0000FF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Réévaluation Antibiothérapie après </a:t>
            </a:r>
            <a:r>
              <a:rPr lang="fr-FR" dirty="0" smtClean="0">
                <a:solidFill>
                  <a:srgbClr val="0000FF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48-72h</a:t>
            </a:r>
            <a:r>
              <a:rPr lang="fr-FR" dirty="0" smtClean="0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/>
            </a:r>
            <a:br>
              <a:rPr lang="fr-FR" dirty="0" smtClean="0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</a:br>
            <a:r>
              <a:rPr lang="fr-FR" dirty="0" smtClean="0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/>
            </a:r>
            <a:br>
              <a:rPr lang="fr-FR" dirty="0" smtClean="0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</a:br>
            <a:r>
              <a:rPr lang="fr-FR" dirty="0" smtClean="0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Résultats préliminaires sur HL (Les hôpitaux de proximités seront inclus dans l’année 2024</a:t>
            </a:r>
            <a:r>
              <a:rPr lang="fr-FR" dirty="0" smtClean="0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) </a:t>
            </a:r>
            <a:r>
              <a:rPr lang="fr-FR" dirty="0" smtClean="0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/>
            </a:r>
            <a:br>
              <a:rPr lang="fr-FR" dirty="0" smtClean="0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</a:br>
            <a:r>
              <a:rPr lang="fr-FR" dirty="0" smtClean="0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/>
            </a:r>
            <a:br>
              <a:rPr lang="fr-FR" dirty="0" smtClean="0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</a:br>
            <a:r>
              <a:rPr lang="fr-FR" dirty="0" smtClean="0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50 dossiers analysés sur période avril-mai-juin 2023</a:t>
            </a:r>
            <a:br>
              <a:rPr lang="fr-FR" dirty="0" smtClean="0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</a:br>
            <a:r>
              <a:rPr lang="fr-FR" dirty="0" smtClean="0">
                <a:solidFill>
                  <a:srgbClr val="0000FF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94%</a:t>
            </a:r>
            <a:r>
              <a:rPr lang="fr-FR" dirty="0" smtClean="0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 des dossiers : </a:t>
            </a:r>
            <a:r>
              <a:rPr lang="fr-FR" dirty="0">
                <a:solidFill>
                  <a:srgbClr val="0000FF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d</a:t>
            </a:r>
            <a:r>
              <a:rPr lang="fr-FR" dirty="0" smtClean="0">
                <a:solidFill>
                  <a:srgbClr val="0000FF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iagnostic </a:t>
            </a:r>
            <a:r>
              <a:rPr lang="fr-FR" dirty="0" smtClean="0">
                <a:solidFill>
                  <a:srgbClr val="0000FF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précisé </a:t>
            </a:r>
            <a:r>
              <a:rPr lang="fr-FR" dirty="0" smtClean="0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dans dossier médical</a:t>
            </a:r>
            <a:br>
              <a:rPr lang="fr-FR" dirty="0" smtClean="0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</a:br>
            <a:r>
              <a:rPr lang="fr-FR" dirty="0" smtClean="0">
                <a:solidFill>
                  <a:srgbClr val="0000FF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38% </a:t>
            </a:r>
            <a:r>
              <a:rPr lang="fr-FR" dirty="0" smtClean="0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des dossiers : </a:t>
            </a:r>
            <a:r>
              <a:rPr lang="fr-FR" dirty="0" smtClean="0">
                <a:solidFill>
                  <a:srgbClr val="0000FF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réévaluation </a:t>
            </a:r>
            <a:r>
              <a:rPr lang="fr-FR" dirty="0" smtClean="0">
                <a:solidFill>
                  <a:srgbClr val="0000FF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tracée </a:t>
            </a:r>
            <a:r>
              <a:rPr lang="fr-FR" dirty="0" smtClean="0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clairement </a:t>
            </a:r>
            <a:r>
              <a:rPr lang="fr-FR" dirty="0" smtClean="0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dans </a:t>
            </a:r>
            <a:r>
              <a:rPr lang="fr-FR" dirty="0" smtClean="0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dossier</a:t>
            </a:r>
            <a:br>
              <a:rPr lang="fr-FR" dirty="0" smtClean="0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</a:br>
            <a:r>
              <a:rPr lang="fr-FR" dirty="0" smtClean="0">
                <a:solidFill>
                  <a:srgbClr val="0000FF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14% </a:t>
            </a:r>
            <a:r>
              <a:rPr lang="fr-FR" dirty="0" smtClean="0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dossiers avec antibiothérapie &gt; 7 jours : </a:t>
            </a:r>
            <a:r>
              <a:rPr lang="fr-FR" dirty="0" smtClean="0">
                <a:solidFill>
                  <a:srgbClr val="0000FF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sans </a:t>
            </a:r>
            <a:r>
              <a:rPr lang="fr-FR" dirty="0" smtClean="0">
                <a:solidFill>
                  <a:srgbClr val="0000FF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justification </a:t>
            </a:r>
            <a:r>
              <a:rPr lang="fr-FR" dirty="0" smtClean="0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tracée pour antibiothérapie de longue </a:t>
            </a:r>
            <a:r>
              <a:rPr lang="fr-FR" dirty="0" smtClean="0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durée</a:t>
            </a:r>
            <a:r>
              <a:rPr lang="fr-FR" sz="1600" dirty="0" smtClean="0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/>
            </a:r>
            <a:br>
              <a:rPr lang="fr-FR" sz="1600" dirty="0" smtClean="0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</a:br>
            <a:endParaRPr lang="fr-FR" sz="1600" dirty="0">
              <a:solidFill>
                <a:srgbClr val="0070C0"/>
              </a:solidFill>
              <a:latin typeface="Segoe UI" pitchFamily="34" charset="0"/>
              <a:ea typeface="Segoe UI" pitchFamily="34" charset="0"/>
              <a:cs typeface="Segoe UI" pitchFamily="34" charset="0"/>
            </a:endParaRPr>
          </a:p>
          <a:p>
            <a:pPr lvl="1">
              <a:spcBef>
                <a:spcPct val="20000"/>
              </a:spcBef>
              <a:defRPr/>
            </a:pPr>
            <a:endParaRPr lang="fr-FR" sz="1600" dirty="0">
              <a:solidFill>
                <a:srgbClr val="0070C0"/>
              </a:solidFill>
              <a:latin typeface="Segoe UI" pitchFamily="34" charset="0"/>
              <a:ea typeface="Segoe UI" pitchFamily="34" charset="0"/>
              <a:cs typeface="Segoe UI" pitchFamily="34" charset="0"/>
            </a:endParaRPr>
          </a:p>
          <a:p>
            <a:pPr lvl="1">
              <a:spcBef>
                <a:spcPct val="20000"/>
              </a:spcBef>
              <a:buFont typeface="Wingdings" pitchFamily="2" charset="2"/>
              <a:buChar char="v"/>
              <a:defRPr/>
            </a:pPr>
            <a:endParaRPr lang="fr-FR" sz="500" dirty="0">
              <a:solidFill>
                <a:srgbClr val="0070C0"/>
              </a:solidFill>
              <a:latin typeface="Segoe UI" pitchFamily="34" charset="0"/>
              <a:ea typeface="Segoe UI" pitchFamily="34" charset="0"/>
              <a:cs typeface="Segoe U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14021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2031798" y="228593"/>
            <a:ext cx="6557954" cy="1000132"/>
          </a:xfrm>
        </p:spPr>
        <p:txBody>
          <a:bodyPr>
            <a:normAutofit fontScale="90000"/>
          </a:bodyPr>
          <a:lstStyle/>
          <a:p>
            <a:pPr algn="l"/>
            <a:r>
              <a:rPr lang="fr-FR" sz="3600" b="1" dirty="0" smtClean="0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Actions EMA réalisées sur 2023</a:t>
            </a:r>
            <a:endParaRPr lang="fr-FR" sz="3600" b="1" dirty="0">
              <a:solidFill>
                <a:srgbClr val="0070C0"/>
              </a:solidFill>
              <a:latin typeface="Segoe UI" pitchFamily="34" charset="0"/>
              <a:ea typeface="Segoe UI" pitchFamily="34" charset="0"/>
              <a:cs typeface="Segoe UI" pitchFamily="34" charset="0"/>
            </a:endParaRPr>
          </a:p>
        </p:txBody>
      </p:sp>
      <p:pic>
        <p:nvPicPr>
          <p:cNvPr id="5" name="Image 4" descr="Liseret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325862" y="857250"/>
            <a:ext cx="745808" cy="5143500"/>
          </a:xfrm>
          <a:prstGeom prst="rect">
            <a:avLst/>
          </a:prstGeom>
        </p:spPr>
      </p:pic>
      <p:sp>
        <p:nvSpPr>
          <p:cNvPr id="6" name="Sous-titre 2"/>
          <p:cNvSpPr txBox="1">
            <a:spLocks/>
          </p:cNvSpPr>
          <p:nvPr/>
        </p:nvSpPr>
        <p:spPr>
          <a:xfrm>
            <a:off x="0" y="2143116"/>
            <a:ext cx="1698766" cy="2654036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/>
          <a:p>
            <a:pPr lvl="0">
              <a:spcBef>
                <a:spcPct val="20000"/>
              </a:spcBef>
            </a:pPr>
            <a:r>
              <a:rPr lang="fr-FR" sz="2000" b="1" dirty="0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Actions EMA réalisées sur 2023</a:t>
            </a:r>
          </a:p>
          <a:p>
            <a:pPr lvl="0">
              <a:spcBef>
                <a:spcPct val="20000"/>
              </a:spcBef>
            </a:pPr>
            <a:endParaRPr lang="fr-FR" sz="2000" b="1" dirty="0">
              <a:solidFill>
                <a:srgbClr val="0070C0"/>
              </a:solidFill>
              <a:latin typeface="Segoe UI" pitchFamily="34" charset="0"/>
              <a:ea typeface="Segoe UI" pitchFamily="34" charset="0"/>
              <a:cs typeface="Segoe UI" pitchFamily="34" charset="0"/>
            </a:endParaRPr>
          </a:p>
          <a:p>
            <a:pPr lvl="0">
              <a:spcBef>
                <a:spcPct val="20000"/>
              </a:spcBef>
              <a:buFont typeface="Arial" pitchFamily="34" charset="0"/>
              <a:buChar char="•"/>
            </a:pPr>
            <a:r>
              <a:rPr lang="fr-FR" sz="1400" dirty="0" smtClean="0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 Visites d’établissements et actions conjointe équipe mobile d’hygiène</a:t>
            </a:r>
            <a:endParaRPr lang="fr-FR" sz="1400" dirty="0">
              <a:solidFill>
                <a:srgbClr val="0070C0"/>
              </a:solidFill>
              <a:latin typeface="Segoe UI" pitchFamily="34" charset="0"/>
              <a:ea typeface="Segoe UI" pitchFamily="34" charset="0"/>
              <a:cs typeface="Segoe UI" pitchFamily="34" charset="0"/>
            </a:endParaRPr>
          </a:p>
          <a:p>
            <a:pPr lvl="0">
              <a:spcBef>
                <a:spcPct val="20000"/>
              </a:spcBef>
              <a:buFont typeface="Arial" pitchFamily="34" charset="0"/>
              <a:buChar char="•"/>
            </a:pPr>
            <a:endParaRPr lang="fr-FR" sz="800" dirty="0">
              <a:solidFill>
                <a:srgbClr val="0070C0"/>
              </a:solidFill>
              <a:latin typeface="Segoe UI" pitchFamily="34" charset="0"/>
              <a:ea typeface="Segoe UI" pitchFamily="34" charset="0"/>
              <a:cs typeface="Segoe UI" pitchFamily="34" charset="0"/>
            </a:endParaRPr>
          </a:p>
          <a:p>
            <a:pPr lvl="0">
              <a:spcBef>
                <a:spcPct val="20000"/>
              </a:spcBef>
              <a:buFont typeface="Arial" pitchFamily="34" charset="0"/>
              <a:buChar char="•"/>
            </a:pPr>
            <a:endParaRPr lang="fr-FR" sz="800" dirty="0">
              <a:solidFill>
                <a:srgbClr val="0070C0"/>
              </a:solidFill>
              <a:latin typeface="Segoe UI" pitchFamily="34" charset="0"/>
              <a:ea typeface="Segoe UI" pitchFamily="34" charset="0"/>
              <a:cs typeface="Segoe UI" pitchFamily="34" charset="0"/>
            </a:endParaRPr>
          </a:p>
          <a:p>
            <a:pPr lvl="0">
              <a:spcBef>
                <a:spcPct val="20000"/>
              </a:spcBef>
            </a:pPr>
            <a:endParaRPr lang="fr-FR" sz="1400" b="1" dirty="0">
              <a:solidFill>
                <a:srgbClr val="0070C0"/>
              </a:solidFill>
              <a:latin typeface="Segoe UI" pitchFamily="34" charset="0"/>
              <a:ea typeface="Segoe UI" pitchFamily="34" charset="0"/>
              <a:cs typeface="Segoe UI" pitchFamily="34" charset="0"/>
            </a:endParaRPr>
          </a:p>
          <a:p>
            <a:pPr lvl="0">
              <a:spcBef>
                <a:spcPct val="20000"/>
              </a:spcBef>
            </a:pPr>
            <a:endParaRPr lang="fr-FR" sz="1000" b="1" dirty="0">
              <a:solidFill>
                <a:schemeClr val="tx1">
                  <a:tint val="75000"/>
                </a:schemeClr>
              </a:solidFill>
              <a:latin typeface="Segoe UI" pitchFamily="34" charset="0"/>
              <a:ea typeface="Segoe UI" pitchFamily="34" charset="0"/>
              <a:cs typeface="Segoe UI" pitchFamily="34" charset="0"/>
            </a:endParaRPr>
          </a:p>
          <a:p>
            <a:pPr lvl="0">
              <a:spcBef>
                <a:spcPct val="20000"/>
              </a:spcBef>
            </a:pPr>
            <a:endParaRPr lang="fr-FR" sz="1000" b="1" dirty="0">
              <a:solidFill>
                <a:schemeClr val="tx1">
                  <a:tint val="75000"/>
                </a:schemeClr>
              </a:solidFill>
              <a:latin typeface="Segoe UI" pitchFamily="34" charset="0"/>
              <a:ea typeface="Segoe UI" pitchFamily="34" charset="0"/>
              <a:cs typeface="Segoe UI" pitchFamily="34" charset="0"/>
            </a:endParaRPr>
          </a:p>
          <a:p>
            <a:pPr lvl="0">
              <a:spcBef>
                <a:spcPct val="20000"/>
              </a:spcBef>
            </a:pPr>
            <a:endParaRPr lang="fr-FR" sz="1000" b="1" dirty="0">
              <a:solidFill>
                <a:schemeClr val="tx1">
                  <a:tint val="75000"/>
                </a:schemeClr>
              </a:solidFill>
              <a:latin typeface="Segoe UI" pitchFamily="34" charset="0"/>
              <a:ea typeface="Segoe UI" pitchFamily="34" charset="0"/>
              <a:cs typeface="Segoe UI" pitchFamily="34" charset="0"/>
            </a:endParaRPr>
          </a:p>
          <a:p>
            <a:pPr lvl="0">
              <a:spcBef>
                <a:spcPct val="20000"/>
              </a:spcBef>
            </a:pPr>
            <a:endParaRPr lang="fr-FR" sz="1000" b="1" dirty="0">
              <a:solidFill>
                <a:schemeClr val="tx1">
                  <a:tint val="75000"/>
                </a:schemeClr>
              </a:solidFill>
              <a:latin typeface="Segoe UI" pitchFamily="34" charset="0"/>
              <a:ea typeface="Segoe UI" pitchFamily="34" charset="0"/>
              <a:cs typeface="Segoe UI" pitchFamily="34" charset="0"/>
            </a:endParaRPr>
          </a:p>
        </p:txBody>
      </p:sp>
      <p:pic>
        <p:nvPicPr>
          <p:cNvPr id="10" name="Image 9" descr="Logo couleur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1392" y="857250"/>
            <a:ext cx="1357304" cy="1357304"/>
          </a:xfrm>
          <a:prstGeom prst="rect">
            <a:avLst/>
          </a:prstGeom>
        </p:spPr>
      </p:pic>
      <p:sp>
        <p:nvSpPr>
          <p:cNvPr id="8" name="Espace réservé du contenu 2"/>
          <p:cNvSpPr txBox="1">
            <a:spLocks/>
          </p:cNvSpPr>
          <p:nvPr/>
        </p:nvSpPr>
        <p:spPr>
          <a:xfrm>
            <a:off x="2339752" y="2348880"/>
            <a:ext cx="6486516" cy="3071834"/>
          </a:xfrm>
          <a:prstGeom prst="rect">
            <a:avLst/>
          </a:prstGeom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txBody>
          <a:bodyPr vert="horz" lIns="91440" tIns="45720" rIns="91440" bIns="45720" rtlCol="0">
            <a:normAutofit/>
          </a:bodyPr>
          <a:lstStyle/>
          <a:p>
            <a:pPr>
              <a:spcBef>
                <a:spcPct val="20000"/>
              </a:spcBef>
              <a:defRPr/>
            </a:pPr>
            <a:endParaRPr lang="fr-FR" sz="1400" dirty="0">
              <a:solidFill>
                <a:srgbClr val="009900"/>
              </a:solidFill>
              <a:latin typeface="Comic Sans MS" pitchFamily="66" charset="0"/>
            </a:endParaRPr>
          </a:p>
          <a:p>
            <a:pPr>
              <a:spcBef>
                <a:spcPct val="20000"/>
              </a:spcBef>
              <a:defRPr/>
            </a:pPr>
            <a:endParaRPr lang="fr-FR" sz="1400" dirty="0">
              <a:solidFill>
                <a:srgbClr val="009900"/>
              </a:solidFill>
            </a:endParaRPr>
          </a:p>
        </p:txBody>
      </p:sp>
      <p:sp>
        <p:nvSpPr>
          <p:cNvPr id="7" name="Espace réservé du contenu 2"/>
          <p:cNvSpPr txBox="1">
            <a:spLocks/>
          </p:cNvSpPr>
          <p:nvPr/>
        </p:nvSpPr>
        <p:spPr>
          <a:xfrm>
            <a:off x="2000232" y="1600199"/>
            <a:ext cx="7143768" cy="50292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spcBef>
                <a:spcPct val="20000"/>
              </a:spcBef>
              <a:buFont typeface="Wingdings" pitchFamily="2" charset="2"/>
              <a:buChar char="v"/>
              <a:defRPr/>
            </a:pPr>
            <a:r>
              <a:rPr lang="fr-FR" sz="2000" b="1" dirty="0" smtClean="0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 Actions </a:t>
            </a:r>
            <a:r>
              <a:rPr lang="fr-FR" sz="2000" b="1" dirty="0" smtClean="0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conjointes Equipe Mobile d’Hygiène</a:t>
            </a:r>
            <a:r>
              <a:rPr lang="fr-FR" sz="1600" b="1" dirty="0" smtClean="0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/>
            </a:r>
            <a:br>
              <a:rPr lang="fr-FR" sz="1600" b="1" dirty="0" smtClean="0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</a:br>
            <a:endParaRPr lang="fr-FR" sz="1600" b="1" dirty="0">
              <a:solidFill>
                <a:srgbClr val="0070C0"/>
              </a:solidFill>
              <a:latin typeface="Segoe UI" pitchFamily="34" charset="0"/>
              <a:ea typeface="Segoe UI" pitchFamily="34" charset="0"/>
              <a:cs typeface="Segoe UI" pitchFamily="34" charset="0"/>
            </a:endParaRPr>
          </a:p>
          <a:p>
            <a:pPr marL="742950" lvl="1" indent="-285750"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fr-FR" dirty="0" smtClean="0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Présentation de l’</a:t>
            </a:r>
            <a:r>
              <a:rPr lang="fr-FR" dirty="0" smtClean="0">
                <a:solidFill>
                  <a:srgbClr val="0000FF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EMA</a:t>
            </a:r>
            <a:r>
              <a:rPr lang="fr-FR" dirty="0" smtClean="0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 à la </a:t>
            </a:r>
            <a:r>
              <a:rPr lang="fr-FR" dirty="0" smtClean="0">
                <a:solidFill>
                  <a:srgbClr val="0000FF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CME de </a:t>
            </a:r>
            <a:r>
              <a:rPr lang="fr-FR" dirty="0" smtClean="0">
                <a:solidFill>
                  <a:srgbClr val="0000FF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Langogne</a:t>
            </a:r>
            <a:r>
              <a:rPr lang="fr-FR" dirty="0" smtClean="0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/>
            </a:r>
            <a:br>
              <a:rPr lang="fr-FR" dirty="0" smtClean="0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</a:br>
            <a:endParaRPr lang="fr-FR" dirty="0" smtClean="0">
              <a:solidFill>
                <a:srgbClr val="0070C0"/>
              </a:solidFill>
              <a:latin typeface="Segoe UI" pitchFamily="34" charset="0"/>
              <a:ea typeface="Segoe UI" pitchFamily="34" charset="0"/>
              <a:cs typeface="Segoe UI" pitchFamily="34" charset="0"/>
            </a:endParaRPr>
          </a:p>
          <a:p>
            <a:pPr marL="742950" lvl="1" indent="-285750"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fr-FR" dirty="0" smtClean="0">
                <a:solidFill>
                  <a:srgbClr val="0000FF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Sensibilisation Vaccination </a:t>
            </a:r>
            <a:r>
              <a:rPr lang="fr-FR" dirty="0" smtClean="0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Grippe avec EMH : EHPAD Le Bleymard et Villefort, EHPAD Chirac, EHPAD La </a:t>
            </a:r>
            <a:r>
              <a:rPr lang="fr-FR" dirty="0" smtClean="0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Canourgue</a:t>
            </a:r>
            <a:r>
              <a:rPr lang="fr-FR" dirty="0" smtClean="0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/>
            </a:r>
            <a:br>
              <a:rPr lang="fr-FR" dirty="0" smtClean="0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</a:br>
            <a:endParaRPr lang="fr-FR" dirty="0" smtClean="0">
              <a:solidFill>
                <a:srgbClr val="0070C0"/>
              </a:solidFill>
              <a:latin typeface="Segoe UI" pitchFamily="34" charset="0"/>
              <a:ea typeface="Segoe UI" pitchFamily="34" charset="0"/>
              <a:cs typeface="Segoe UI" pitchFamily="34" charset="0"/>
            </a:endParaRPr>
          </a:p>
          <a:p>
            <a:pPr marL="742950" lvl="1" indent="-285750"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fr-FR" dirty="0" smtClean="0">
                <a:solidFill>
                  <a:srgbClr val="0000FF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Bon usage des antibiotiques personnes âgées </a:t>
            </a:r>
            <a:r>
              <a:rPr lang="fr-FR" dirty="0" smtClean="0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: Quizz Usagers/Personnels Paramédicaux/Médicaux à l’hôpital de Florac et à l’Hôpital Lozère.</a:t>
            </a:r>
          </a:p>
          <a:p>
            <a:pPr lvl="1">
              <a:spcBef>
                <a:spcPct val="20000"/>
              </a:spcBef>
              <a:defRPr/>
            </a:pPr>
            <a:endParaRPr lang="fr-FR" dirty="0" smtClean="0">
              <a:solidFill>
                <a:srgbClr val="0070C0"/>
              </a:solidFill>
              <a:latin typeface="Segoe UI" pitchFamily="34" charset="0"/>
              <a:ea typeface="Segoe UI" pitchFamily="34" charset="0"/>
              <a:cs typeface="Segoe UI" pitchFamily="34" charset="0"/>
            </a:endParaRPr>
          </a:p>
          <a:p>
            <a:pPr marL="742950" lvl="1" indent="-285750"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fr-FR" dirty="0" smtClean="0">
                <a:solidFill>
                  <a:srgbClr val="0000FF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Actualités Vaccinales </a:t>
            </a:r>
            <a:r>
              <a:rPr lang="fr-FR" dirty="0" smtClean="0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2023/2024</a:t>
            </a:r>
            <a:br>
              <a:rPr lang="fr-FR" dirty="0" smtClean="0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</a:br>
            <a:r>
              <a:rPr lang="fr-FR" sz="1600" dirty="0" smtClean="0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/>
            </a:r>
            <a:br>
              <a:rPr lang="fr-FR" sz="1600" dirty="0" smtClean="0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</a:br>
            <a:endParaRPr lang="fr-FR" sz="1600" dirty="0">
              <a:solidFill>
                <a:srgbClr val="0070C0"/>
              </a:solidFill>
              <a:latin typeface="Segoe UI" pitchFamily="34" charset="0"/>
              <a:ea typeface="Segoe UI" pitchFamily="34" charset="0"/>
              <a:cs typeface="Segoe UI" pitchFamily="34" charset="0"/>
            </a:endParaRPr>
          </a:p>
          <a:p>
            <a:pPr lvl="1">
              <a:spcBef>
                <a:spcPct val="20000"/>
              </a:spcBef>
              <a:buFont typeface="Wingdings" pitchFamily="2" charset="2"/>
              <a:buChar char="v"/>
              <a:defRPr/>
            </a:pPr>
            <a:endParaRPr lang="fr-FR" sz="500" dirty="0">
              <a:solidFill>
                <a:srgbClr val="0070C0"/>
              </a:solidFill>
              <a:latin typeface="Segoe UI" pitchFamily="34" charset="0"/>
              <a:ea typeface="Segoe UI" pitchFamily="34" charset="0"/>
              <a:cs typeface="Segoe U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6316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" name="Espace réservé pour une image  4" descr="Window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50761" y="188640"/>
            <a:ext cx="8642477" cy="6480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1827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2071670" y="221453"/>
            <a:ext cx="6557954" cy="1000132"/>
          </a:xfrm>
        </p:spPr>
        <p:txBody>
          <a:bodyPr>
            <a:normAutofit fontScale="90000"/>
          </a:bodyPr>
          <a:lstStyle/>
          <a:p>
            <a:pPr algn="l"/>
            <a:r>
              <a:rPr lang="fr-FR" sz="3600" b="1" dirty="0" smtClean="0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Actions EMA réalisées sur 2023</a:t>
            </a:r>
            <a:endParaRPr lang="fr-FR" sz="3600" b="1" dirty="0">
              <a:solidFill>
                <a:srgbClr val="0070C0"/>
              </a:solidFill>
              <a:latin typeface="Segoe UI" pitchFamily="34" charset="0"/>
              <a:ea typeface="Segoe UI" pitchFamily="34" charset="0"/>
              <a:cs typeface="Segoe UI" pitchFamily="34" charset="0"/>
            </a:endParaRPr>
          </a:p>
        </p:txBody>
      </p:sp>
      <p:pic>
        <p:nvPicPr>
          <p:cNvPr id="5" name="Image 4" descr="Liseret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325862" y="857250"/>
            <a:ext cx="745808" cy="5143500"/>
          </a:xfrm>
          <a:prstGeom prst="rect">
            <a:avLst/>
          </a:prstGeom>
        </p:spPr>
      </p:pic>
      <p:sp>
        <p:nvSpPr>
          <p:cNvPr id="6" name="Sous-titre 2"/>
          <p:cNvSpPr txBox="1">
            <a:spLocks/>
          </p:cNvSpPr>
          <p:nvPr/>
        </p:nvSpPr>
        <p:spPr>
          <a:xfrm>
            <a:off x="0" y="2143116"/>
            <a:ext cx="1698766" cy="26540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spcBef>
                <a:spcPct val="20000"/>
              </a:spcBef>
            </a:pPr>
            <a:r>
              <a:rPr lang="fr-FR" sz="2000" b="1" dirty="0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Actions EMA réalisées sur 2023</a:t>
            </a:r>
          </a:p>
          <a:p>
            <a:pPr lvl="0">
              <a:spcBef>
                <a:spcPct val="20000"/>
              </a:spcBef>
            </a:pPr>
            <a:endParaRPr lang="fr-FR" sz="2000" b="1" dirty="0">
              <a:solidFill>
                <a:srgbClr val="0070C0"/>
              </a:solidFill>
              <a:latin typeface="Segoe UI" pitchFamily="34" charset="0"/>
              <a:ea typeface="Segoe UI" pitchFamily="34" charset="0"/>
              <a:cs typeface="Segoe UI" pitchFamily="34" charset="0"/>
            </a:endParaRPr>
          </a:p>
          <a:p>
            <a:pPr lvl="0">
              <a:spcBef>
                <a:spcPct val="20000"/>
              </a:spcBef>
              <a:buFont typeface="Arial" pitchFamily="34" charset="0"/>
              <a:buChar char="•"/>
            </a:pPr>
            <a:r>
              <a:rPr lang="fr-FR" sz="1400" dirty="0" smtClean="0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 Evaluation des consommations antibiotiques avec l’outil CONSORES</a:t>
            </a:r>
            <a:endParaRPr lang="fr-FR" sz="800" dirty="0">
              <a:solidFill>
                <a:srgbClr val="0070C0"/>
              </a:solidFill>
              <a:latin typeface="Segoe UI" pitchFamily="34" charset="0"/>
              <a:ea typeface="Segoe UI" pitchFamily="34" charset="0"/>
              <a:cs typeface="Segoe UI" pitchFamily="34" charset="0"/>
            </a:endParaRPr>
          </a:p>
          <a:p>
            <a:pPr lvl="0">
              <a:spcBef>
                <a:spcPct val="20000"/>
              </a:spcBef>
            </a:pPr>
            <a:endParaRPr lang="fr-FR" sz="1400" b="1" dirty="0">
              <a:solidFill>
                <a:srgbClr val="0070C0"/>
              </a:solidFill>
              <a:latin typeface="Segoe UI" pitchFamily="34" charset="0"/>
              <a:ea typeface="Segoe UI" pitchFamily="34" charset="0"/>
              <a:cs typeface="Segoe UI" pitchFamily="34" charset="0"/>
            </a:endParaRPr>
          </a:p>
          <a:p>
            <a:pPr lvl="0">
              <a:spcBef>
                <a:spcPct val="20000"/>
              </a:spcBef>
            </a:pPr>
            <a:endParaRPr lang="fr-FR" sz="1000" b="1" dirty="0">
              <a:solidFill>
                <a:schemeClr val="tx1">
                  <a:tint val="75000"/>
                </a:schemeClr>
              </a:solidFill>
              <a:latin typeface="Segoe UI" pitchFamily="34" charset="0"/>
              <a:ea typeface="Segoe UI" pitchFamily="34" charset="0"/>
              <a:cs typeface="Segoe UI" pitchFamily="34" charset="0"/>
            </a:endParaRPr>
          </a:p>
          <a:p>
            <a:pPr lvl="0">
              <a:spcBef>
                <a:spcPct val="20000"/>
              </a:spcBef>
            </a:pPr>
            <a:endParaRPr lang="fr-FR" sz="1000" b="1" dirty="0">
              <a:solidFill>
                <a:schemeClr val="tx1">
                  <a:tint val="75000"/>
                </a:schemeClr>
              </a:solidFill>
              <a:latin typeface="Segoe UI" pitchFamily="34" charset="0"/>
              <a:ea typeface="Segoe UI" pitchFamily="34" charset="0"/>
              <a:cs typeface="Segoe UI" pitchFamily="34" charset="0"/>
            </a:endParaRPr>
          </a:p>
          <a:p>
            <a:pPr lvl="0">
              <a:spcBef>
                <a:spcPct val="20000"/>
              </a:spcBef>
            </a:pPr>
            <a:endParaRPr lang="fr-FR" sz="1000" b="1" dirty="0">
              <a:solidFill>
                <a:schemeClr val="tx1">
                  <a:tint val="75000"/>
                </a:schemeClr>
              </a:solidFill>
              <a:latin typeface="Segoe UI" pitchFamily="34" charset="0"/>
              <a:ea typeface="Segoe UI" pitchFamily="34" charset="0"/>
              <a:cs typeface="Segoe UI" pitchFamily="34" charset="0"/>
            </a:endParaRPr>
          </a:p>
          <a:p>
            <a:pPr lvl="0">
              <a:spcBef>
                <a:spcPct val="20000"/>
              </a:spcBef>
            </a:pPr>
            <a:endParaRPr lang="fr-FR" sz="1000" b="1" dirty="0">
              <a:solidFill>
                <a:schemeClr val="tx1">
                  <a:tint val="75000"/>
                </a:schemeClr>
              </a:solidFill>
              <a:latin typeface="Segoe UI" pitchFamily="34" charset="0"/>
              <a:ea typeface="Segoe UI" pitchFamily="34" charset="0"/>
              <a:cs typeface="Segoe UI" pitchFamily="34" charset="0"/>
            </a:endParaRPr>
          </a:p>
        </p:txBody>
      </p:sp>
      <p:pic>
        <p:nvPicPr>
          <p:cNvPr id="10" name="Image 9" descr="Logo couleur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1392" y="857250"/>
            <a:ext cx="1357304" cy="1357304"/>
          </a:xfrm>
          <a:prstGeom prst="rect">
            <a:avLst/>
          </a:prstGeom>
        </p:spPr>
      </p:pic>
      <p:sp>
        <p:nvSpPr>
          <p:cNvPr id="8" name="Espace réservé du contenu 2"/>
          <p:cNvSpPr txBox="1">
            <a:spLocks/>
          </p:cNvSpPr>
          <p:nvPr/>
        </p:nvSpPr>
        <p:spPr>
          <a:xfrm>
            <a:off x="2357422" y="2357431"/>
            <a:ext cx="6486516" cy="3071834"/>
          </a:xfrm>
          <a:prstGeom prst="rect">
            <a:avLst/>
          </a:prstGeom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txBody>
          <a:bodyPr vert="horz" lIns="91440" tIns="45720" rIns="91440" bIns="45720" rtlCol="0">
            <a:normAutofit/>
          </a:bodyPr>
          <a:lstStyle/>
          <a:p>
            <a:pPr>
              <a:spcBef>
                <a:spcPct val="20000"/>
              </a:spcBef>
              <a:defRPr/>
            </a:pPr>
            <a:endParaRPr lang="fr-FR" sz="1400" dirty="0">
              <a:solidFill>
                <a:srgbClr val="009900"/>
              </a:solidFill>
              <a:latin typeface="Comic Sans MS" pitchFamily="66" charset="0"/>
            </a:endParaRPr>
          </a:p>
          <a:p>
            <a:pPr>
              <a:spcBef>
                <a:spcPct val="20000"/>
              </a:spcBef>
              <a:defRPr/>
            </a:pPr>
            <a:endParaRPr lang="fr-FR" sz="1400" dirty="0">
              <a:solidFill>
                <a:srgbClr val="009900"/>
              </a:solidFill>
            </a:endParaRPr>
          </a:p>
        </p:txBody>
      </p:sp>
      <p:graphicFrame>
        <p:nvGraphicFramePr>
          <p:cNvPr id="9" name="Graphique 8"/>
          <p:cNvGraphicFramePr/>
          <p:nvPr>
            <p:extLst>
              <p:ext uri="{D42A27DB-BD31-4B8C-83A1-F6EECF244321}">
                <p14:modId xmlns:p14="http://schemas.microsoft.com/office/powerpoint/2010/main" val="2413375371"/>
              </p:ext>
            </p:extLst>
          </p:nvPr>
        </p:nvGraphicFramePr>
        <p:xfrm>
          <a:off x="2086460" y="1200136"/>
          <a:ext cx="6828915" cy="51811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1805462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2071670" y="228593"/>
            <a:ext cx="6557954" cy="1000132"/>
          </a:xfrm>
        </p:spPr>
        <p:txBody>
          <a:bodyPr>
            <a:normAutofit fontScale="90000"/>
          </a:bodyPr>
          <a:lstStyle/>
          <a:p>
            <a:pPr algn="l"/>
            <a:r>
              <a:rPr lang="fr-FR" sz="3600" b="1" dirty="0" smtClean="0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Actions EMA réalisées sur 2023</a:t>
            </a:r>
            <a:endParaRPr lang="fr-FR" sz="3600" b="1" dirty="0">
              <a:solidFill>
                <a:srgbClr val="0070C0"/>
              </a:solidFill>
              <a:latin typeface="Segoe UI" pitchFamily="34" charset="0"/>
              <a:ea typeface="Segoe UI" pitchFamily="34" charset="0"/>
              <a:cs typeface="Segoe UI" pitchFamily="34" charset="0"/>
            </a:endParaRPr>
          </a:p>
        </p:txBody>
      </p:sp>
      <p:pic>
        <p:nvPicPr>
          <p:cNvPr id="5" name="Image 4" descr="Liseret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325862" y="857250"/>
            <a:ext cx="745808" cy="5143500"/>
          </a:xfrm>
          <a:prstGeom prst="rect">
            <a:avLst/>
          </a:prstGeom>
        </p:spPr>
      </p:pic>
      <p:sp>
        <p:nvSpPr>
          <p:cNvPr id="6" name="Sous-titre 2"/>
          <p:cNvSpPr txBox="1">
            <a:spLocks/>
          </p:cNvSpPr>
          <p:nvPr/>
        </p:nvSpPr>
        <p:spPr>
          <a:xfrm>
            <a:off x="0" y="2143116"/>
            <a:ext cx="1698766" cy="26540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spcBef>
                <a:spcPct val="20000"/>
              </a:spcBef>
            </a:pPr>
            <a:r>
              <a:rPr lang="fr-FR" sz="2000" b="1" dirty="0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Actions EMA réalisées sur 2023</a:t>
            </a:r>
          </a:p>
          <a:p>
            <a:pPr lvl="0">
              <a:spcBef>
                <a:spcPct val="20000"/>
              </a:spcBef>
            </a:pPr>
            <a:endParaRPr lang="fr-FR" sz="2000" b="1" dirty="0">
              <a:solidFill>
                <a:srgbClr val="0070C0"/>
              </a:solidFill>
              <a:latin typeface="Segoe UI" pitchFamily="34" charset="0"/>
              <a:ea typeface="Segoe UI" pitchFamily="34" charset="0"/>
              <a:cs typeface="Segoe UI" pitchFamily="34" charset="0"/>
            </a:endParaRPr>
          </a:p>
          <a:p>
            <a:pPr lvl="0">
              <a:spcBef>
                <a:spcPct val="20000"/>
              </a:spcBef>
              <a:buFont typeface="Arial" pitchFamily="34" charset="0"/>
              <a:buChar char="•"/>
            </a:pPr>
            <a:r>
              <a:rPr lang="fr-FR" sz="1400" dirty="0" smtClean="0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 Demandes d’avis</a:t>
            </a:r>
            <a:endParaRPr lang="fr-FR" sz="1400" dirty="0">
              <a:solidFill>
                <a:srgbClr val="0070C0"/>
              </a:solidFill>
              <a:latin typeface="Segoe UI" pitchFamily="34" charset="0"/>
              <a:ea typeface="Segoe UI" pitchFamily="34" charset="0"/>
              <a:cs typeface="Segoe UI" pitchFamily="34" charset="0"/>
            </a:endParaRPr>
          </a:p>
          <a:p>
            <a:pPr lvl="0">
              <a:spcBef>
                <a:spcPct val="20000"/>
              </a:spcBef>
            </a:pPr>
            <a:endParaRPr lang="fr-FR" sz="1400" b="1" dirty="0">
              <a:solidFill>
                <a:srgbClr val="0070C0"/>
              </a:solidFill>
              <a:latin typeface="Segoe UI" pitchFamily="34" charset="0"/>
              <a:ea typeface="Segoe UI" pitchFamily="34" charset="0"/>
              <a:cs typeface="Segoe UI" pitchFamily="34" charset="0"/>
            </a:endParaRPr>
          </a:p>
          <a:p>
            <a:pPr lvl="0">
              <a:spcBef>
                <a:spcPct val="20000"/>
              </a:spcBef>
            </a:pPr>
            <a:endParaRPr lang="fr-FR" sz="1000" b="1" dirty="0">
              <a:solidFill>
                <a:schemeClr val="tx1">
                  <a:tint val="75000"/>
                </a:schemeClr>
              </a:solidFill>
              <a:latin typeface="Segoe UI" pitchFamily="34" charset="0"/>
              <a:ea typeface="Segoe UI" pitchFamily="34" charset="0"/>
              <a:cs typeface="Segoe UI" pitchFamily="34" charset="0"/>
            </a:endParaRPr>
          </a:p>
          <a:p>
            <a:pPr lvl="0">
              <a:spcBef>
                <a:spcPct val="20000"/>
              </a:spcBef>
            </a:pPr>
            <a:endParaRPr lang="fr-FR" sz="1000" b="1" dirty="0">
              <a:solidFill>
                <a:schemeClr val="tx1">
                  <a:tint val="75000"/>
                </a:schemeClr>
              </a:solidFill>
              <a:latin typeface="Segoe UI" pitchFamily="34" charset="0"/>
              <a:ea typeface="Segoe UI" pitchFamily="34" charset="0"/>
              <a:cs typeface="Segoe UI" pitchFamily="34" charset="0"/>
            </a:endParaRPr>
          </a:p>
          <a:p>
            <a:pPr lvl="0">
              <a:spcBef>
                <a:spcPct val="20000"/>
              </a:spcBef>
            </a:pPr>
            <a:endParaRPr lang="fr-FR" sz="1000" b="1" dirty="0">
              <a:solidFill>
                <a:schemeClr val="tx1">
                  <a:tint val="75000"/>
                </a:schemeClr>
              </a:solidFill>
              <a:latin typeface="Segoe UI" pitchFamily="34" charset="0"/>
              <a:ea typeface="Segoe UI" pitchFamily="34" charset="0"/>
              <a:cs typeface="Segoe UI" pitchFamily="34" charset="0"/>
            </a:endParaRPr>
          </a:p>
          <a:p>
            <a:pPr lvl="0">
              <a:spcBef>
                <a:spcPct val="20000"/>
              </a:spcBef>
            </a:pPr>
            <a:endParaRPr lang="fr-FR" sz="1000" b="1" dirty="0">
              <a:solidFill>
                <a:schemeClr val="tx1">
                  <a:tint val="75000"/>
                </a:schemeClr>
              </a:solidFill>
              <a:latin typeface="Segoe UI" pitchFamily="34" charset="0"/>
              <a:ea typeface="Segoe UI" pitchFamily="34" charset="0"/>
              <a:cs typeface="Segoe UI" pitchFamily="34" charset="0"/>
            </a:endParaRPr>
          </a:p>
        </p:txBody>
      </p:sp>
      <p:pic>
        <p:nvPicPr>
          <p:cNvPr id="10" name="Image 9" descr="Logo couleur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1392" y="857250"/>
            <a:ext cx="1357304" cy="1357304"/>
          </a:xfrm>
          <a:prstGeom prst="rect">
            <a:avLst/>
          </a:prstGeom>
        </p:spPr>
      </p:pic>
      <p:sp>
        <p:nvSpPr>
          <p:cNvPr id="8" name="Espace réservé du contenu 2"/>
          <p:cNvSpPr txBox="1">
            <a:spLocks/>
          </p:cNvSpPr>
          <p:nvPr/>
        </p:nvSpPr>
        <p:spPr>
          <a:xfrm>
            <a:off x="2357422" y="2357431"/>
            <a:ext cx="6486516" cy="3071834"/>
          </a:xfrm>
          <a:prstGeom prst="rect">
            <a:avLst/>
          </a:prstGeom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txBody>
          <a:bodyPr vert="horz" lIns="91440" tIns="45720" rIns="91440" bIns="45720" rtlCol="0">
            <a:normAutofit/>
          </a:bodyPr>
          <a:lstStyle/>
          <a:p>
            <a:pPr>
              <a:spcBef>
                <a:spcPct val="20000"/>
              </a:spcBef>
              <a:defRPr/>
            </a:pPr>
            <a:endParaRPr lang="fr-FR" sz="1400" dirty="0">
              <a:solidFill>
                <a:srgbClr val="009900"/>
              </a:solidFill>
              <a:latin typeface="Comic Sans MS" pitchFamily="66" charset="0"/>
            </a:endParaRPr>
          </a:p>
          <a:p>
            <a:pPr>
              <a:spcBef>
                <a:spcPct val="20000"/>
              </a:spcBef>
              <a:defRPr/>
            </a:pPr>
            <a:endParaRPr lang="fr-FR" sz="1400" dirty="0">
              <a:solidFill>
                <a:srgbClr val="009900"/>
              </a:solidFill>
            </a:endParaRPr>
          </a:p>
        </p:txBody>
      </p:sp>
      <p:sp>
        <p:nvSpPr>
          <p:cNvPr id="7" name="Espace réservé du contenu 2"/>
          <p:cNvSpPr txBox="1">
            <a:spLocks/>
          </p:cNvSpPr>
          <p:nvPr/>
        </p:nvSpPr>
        <p:spPr>
          <a:xfrm>
            <a:off x="2071670" y="1307295"/>
            <a:ext cx="6964826" cy="532211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spcBef>
                <a:spcPct val="20000"/>
              </a:spcBef>
              <a:buFont typeface="Wingdings" pitchFamily="2" charset="2"/>
              <a:buChar char="v"/>
              <a:defRPr/>
            </a:pPr>
            <a:r>
              <a:rPr lang="fr-FR" sz="2200" b="1" dirty="0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 </a:t>
            </a:r>
            <a:r>
              <a:rPr lang="fr-FR" sz="2200" b="1" dirty="0" smtClean="0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Demandes </a:t>
            </a:r>
            <a:r>
              <a:rPr lang="fr-FR" sz="2200" b="1" dirty="0" smtClean="0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d’avis</a:t>
            </a:r>
            <a:endParaRPr lang="fr-FR" sz="2200" b="1" dirty="0" smtClean="0">
              <a:solidFill>
                <a:srgbClr val="0070C0"/>
              </a:solidFill>
              <a:latin typeface="Segoe UI" pitchFamily="34" charset="0"/>
              <a:ea typeface="Segoe UI" pitchFamily="34" charset="0"/>
              <a:cs typeface="Segoe UI" pitchFamily="34" charset="0"/>
            </a:endParaRPr>
          </a:p>
          <a:p>
            <a:pPr>
              <a:spcBef>
                <a:spcPct val="20000"/>
              </a:spcBef>
              <a:defRPr/>
            </a:pPr>
            <a:endParaRPr lang="fr-FR" sz="1600" b="1" dirty="0" smtClean="0">
              <a:solidFill>
                <a:srgbClr val="0070C0"/>
              </a:solidFill>
              <a:latin typeface="Segoe UI" pitchFamily="34" charset="0"/>
              <a:ea typeface="Segoe UI" pitchFamily="34" charset="0"/>
              <a:cs typeface="Segoe UI" pitchFamily="34" charset="0"/>
            </a:endParaRPr>
          </a:p>
          <a:p>
            <a:pPr>
              <a:spcBef>
                <a:spcPct val="20000"/>
              </a:spcBef>
              <a:buFont typeface="Wingdings" pitchFamily="2" charset="2"/>
              <a:buChar char="v"/>
              <a:defRPr/>
            </a:pPr>
            <a:endParaRPr lang="fr-FR" sz="1600" b="1" dirty="0">
              <a:solidFill>
                <a:srgbClr val="0070C0"/>
              </a:solidFill>
              <a:latin typeface="Segoe UI" pitchFamily="34" charset="0"/>
              <a:ea typeface="Segoe UI" pitchFamily="34" charset="0"/>
              <a:cs typeface="Segoe UI" pitchFamily="34" charset="0"/>
            </a:endParaRPr>
          </a:p>
          <a:p>
            <a:pPr marL="742950" lvl="1" indent="-285750"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fr-FR" dirty="0" smtClean="0">
                <a:solidFill>
                  <a:srgbClr val="0000FF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267 avis </a:t>
            </a:r>
            <a:r>
              <a:rPr lang="fr-FR" dirty="0" smtClean="0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traités</a:t>
            </a:r>
            <a:endParaRPr lang="fr-FR" dirty="0" smtClean="0">
              <a:solidFill>
                <a:srgbClr val="0070C0"/>
              </a:solidFill>
              <a:latin typeface="Segoe UI" pitchFamily="34" charset="0"/>
              <a:ea typeface="Segoe UI" pitchFamily="34" charset="0"/>
              <a:cs typeface="Segoe UI" pitchFamily="34" charset="0"/>
            </a:endParaRPr>
          </a:p>
          <a:p>
            <a:pPr marL="742950" lvl="1" indent="-285750"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endParaRPr lang="fr-FR" dirty="0">
              <a:solidFill>
                <a:srgbClr val="0070C0"/>
              </a:solidFill>
              <a:latin typeface="Segoe UI" pitchFamily="34" charset="0"/>
              <a:ea typeface="Segoe UI" pitchFamily="34" charset="0"/>
              <a:cs typeface="Segoe UI" pitchFamily="34" charset="0"/>
            </a:endParaRPr>
          </a:p>
          <a:p>
            <a:pPr marL="742950" lvl="1" indent="-285750"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fr-FR" dirty="0" smtClean="0">
                <a:solidFill>
                  <a:srgbClr val="0000FF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38 avis Hors Hôpital Lozère </a:t>
            </a:r>
            <a:r>
              <a:rPr lang="fr-FR" dirty="0" smtClean="0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(Médecine de ville, Hôpitaux de proximité, EHPAD) </a:t>
            </a:r>
            <a:r>
              <a:rPr lang="fr-FR" dirty="0" smtClean="0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  <a:sym typeface="Wingdings" panose="05000000000000000000" pitchFamily="2" charset="2"/>
              </a:rPr>
              <a:t> 14% des </a:t>
            </a:r>
            <a:r>
              <a:rPr lang="fr-FR" dirty="0" smtClean="0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  <a:sym typeface="Wingdings" panose="05000000000000000000" pitchFamily="2" charset="2"/>
              </a:rPr>
              <a:t>avis</a:t>
            </a:r>
          </a:p>
          <a:p>
            <a:pPr lvl="1">
              <a:spcBef>
                <a:spcPct val="20000"/>
              </a:spcBef>
              <a:defRPr/>
            </a:pPr>
            <a:endParaRPr lang="fr-FR" dirty="0" smtClean="0">
              <a:solidFill>
                <a:srgbClr val="0070C0"/>
              </a:solidFill>
              <a:latin typeface="Segoe UI" pitchFamily="34" charset="0"/>
              <a:ea typeface="Segoe UI" pitchFamily="34" charset="0"/>
              <a:cs typeface="Segoe UI" pitchFamily="34" charset="0"/>
              <a:sym typeface="Wingdings" panose="05000000000000000000" pitchFamily="2" charset="2"/>
            </a:endParaRPr>
          </a:p>
          <a:p>
            <a:pPr marL="742950" lvl="1" indent="-285750"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fr-FR" dirty="0" smtClean="0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  <a:sym typeface="Wingdings" panose="05000000000000000000" pitchFamily="2" charset="2"/>
              </a:rPr>
              <a:t>Les </a:t>
            </a:r>
            <a:r>
              <a:rPr lang="fr-FR" dirty="0" smtClean="0">
                <a:solidFill>
                  <a:srgbClr val="0000FF"/>
                </a:solidFill>
                <a:latin typeface="Segoe UI" pitchFamily="34" charset="0"/>
                <a:ea typeface="Segoe UI" pitchFamily="34" charset="0"/>
                <a:cs typeface="Segoe UI" pitchFamily="34" charset="0"/>
                <a:sym typeface="Wingdings" panose="05000000000000000000" pitchFamily="2" charset="2"/>
              </a:rPr>
              <a:t>avis complexes </a:t>
            </a:r>
            <a:r>
              <a:rPr lang="fr-FR" dirty="0" smtClean="0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  <a:sym typeface="Wingdings" panose="05000000000000000000" pitchFamily="2" charset="2"/>
              </a:rPr>
              <a:t>en </a:t>
            </a:r>
            <a:r>
              <a:rPr lang="fr-FR" dirty="0" smtClean="0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  <a:sym typeface="Wingdings" panose="05000000000000000000" pitchFamily="2" charset="2"/>
              </a:rPr>
              <a:t>concertation avec l’</a:t>
            </a:r>
            <a:r>
              <a:rPr lang="fr-FR" dirty="0" smtClean="0">
                <a:solidFill>
                  <a:srgbClr val="0000FF"/>
                </a:solidFill>
                <a:latin typeface="Segoe UI" pitchFamily="34" charset="0"/>
                <a:ea typeface="Segoe UI" pitchFamily="34" charset="0"/>
                <a:cs typeface="Segoe UI" pitchFamily="34" charset="0"/>
                <a:sym typeface="Wingdings" panose="05000000000000000000" pitchFamily="2" charset="2"/>
              </a:rPr>
              <a:t>infectiologue </a:t>
            </a:r>
            <a:r>
              <a:rPr lang="fr-FR" dirty="0" smtClean="0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  <a:sym typeface="Wingdings" panose="05000000000000000000" pitchFamily="2" charset="2"/>
              </a:rPr>
              <a:t>/ </a:t>
            </a:r>
            <a:r>
              <a:rPr lang="fr-FR" dirty="0" smtClean="0">
                <a:solidFill>
                  <a:srgbClr val="0000FF"/>
                </a:solidFill>
                <a:latin typeface="Segoe UI" pitchFamily="34" charset="0"/>
                <a:ea typeface="Segoe UI" pitchFamily="34" charset="0"/>
                <a:cs typeface="Segoe UI" pitchFamily="34" charset="0"/>
                <a:sym typeface="Wingdings" panose="05000000000000000000" pitchFamily="2" charset="2"/>
              </a:rPr>
              <a:t>biologiste </a:t>
            </a:r>
            <a:r>
              <a:rPr lang="fr-FR" dirty="0" smtClean="0">
                <a:solidFill>
                  <a:srgbClr val="0000FF"/>
                </a:solidFill>
                <a:latin typeface="Segoe UI" pitchFamily="34" charset="0"/>
                <a:ea typeface="Segoe UI" pitchFamily="34" charset="0"/>
                <a:cs typeface="Segoe UI" pitchFamily="34" charset="0"/>
                <a:sym typeface="Wingdings" panose="05000000000000000000" pitchFamily="2" charset="2"/>
              </a:rPr>
              <a:t>de l’EMA </a:t>
            </a:r>
            <a:r>
              <a:rPr lang="fr-FR" dirty="0" smtClean="0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  <a:sym typeface="Wingdings" panose="05000000000000000000" pitchFamily="2" charset="2"/>
              </a:rPr>
              <a:t>/ </a:t>
            </a:r>
            <a:r>
              <a:rPr lang="fr-FR" dirty="0" err="1" smtClean="0">
                <a:solidFill>
                  <a:srgbClr val="0000FF"/>
                </a:solidFill>
                <a:latin typeface="Segoe UI" pitchFamily="34" charset="0"/>
                <a:ea typeface="Segoe UI" pitchFamily="34" charset="0"/>
                <a:cs typeface="Segoe UI" pitchFamily="34" charset="0"/>
                <a:sym typeface="Wingdings" panose="05000000000000000000" pitchFamily="2" charset="2"/>
              </a:rPr>
              <a:t>visio</a:t>
            </a:r>
            <a:r>
              <a:rPr lang="fr-FR" dirty="0" smtClean="0">
                <a:solidFill>
                  <a:srgbClr val="0000FF"/>
                </a:solidFill>
                <a:latin typeface="Segoe UI" pitchFamily="34" charset="0"/>
                <a:ea typeface="Segoe UI" pitchFamily="34" charset="0"/>
                <a:cs typeface="Segoe UI" pitchFamily="34" charset="0"/>
                <a:sym typeface="Wingdings" panose="05000000000000000000" pitchFamily="2" charset="2"/>
              </a:rPr>
              <a:t> staff MIT </a:t>
            </a:r>
            <a:r>
              <a:rPr lang="fr-FR" dirty="0" smtClean="0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  <a:sym typeface="Wingdings" panose="05000000000000000000" pitchFamily="2" charset="2"/>
              </a:rPr>
              <a:t>CHU Montpellier</a:t>
            </a:r>
            <a:r>
              <a:rPr lang="fr-FR" dirty="0" smtClean="0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  <a:sym typeface="Wingdings" panose="05000000000000000000" pitchFamily="2" charset="2"/>
              </a:rPr>
              <a:t/>
            </a:r>
            <a:br>
              <a:rPr lang="fr-FR" dirty="0" smtClean="0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  <a:sym typeface="Wingdings" panose="05000000000000000000" pitchFamily="2" charset="2"/>
              </a:rPr>
            </a:br>
            <a:endParaRPr lang="fr-FR" dirty="0">
              <a:solidFill>
                <a:srgbClr val="0070C0"/>
              </a:solidFill>
              <a:latin typeface="Segoe UI" pitchFamily="34" charset="0"/>
              <a:ea typeface="Segoe UI" pitchFamily="34" charset="0"/>
              <a:cs typeface="Segoe UI" pitchFamily="34" charset="0"/>
              <a:sym typeface="Wingdings" panose="05000000000000000000" pitchFamily="2" charset="2"/>
            </a:endParaRPr>
          </a:p>
          <a:p>
            <a:pPr marL="742950" lvl="1" indent="-285750"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fr-FR" dirty="0" smtClean="0">
                <a:solidFill>
                  <a:srgbClr val="0000FF"/>
                </a:solidFill>
                <a:latin typeface="Segoe UI" pitchFamily="34" charset="0"/>
                <a:ea typeface="Segoe UI" pitchFamily="34" charset="0"/>
                <a:cs typeface="Segoe UI" pitchFamily="34" charset="0"/>
                <a:sym typeface="Wingdings" panose="05000000000000000000" pitchFamily="2" charset="2"/>
              </a:rPr>
              <a:t>Avis tracés </a:t>
            </a:r>
            <a:r>
              <a:rPr lang="fr-FR" dirty="0" smtClean="0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  <a:sym typeface="Wingdings" panose="05000000000000000000" pitchFamily="2" charset="2"/>
              </a:rPr>
              <a:t>(réponse écrite) </a:t>
            </a:r>
            <a:r>
              <a:rPr lang="fr-FR" dirty="0" smtClean="0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  <a:sym typeface="Wingdings" panose="05000000000000000000" pitchFamily="2" charset="2"/>
              </a:rPr>
              <a:t>et </a:t>
            </a:r>
            <a:r>
              <a:rPr lang="fr-FR" dirty="0" smtClean="0">
                <a:solidFill>
                  <a:srgbClr val="0000FF"/>
                </a:solidFill>
                <a:latin typeface="Segoe UI" pitchFamily="34" charset="0"/>
                <a:ea typeface="Segoe UI" pitchFamily="34" charset="0"/>
                <a:cs typeface="Segoe UI" pitchFamily="34" charset="0"/>
                <a:sym typeface="Wingdings" panose="05000000000000000000" pitchFamily="2" charset="2"/>
              </a:rPr>
              <a:t>revue mensuelle </a:t>
            </a:r>
            <a:r>
              <a:rPr lang="fr-FR" dirty="0" smtClean="0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  <a:sym typeface="Wingdings" panose="05000000000000000000" pitchFamily="2" charset="2"/>
              </a:rPr>
              <a:t>par l’</a:t>
            </a:r>
            <a:r>
              <a:rPr lang="fr-FR" dirty="0" smtClean="0">
                <a:solidFill>
                  <a:srgbClr val="0000FF"/>
                </a:solidFill>
                <a:latin typeface="Segoe UI" pitchFamily="34" charset="0"/>
                <a:ea typeface="Segoe UI" pitchFamily="34" charset="0"/>
                <a:cs typeface="Segoe UI" pitchFamily="34" charset="0"/>
                <a:sym typeface="Wingdings" panose="05000000000000000000" pitchFamily="2" charset="2"/>
              </a:rPr>
              <a:t>infectiologue EMA</a:t>
            </a:r>
            <a:endParaRPr lang="fr-FR" dirty="0" smtClean="0">
              <a:solidFill>
                <a:srgbClr val="0000FF"/>
              </a:solidFill>
              <a:latin typeface="Segoe UI" pitchFamily="34" charset="0"/>
              <a:ea typeface="Segoe UI" pitchFamily="34" charset="0"/>
              <a:cs typeface="Segoe UI" pitchFamily="34" charset="0"/>
            </a:endParaRPr>
          </a:p>
          <a:p>
            <a:pPr lvl="1">
              <a:spcBef>
                <a:spcPct val="20000"/>
              </a:spcBef>
              <a:buFont typeface="Wingdings" pitchFamily="2" charset="2"/>
              <a:buChar char="v"/>
              <a:defRPr/>
            </a:pPr>
            <a:endParaRPr lang="fr-FR" sz="500" dirty="0">
              <a:solidFill>
                <a:srgbClr val="0070C0"/>
              </a:solidFill>
              <a:latin typeface="Segoe UI" pitchFamily="34" charset="0"/>
              <a:ea typeface="Segoe UI" pitchFamily="34" charset="0"/>
              <a:cs typeface="Segoe U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0716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2057861" y="477869"/>
            <a:ext cx="6557954" cy="1000132"/>
          </a:xfrm>
        </p:spPr>
        <p:txBody>
          <a:bodyPr>
            <a:normAutofit fontScale="90000"/>
          </a:bodyPr>
          <a:lstStyle/>
          <a:p>
            <a:pPr algn="l"/>
            <a:r>
              <a:rPr lang="fr-FR" sz="3600" b="1" dirty="0" smtClean="0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Actions EMA réalisées sur 2023</a:t>
            </a:r>
            <a:endParaRPr lang="fr-FR" sz="3600" b="1" dirty="0">
              <a:solidFill>
                <a:srgbClr val="0070C0"/>
              </a:solidFill>
              <a:latin typeface="Segoe UI" pitchFamily="34" charset="0"/>
              <a:ea typeface="Segoe UI" pitchFamily="34" charset="0"/>
              <a:cs typeface="Segoe UI" pitchFamily="34" charset="0"/>
            </a:endParaRPr>
          </a:p>
        </p:txBody>
      </p:sp>
      <p:pic>
        <p:nvPicPr>
          <p:cNvPr id="5" name="Image 4" descr="Liseret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325862" y="857250"/>
            <a:ext cx="745808" cy="5143500"/>
          </a:xfrm>
          <a:prstGeom prst="rect">
            <a:avLst/>
          </a:prstGeom>
        </p:spPr>
      </p:pic>
      <p:sp>
        <p:nvSpPr>
          <p:cNvPr id="6" name="Sous-titre 2"/>
          <p:cNvSpPr txBox="1">
            <a:spLocks/>
          </p:cNvSpPr>
          <p:nvPr/>
        </p:nvSpPr>
        <p:spPr>
          <a:xfrm>
            <a:off x="0" y="2143116"/>
            <a:ext cx="1698766" cy="26540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spcBef>
                <a:spcPct val="20000"/>
              </a:spcBef>
            </a:pPr>
            <a:r>
              <a:rPr lang="fr-FR" sz="2000" b="1" dirty="0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Actions EMA réalisées sur 2023</a:t>
            </a:r>
          </a:p>
          <a:p>
            <a:pPr lvl="0">
              <a:spcBef>
                <a:spcPct val="20000"/>
              </a:spcBef>
            </a:pPr>
            <a:endParaRPr lang="fr-FR" sz="2000" b="1" dirty="0">
              <a:solidFill>
                <a:srgbClr val="0070C0"/>
              </a:solidFill>
              <a:latin typeface="Segoe UI" pitchFamily="34" charset="0"/>
              <a:ea typeface="Segoe UI" pitchFamily="34" charset="0"/>
              <a:cs typeface="Segoe UI" pitchFamily="34" charset="0"/>
            </a:endParaRPr>
          </a:p>
          <a:p>
            <a:pPr lvl="0">
              <a:spcBef>
                <a:spcPct val="20000"/>
              </a:spcBef>
              <a:buFont typeface="Arial" pitchFamily="34" charset="0"/>
              <a:buChar char="•"/>
            </a:pPr>
            <a:r>
              <a:rPr lang="fr-FR" sz="1400" dirty="0" smtClean="0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 Journées de formations</a:t>
            </a:r>
            <a:endParaRPr lang="fr-FR" sz="1400" dirty="0">
              <a:solidFill>
                <a:srgbClr val="0070C0"/>
              </a:solidFill>
              <a:latin typeface="Segoe UI" pitchFamily="34" charset="0"/>
              <a:ea typeface="Segoe UI" pitchFamily="34" charset="0"/>
              <a:cs typeface="Segoe UI" pitchFamily="34" charset="0"/>
            </a:endParaRPr>
          </a:p>
          <a:p>
            <a:pPr lvl="0">
              <a:spcBef>
                <a:spcPct val="20000"/>
              </a:spcBef>
              <a:buFont typeface="Arial" pitchFamily="34" charset="0"/>
              <a:buChar char="•"/>
            </a:pPr>
            <a:endParaRPr lang="fr-FR" sz="800" dirty="0">
              <a:solidFill>
                <a:srgbClr val="0070C0"/>
              </a:solidFill>
              <a:latin typeface="Segoe UI" pitchFamily="34" charset="0"/>
              <a:ea typeface="Segoe UI" pitchFamily="34" charset="0"/>
              <a:cs typeface="Segoe UI" pitchFamily="34" charset="0"/>
            </a:endParaRPr>
          </a:p>
          <a:p>
            <a:pPr lvl="0">
              <a:spcBef>
                <a:spcPct val="20000"/>
              </a:spcBef>
              <a:buFont typeface="Arial" pitchFamily="34" charset="0"/>
              <a:buChar char="•"/>
            </a:pPr>
            <a:endParaRPr lang="fr-FR" sz="800" dirty="0">
              <a:solidFill>
                <a:srgbClr val="0070C0"/>
              </a:solidFill>
              <a:latin typeface="Segoe UI" pitchFamily="34" charset="0"/>
              <a:ea typeface="Segoe UI" pitchFamily="34" charset="0"/>
              <a:cs typeface="Segoe UI" pitchFamily="34" charset="0"/>
            </a:endParaRPr>
          </a:p>
          <a:p>
            <a:pPr lvl="0">
              <a:spcBef>
                <a:spcPct val="20000"/>
              </a:spcBef>
            </a:pPr>
            <a:endParaRPr lang="fr-FR" sz="1400" b="1" dirty="0">
              <a:solidFill>
                <a:srgbClr val="0070C0"/>
              </a:solidFill>
              <a:latin typeface="Segoe UI" pitchFamily="34" charset="0"/>
              <a:ea typeface="Segoe UI" pitchFamily="34" charset="0"/>
              <a:cs typeface="Segoe UI" pitchFamily="34" charset="0"/>
            </a:endParaRPr>
          </a:p>
          <a:p>
            <a:pPr lvl="0">
              <a:spcBef>
                <a:spcPct val="20000"/>
              </a:spcBef>
            </a:pPr>
            <a:endParaRPr lang="fr-FR" sz="1000" b="1" dirty="0">
              <a:solidFill>
                <a:schemeClr val="tx1">
                  <a:tint val="75000"/>
                </a:schemeClr>
              </a:solidFill>
              <a:latin typeface="Segoe UI" pitchFamily="34" charset="0"/>
              <a:ea typeface="Segoe UI" pitchFamily="34" charset="0"/>
              <a:cs typeface="Segoe UI" pitchFamily="34" charset="0"/>
            </a:endParaRPr>
          </a:p>
          <a:p>
            <a:pPr lvl="0">
              <a:spcBef>
                <a:spcPct val="20000"/>
              </a:spcBef>
            </a:pPr>
            <a:endParaRPr lang="fr-FR" sz="1000" b="1" dirty="0">
              <a:solidFill>
                <a:schemeClr val="tx1">
                  <a:tint val="75000"/>
                </a:schemeClr>
              </a:solidFill>
              <a:latin typeface="Segoe UI" pitchFamily="34" charset="0"/>
              <a:ea typeface="Segoe UI" pitchFamily="34" charset="0"/>
              <a:cs typeface="Segoe UI" pitchFamily="34" charset="0"/>
            </a:endParaRPr>
          </a:p>
          <a:p>
            <a:pPr lvl="0">
              <a:spcBef>
                <a:spcPct val="20000"/>
              </a:spcBef>
            </a:pPr>
            <a:endParaRPr lang="fr-FR" sz="1000" b="1" dirty="0">
              <a:solidFill>
                <a:schemeClr val="tx1">
                  <a:tint val="75000"/>
                </a:schemeClr>
              </a:solidFill>
              <a:latin typeface="Segoe UI" pitchFamily="34" charset="0"/>
              <a:ea typeface="Segoe UI" pitchFamily="34" charset="0"/>
              <a:cs typeface="Segoe UI" pitchFamily="34" charset="0"/>
            </a:endParaRPr>
          </a:p>
          <a:p>
            <a:pPr lvl="0">
              <a:spcBef>
                <a:spcPct val="20000"/>
              </a:spcBef>
            </a:pPr>
            <a:endParaRPr lang="fr-FR" sz="1000" b="1" dirty="0">
              <a:solidFill>
                <a:schemeClr val="tx1">
                  <a:tint val="75000"/>
                </a:schemeClr>
              </a:solidFill>
              <a:latin typeface="Segoe UI" pitchFamily="34" charset="0"/>
              <a:ea typeface="Segoe UI" pitchFamily="34" charset="0"/>
              <a:cs typeface="Segoe UI" pitchFamily="34" charset="0"/>
            </a:endParaRPr>
          </a:p>
        </p:txBody>
      </p:sp>
      <p:pic>
        <p:nvPicPr>
          <p:cNvPr id="10" name="Image 9" descr="Logo couleur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1392" y="857250"/>
            <a:ext cx="1357304" cy="1357304"/>
          </a:xfrm>
          <a:prstGeom prst="rect">
            <a:avLst/>
          </a:prstGeom>
        </p:spPr>
      </p:pic>
      <p:sp>
        <p:nvSpPr>
          <p:cNvPr id="8" name="Espace réservé du contenu 2"/>
          <p:cNvSpPr txBox="1">
            <a:spLocks/>
          </p:cNvSpPr>
          <p:nvPr/>
        </p:nvSpPr>
        <p:spPr>
          <a:xfrm>
            <a:off x="2357422" y="2357431"/>
            <a:ext cx="6486516" cy="3071834"/>
          </a:xfrm>
          <a:prstGeom prst="rect">
            <a:avLst/>
          </a:prstGeom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txBody>
          <a:bodyPr vert="horz" lIns="91440" tIns="45720" rIns="91440" bIns="45720" rtlCol="0">
            <a:normAutofit/>
          </a:bodyPr>
          <a:lstStyle/>
          <a:p>
            <a:pPr>
              <a:spcBef>
                <a:spcPct val="20000"/>
              </a:spcBef>
              <a:defRPr/>
            </a:pPr>
            <a:endParaRPr lang="fr-FR" sz="1400" dirty="0">
              <a:solidFill>
                <a:srgbClr val="009900"/>
              </a:solidFill>
              <a:latin typeface="Comic Sans MS" pitchFamily="66" charset="0"/>
            </a:endParaRPr>
          </a:p>
          <a:p>
            <a:pPr>
              <a:spcBef>
                <a:spcPct val="20000"/>
              </a:spcBef>
              <a:defRPr/>
            </a:pPr>
            <a:endParaRPr lang="fr-FR" sz="1400" dirty="0">
              <a:solidFill>
                <a:srgbClr val="009900"/>
              </a:solidFill>
            </a:endParaRPr>
          </a:p>
        </p:txBody>
      </p:sp>
      <p:sp>
        <p:nvSpPr>
          <p:cNvPr id="7" name="Espace réservé du contenu 2"/>
          <p:cNvSpPr txBox="1">
            <a:spLocks/>
          </p:cNvSpPr>
          <p:nvPr/>
        </p:nvSpPr>
        <p:spPr>
          <a:xfrm>
            <a:off x="2000232" y="1600200"/>
            <a:ext cx="6829444" cy="51411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spcBef>
                <a:spcPct val="20000"/>
              </a:spcBef>
              <a:buFont typeface="Wingdings" pitchFamily="2" charset="2"/>
              <a:buChar char="v"/>
              <a:defRPr/>
            </a:pPr>
            <a:r>
              <a:rPr lang="fr-FR" sz="2000" b="1" dirty="0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 </a:t>
            </a:r>
            <a:r>
              <a:rPr lang="fr-FR" sz="2000" b="1" dirty="0" smtClean="0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Sessions </a:t>
            </a:r>
            <a:r>
              <a:rPr lang="fr-FR" sz="2000" b="1" dirty="0" smtClean="0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de </a:t>
            </a:r>
            <a:r>
              <a:rPr lang="fr-FR" sz="2000" b="1" dirty="0" smtClean="0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formations</a:t>
            </a:r>
            <a:endParaRPr lang="fr-FR" sz="2000" b="1" dirty="0" smtClean="0">
              <a:solidFill>
                <a:srgbClr val="0070C0"/>
              </a:solidFill>
              <a:latin typeface="Segoe UI" pitchFamily="34" charset="0"/>
              <a:ea typeface="Segoe UI" pitchFamily="34" charset="0"/>
              <a:cs typeface="Segoe UI" pitchFamily="34" charset="0"/>
            </a:endParaRPr>
          </a:p>
          <a:p>
            <a:pPr>
              <a:spcBef>
                <a:spcPct val="20000"/>
              </a:spcBef>
              <a:defRPr/>
            </a:pPr>
            <a:endParaRPr lang="fr-FR" sz="1600" b="1" dirty="0" smtClean="0">
              <a:solidFill>
                <a:srgbClr val="0070C0"/>
              </a:solidFill>
              <a:latin typeface="Segoe UI" pitchFamily="34" charset="0"/>
              <a:ea typeface="Segoe UI" pitchFamily="34" charset="0"/>
              <a:cs typeface="Segoe UI" pitchFamily="34" charset="0"/>
            </a:endParaRPr>
          </a:p>
          <a:p>
            <a:pPr>
              <a:spcBef>
                <a:spcPct val="20000"/>
              </a:spcBef>
              <a:buFont typeface="Wingdings" pitchFamily="2" charset="2"/>
              <a:buChar char="v"/>
              <a:defRPr/>
            </a:pPr>
            <a:endParaRPr lang="fr-FR" sz="1600" b="1" dirty="0">
              <a:solidFill>
                <a:srgbClr val="0070C0"/>
              </a:solidFill>
              <a:latin typeface="Segoe UI" pitchFamily="34" charset="0"/>
              <a:ea typeface="Segoe UI" pitchFamily="34" charset="0"/>
              <a:cs typeface="Segoe UI" pitchFamily="34" charset="0"/>
            </a:endParaRPr>
          </a:p>
          <a:p>
            <a:pPr marL="742950" lvl="1" indent="-285750"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fr-FR" sz="2000" dirty="0" smtClean="0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Session du </a:t>
            </a:r>
            <a:r>
              <a:rPr lang="fr-FR" sz="2000" dirty="0" smtClean="0">
                <a:solidFill>
                  <a:srgbClr val="0000FF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5 </a:t>
            </a:r>
            <a:r>
              <a:rPr lang="fr-FR" sz="2000" dirty="0" smtClean="0">
                <a:solidFill>
                  <a:srgbClr val="0000FF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juillet 2023</a:t>
            </a:r>
          </a:p>
          <a:p>
            <a:pPr lvl="1">
              <a:spcBef>
                <a:spcPct val="20000"/>
              </a:spcBef>
              <a:defRPr/>
            </a:pPr>
            <a:endParaRPr lang="fr-FR" sz="1050" dirty="0" smtClean="0">
              <a:solidFill>
                <a:srgbClr val="0070C0"/>
              </a:solidFill>
              <a:latin typeface="Segoe UI" pitchFamily="34" charset="0"/>
              <a:ea typeface="Segoe UI" pitchFamily="34" charset="0"/>
              <a:cs typeface="Segoe UI" pitchFamily="34" charset="0"/>
            </a:endParaRPr>
          </a:p>
          <a:p>
            <a:pPr lvl="1" algn="ctr">
              <a:spcBef>
                <a:spcPct val="20000"/>
              </a:spcBef>
              <a:defRPr/>
            </a:pPr>
            <a:r>
              <a:rPr lang="fr-FR" sz="2000" dirty="0" smtClean="0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1</a:t>
            </a:r>
            <a:r>
              <a:rPr lang="fr-FR" sz="2000" baseline="30000" dirty="0" smtClean="0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ère</a:t>
            </a:r>
            <a:r>
              <a:rPr lang="fr-FR" sz="2000" dirty="0" smtClean="0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 </a:t>
            </a:r>
            <a:r>
              <a:rPr lang="fr-FR" sz="2000" dirty="0" smtClean="0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rencontre médecine générale – </a:t>
            </a:r>
            <a:r>
              <a:rPr lang="fr-FR" sz="2000" dirty="0" smtClean="0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EMA</a:t>
            </a:r>
          </a:p>
          <a:p>
            <a:pPr lvl="1" algn="ctr">
              <a:spcBef>
                <a:spcPct val="20000"/>
              </a:spcBef>
              <a:defRPr/>
            </a:pPr>
            <a:r>
              <a:rPr lang="fr-FR" sz="2000" dirty="0" smtClean="0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Infections </a:t>
            </a:r>
            <a:r>
              <a:rPr lang="fr-FR" sz="2000" dirty="0" err="1" smtClean="0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cutanéo-muqueuses</a:t>
            </a:r>
            <a:r>
              <a:rPr lang="fr-FR" sz="2000" dirty="0" smtClean="0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 et Infections pulmonaires</a:t>
            </a:r>
          </a:p>
          <a:p>
            <a:pPr marL="742950" lvl="1" indent="-285750"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endParaRPr lang="fr-FR" sz="2000" dirty="0">
              <a:solidFill>
                <a:srgbClr val="0070C0"/>
              </a:solidFill>
              <a:latin typeface="Segoe UI" pitchFamily="34" charset="0"/>
              <a:ea typeface="Segoe UI" pitchFamily="34" charset="0"/>
              <a:cs typeface="Segoe UI" pitchFamily="34" charset="0"/>
            </a:endParaRPr>
          </a:p>
          <a:p>
            <a:pPr marL="742950" lvl="1" indent="-285750"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fr-FR" sz="2000" dirty="0" smtClean="0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Journée du </a:t>
            </a:r>
            <a:r>
              <a:rPr lang="fr-FR" sz="2000" dirty="0" smtClean="0">
                <a:solidFill>
                  <a:srgbClr val="0000FF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10 janvier </a:t>
            </a:r>
            <a:r>
              <a:rPr lang="fr-FR" sz="2000" dirty="0" smtClean="0">
                <a:solidFill>
                  <a:srgbClr val="0000FF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2024</a:t>
            </a:r>
          </a:p>
          <a:p>
            <a:pPr lvl="1" algn="ctr">
              <a:spcBef>
                <a:spcPct val="20000"/>
              </a:spcBef>
              <a:defRPr/>
            </a:pPr>
            <a:endParaRPr lang="fr-FR" sz="800" dirty="0" smtClean="0">
              <a:solidFill>
                <a:srgbClr val="0070C0"/>
              </a:solidFill>
              <a:latin typeface="Segoe UI" pitchFamily="34" charset="0"/>
              <a:ea typeface="Segoe UI" pitchFamily="34" charset="0"/>
              <a:cs typeface="Segoe UI" pitchFamily="34" charset="0"/>
            </a:endParaRPr>
          </a:p>
          <a:p>
            <a:pPr lvl="1" algn="ctr">
              <a:spcBef>
                <a:spcPct val="20000"/>
              </a:spcBef>
              <a:defRPr/>
            </a:pPr>
            <a:r>
              <a:rPr lang="fr-FR" sz="2000" dirty="0" smtClean="0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Bilan d’activité de l’EMA 2023</a:t>
            </a:r>
          </a:p>
          <a:p>
            <a:pPr lvl="1" algn="ctr">
              <a:spcBef>
                <a:spcPct val="20000"/>
              </a:spcBef>
              <a:defRPr/>
            </a:pPr>
            <a:r>
              <a:rPr lang="fr-FR" sz="2000" dirty="0" smtClean="0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Actualités </a:t>
            </a:r>
            <a:r>
              <a:rPr lang="fr-FR" sz="2000" dirty="0" smtClean="0"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vaccinales 2024</a:t>
            </a:r>
          </a:p>
          <a:p>
            <a:pPr lvl="1">
              <a:spcBef>
                <a:spcPct val="20000"/>
              </a:spcBef>
              <a:defRPr/>
            </a:pPr>
            <a:endParaRPr lang="fr-FR" sz="2000" dirty="0">
              <a:solidFill>
                <a:srgbClr val="0070C0"/>
              </a:solidFill>
              <a:latin typeface="Segoe UI" pitchFamily="34" charset="0"/>
              <a:ea typeface="Segoe UI" pitchFamily="34" charset="0"/>
              <a:cs typeface="Segoe U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37393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</p:bld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557</TotalTime>
  <Words>808</Words>
  <Application>Microsoft Office PowerPoint</Application>
  <PresentationFormat>Affichage à l'écran (4:3)</PresentationFormat>
  <Paragraphs>196</Paragraphs>
  <Slides>13</Slides>
  <Notes>2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13</vt:i4>
      </vt:variant>
    </vt:vector>
  </HeadingPairs>
  <TitlesOfParts>
    <vt:vector size="19" baseType="lpstr">
      <vt:lpstr>Arial</vt:lpstr>
      <vt:lpstr>Calibri</vt:lpstr>
      <vt:lpstr>Comic Sans MS</vt:lpstr>
      <vt:lpstr>Segoe UI</vt:lpstr>
      <vt:lpstr>Wingdings</vt:lpstr>
      <vt:lpstr>Thème Office</vt:lpstr>
      <vt:lpstr>Présentation PowerPoint</vt:lpstr>
      <vt:lpstr>Actions EMA réalisées sur 2023</vt:lpstr>
      <vt:lpstr>Actions EMA réalisées sur 2023</vt:lpstr>
      <vt:lpstr>Actions EMA réalisées sur 2023</vt:lpstr>
      <vt:lpstr>Actions EMA réalisées sur 2023</vt:lpstr>
      <vt:lpstr>Présentation PowerPoint</vt:lpstr>
      <vt:lpstr>Actions EMA réalisées sur 2023</vt:lpstr>
      <vt:lpstr>Actions EMA réalisées sur 2023</vt:lpstr>
      <vt:lpstr>Actions EMA réalisées sur 2023</vt:lpstr>
      <vt:lpstr>Perspectives EMA 2024</vt:lpstr>
      <vt:lpstr>Perspectives EMA 2024</vt:lpstr>
      <vt:lpstr>modif-EMA-pdf.pdf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bgudin</dc:creator>
  <cp:lastModifiedBy>DE MARTINO Sylvie</cp:lastModifiedBy>
  <cp:revision>64</cp:revision>
  <cp:lastPrinted>2024-01-10T08:06:11Z</cp:lastPrinted>
  <dcterms:created xsi:type="dcterms:W3CDTF">2023-05-12T13:50:27Z</dcterms:created>
  <dcterms:modified xsi:type="dcterms:W3CDTF">2024-01-10T09:59:51Z</dcterms:modified>
</cp:coreProperties>
</file>