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388" r:id="rId3"/>
    <p:sldId id="389" r:id="rId4"/>
    <p:sldId id="335" r:id="rId5"/>
    <p:sldId id="336" r:id="rId6"/>
    <p:sldId id="405" r:id="rId7"/>
    <p:sldId id="451" r:id="rId8"/>
    <p:sldId id="447" r:id="rId9"/>
    <p:sldId id="337" r:id="rId10"/>
    <p:sldId id="449" r:id="rId11"/>
    <p:sldId id="338" r:id="rId12"/>
    <p:sldId id="448" r:id="rId13"/>
    <p:sldId id="339" r:id="rId14"/>
    <p:sldId id="340" r:id="rId15"/>
    <p:sldId id="450" r:id="rId16"/>
    <p:sldId id="341" r:id="rId17"/>
    <p:sldId id="342" r:id="rId18"/>
    <p:sldId id="428" r:id="rId19"/>
    <p:sldId id="429" r:id="rId20"/>
    <p:sldId id="430" r:id="rId21"/>
    <p:sldId id="431" r:id="rId22"/>
    <p:sldId id="343" r:id="rId23"/>
    <p:sldId id="432" r:id="rId24"/>
    <p:sldId id="433" r:id="rId25"/>
    <p:sldId id="434" r:id="rId26"/>
    <p:sldId id="435" r:id="rId27"/>
    <p:sldId id="436" r:id="rId28"/>
    <p:sldId id="437" r:id="rId29"/>
    <p:sldId id="438" r:id="rId30"/>
    <p:sldId id="439" r:id="rId31"/>
    <p:sldId id="440" r:id="rId32"/>
    <p:sldId id="441" r:id="rId33"/>
    <p:sldId id="442" r:id="rId34"/>
    <p:sldId id="443" r:id="rId35"/>
    <p:sldId id="444" r:id="rId36"/>
    <p:sldId id="445" r:id="rId37"/>
    <p:sldId id="446" r:id="rId38"/>
    <p:sldId id="358" r:id="rId39"/>
    <p:sldId id="398" r:id="rId40"/>
    <p:sldId id="406" r:id="rId41"/>
    <p:sldId id="407" r:id="rId42"/>
    <p:sldId id="408" r:id="rId43"/>
    <p:sldId id="409" r:id="rId44"/>
    <p:sldId id="410" r:id="rId45"/>
    <p:sldId id="411" r:id="rId46"/>
    <p:sldId id="412" r:id="rId47"/>
    <p:sldId id="413" r:id="rId48"/>
    <p:sldId id="414" r:id="rId49"/>
    <p:sldId id="415" r:id="rId50"/>
    <p:sldId id="416" r:id="rId51"/>
    <p:sldId id="452" r:id="rId52"/>
    <p:sldId id="453" r:id="rId53"/>
    <p:sldId id="454" r:id="rId54"/>
    <p:sldId id="455" r:id="rId55"/>
    <p:sldId id="456" r:id="rId56"/>
    <p:sldId id="457" r:id="rId57"/>
    <p:sldId id="458" r:id="rId58"/>
    <p:sldId id="459" r:id="rId59"/>
    <p:sldId id="460" r:id="rId60"/>
    <p:sldId id="461" r:id="rId61"/>
    <p:sldId id="462" r:id="rId62"/>
    <p:sldId id="464" r:id="rId63"/>
    <p:sldId id="465" r:id="rId64"/>
    <p:sldId id="466" r:id="rId65"/>
    <p:sldId id="467" r:id="rId66"/>
    <p:sldId id="468" r:id="rId67"/>
    <p:sldId id="469" r:id="rId68"/>
    <p:sldId id="470" r:id="rId69"/>
    <p:sldId id="471" r:id="rId70"/>
    <p:sldId id="472" r:id="rId71"/>
    <p:sldId id="344" r:id="rId72"/>
    <p:sldId id="345" r:id="rId73"/>
    <p:sldId id="346" r:id="rId74"/>
    <p:sldId id="334" r:id="rId75"/>
    <p:sldId id="287" r:id="rId7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67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p:restoredTop sz="94812"/>
  </p:normalViewPr>
  <p:slideViewPr>
    <p:cSldViewPr snapToGrid="0">
      <p:cViewPr varScale="1">
        <p:scale>
          <a:sx n="143" d="100"/>
          <a:sy n="143" d="100"/>
        </p:scale>
        <p:origin x="248"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Feuille_de_calcul_Microsoft_Excel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Feuille_de_calcul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a:t>Evolution IST</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Feuil2!$C$9</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Feuil2!$B$10:$B$15</c:f>
              <c:strCache>
                <c:ptCount val="6"/>
                <c:pt idx="0">
                  <c:v>Syphilis</c:v>
                </c:pt>
                <c:pt idx="1">
                  <c:v>NG</c:v>
                </c:pt>
                <c:pt idx="2">
                  <c:v>CT</c:v>
                </c:pt>
                <c:pt idx="3">
                  <c:v>AgHBs</c:v>
                </c:pt>
                <c:pt idx="4">
                  <c:v>VHC</c:v>
                </c:pt>
                <c:pt idx="5">
                  <c:v>VIH</c:v>
                </c:pt>
              </c:strCache>
            </c:strRef>
          </c:cat>
          <c:val>
            <c:numRef>
              <c:f>Feuil2!$C$10:$C$15</c:f>
              <c:numCache>
                <c:formatCode>General</c:formatCode>
                <c:ptCount val="6"/>
                <c:pt idx="0">
                  <c:v>75.0</c:v>
                </c:pt>
                <c:pt idx="1">
                  <c:v>24.0</c:v>
                </c:pt>
                <c:pt idx="2">
                  <c:v>352.0</c:v>
                </c:pt>
                <c:pt idx="3">
                  <c:v>24.0</c:v>
                </c:pt>
                <c:pt idx="4">
                  <c:v>41.0</c:v>
                </c:pt>
                <c:pt idx="5">
                  <c:v>7.0</c:v>
                </c:pt>
              </c:numCache>
            </c:numRef>
          </c:val>
          <c:extLst xmlns:c16r2="http://schemas.microsoft.com/office/drawing/2015/06/chart">
            <c:ext xmlns:c16="http://schemas.microsoft.com/office/drawing/2014/chart" uri="{C3380CC4-5D6E-409C-BE32-E72D297353CC}">
              <c16:uniqueId val="{00000000-967A-4256-A50B-E09798C7F170}"/>
            </c:ext>
          </c:extLst>
        </c:ser>
        <c:ser>
          <c:idx val="1"/>
          <c:order val="1"/>
          <c:tx>
            <c:strRef>
              <c:f>Feuil2!$D$9</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Feuil2!$B$10:$B$15</c:f>
              <c:strCache>
                <c:ptCount val="6"/>
                <c:pt idx="0">
                  <c:v>Syphilis</c:v>
                </c:pt>
                <c:pt idx="1">
                  <c:v>NG</c:v>
                </c:pt>
                <c:pt idx="2">
                  <c:v>CT</c:v>
                </c:pt>
                <c:pt idx="3">
                  <c:v>AgHBs</c:v>
                </c:pt>
                <c:pt idx="4">
                  <c:v>VHC</c:v>
                </c:pt>
                <c:pt idx="5">
                  <c:v>VIH</c:v>
                </c:pt>
              </c:strCache>
            </c:strRef>
          </c:cat>
          <c:val>
            <c:numRef>
              <c:f>Feuil2!$D$10:$D$15</c:f>
              <c:numCache>
                <c:formatCode>General</c:formatCode>
                <c:ptCount val="6"/>
                <c:pt idx="0">
                  <c:v>43.0</c:v>
                </c:pt>
                <c:pt idx="1">
                  <c:v>213.0</c:v>
                </c:pt>
                <c:pt idx="2">
                  <c:v>250.0</c:v>
                </c:pt>
                <c:pt idx="3">
                  <c:v>8.0</c:v>
                </c:pt>
                <c:pt idx="4">
                  <c:v>26.0</c:v>
                </c:pt>
                <c:pt idx="5">
                  <c:v>10.0</c:v>
                </c:pt>
              </c:numCache>
            </c:numRef>
          </c:val>
          <c:extLst xmlns:c16r2="http://schemas.microsoft.com/office/drawing/2015/06/chart">
            <c:ext xmlns:c16="http://schemas.microsoft.com/office/drawing/2014/chart" uri="{C3380CC4-5D6E-409C-BE32-E72D297353CC}">
              <c16:uniqueId val="{00000001-967A-4256-A50B-E09798C7F170}"/>
            </c:ext>
          </c:extLst>
        </c:ser>
        <c:ser>
          <c:idx val="2"/>
          <c:order val="2"/>
          <c:tx>
            <c:strRef>
              <c:f>Feuil2!$E$9</c:f>
              <c:strCache>
                <c:ptCount val="1"/>
                <c:pt idx="0">
                  <c:v>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Feuil2!$B$10:$B$15</c:f>
              <c:strCache>
                <c:ptCount val="6"/>
                <c:pt idx="0">
                  <c:v>Syphilis</c:v>
                </c:pt>
                <c:pt idx="1">
                  <c:v>NG</c:v>
                </c:pt>
                <c:pt idx="2">
                  <c:v>CT</c:v>
                </c:pt>
                <c:pt idx="3">
                  <c:v>AgHBs</c:v>
                </c:pt>
                <c:pt idx="4">
                  <c:v>VHC</c:v>
                </c:pt>
                <c:pt idx="5">
                  <c:v>VIH</c:v>
                </c:pt>
              </c:strCache>
            </c:strRef>
          </c:cat>
          <c:val>
            <c:numRef>
              <c:f>Feuil2!$E$10:$E$15</c:f>
              <c:numCache>
                <c:formatCode>General</c:formatCode>
                <c:ptCount val="6"/>
                <c:pt idx="0">
                  <c:v>80.0</c:v>
                </c:pt>
                <c:pt idx="1">
                  <c:v>373.0</c:v>
                </c:pt>
                <c:pt idx="2">
                  <c:v>413.0</c:v>
                </c:pt>
                <c:pt idx="3">
                  <c:v>13.0</c:v>
                </c:pt>
                <c:pt idx="4">
                  <c:v>31.0</c:v>
                </c:pt>
                <c:pt idx="5">
                  <c:v>6.0</c:v>
                </c:pt>
              </c:numCache>
            </c:numRef>
          </c:val>
          <c:extLst xmlns:c16r2="http://schemas.microsoft.com/office/drawing/2015/06/chart">
            <c:ext xmlns:c16="http://schemas.microsoft.com/office/drawing/2014/chart" uri="{C3380CC4-5D6E-409C-BE32-E72D297353CC}">
              <c16:uniqueId val="{00000002-967A-4256-A50B-E09798C7F170}"/>
            </c:ext>
          </c:extLst>
        </c:ser>
        <c:ser>
          <c:idx val="3"/>
          <c:order val="3"/>
          <c:tx>
            <c:strRef>
              <c:f>Feuil2!$F$9</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Feuil2!$B$10:$B$15</c:f>
              <c:strCache>
                <c:ptCount val="6"/>
                <c:pt idx="0">
                  <c:v>Syphilis</c:v>
                </c:pt>
                <c:pt idx="1">
                  <c:v>NG</c:v>
                </c:pt>
                <c:pt idx="2">
                  <c:v>CT</c:v>
                </c:pt>
                <c:pt idx="3">
                  <c:v>AgHBs</c:v>
                </c:pt>
                <c:pt idx="4">
                  <c:v>VHC</c:v>
                </c:pt>
                <c:pt idx="5">
                  <c:v>VIH</c:v>
                </c:pt>
              </c:strCache>
            </c:strRef>
          </c:cat>
          <c:val>
            <c:numRef>
              <c:f>Feuil2!$F$10:$F$15</c:f>
              <c:numCache>
                <c:formatCode>General</c:formatCode>
                <c:ptCount val="6"/>
                <c:pt idx="0">
                  <c:v>77.0</c:v>
                </c:pt>
                <c:pt idx="1">
                  <c:v>291.0</c:v>
                </c:pt>
                <c:pt idx="2">
                  <c:v>444.0</c:v>
                </c:pt>
                <c:pt idx="3">
                  <c:v>30.0</c:v>
                </c:pt>
                <c:pt idx="4">
                  <c:v>29.0</c:v>
                </c:pt>
                <c:pt idx="5">
                  <c:v>10.0</c:v>
                </c:pt>
              </c:numCache>
            </c:numRef>
          </c:val>
          <c:extLst xmlns:c16r2="http://schemas.microsoft.com/office/drawing/2015/06/chart">
            <c:ext xmlns:c16="http://schemas.microsoft.com/office/drawing/2014/chart" uri="{C3380CC4-5D6E-409C-BE32-E72D297353CC}">
              <c16:uniqueId val="{00000003-967A-4256-A50B-E09798C7F170}"/>
            </c:ext>
          </c:extLst>
        </c:ser>
        <c:ser>
          <c:idx val="4"/>
          <c:order val="4"/>
          <c:tx>
            <c:strRef>
              <c:f>Feuil2!$G$9</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Feuil2!$B$10:$B$15</c:f>
              <c:strCache>
                <c:ptCount val="6"/>
                <c:pt idx="0">
                  <c:v>Syphilis</c:v>
                </c:pt>
                <c:pt idx="1">
                  <c:v>NG</c:v>
                </c:pt>
                <c:pt idx="2">
                  <c:v>CT</c:v>
                </c:pt>
                <c:pt idx="3">
                  <c:v>AgHBs</c:v>
                </c:pt>
                <c:pt idx="4">
                  <c:v>VHC</c:v>
                </c:pt>
                <c:pt idx="5">
                  <c:v>VIH</c:v>
                </c:pt>
              </c:strCache>
            </c:strRef>
          </c:cat>
          <c:val>
            <c:numRef>
              <c:f>Feuil2!$G$10:$G$15</c:f>
              <c:numCache>
                <c:formatCode>General</c:formatCode>
                <c:ptCount val="6"/>
                <c:pt idx="0">
                  <c:v>94.0</c:v>
                </c:pt>
                <c:pt idx="1">
                  <c:v>366.0</c:v>
                </c:pt>
                <c:pt idx="2">
                  <c:v>467.0</c:v>
                </c:pt>
                <c:pt idx="3">
                  <c:v>55.0</c:v>
                </c:pt>
                <c:pt idx="4">
                  <c:v>31.0</c:v>
                </c:pt>
                <c:pt idx="5">
                  <c:v>21.0</c:v>
                </c:pt>
              </c:numCache>
            </c:numRef>
          </c:val>
          <c:extLst xmlns:c16r2="http://schemas.microsoft.com/office/drawing/2015/06/chart">
            <c:ext xmlns:c16="http://schemas.microsoft.com/office/drawing/2014/chart" uri="{C3380CC4-5D6E-409C-BE32-E72D297353CC}">
              <c16:uniqueId val="{00000004-967A-4256-A50B-E09798C7F170}"/>
            </c:ext>
          </c:extLst>
        </c:ser>
        <c:dLbls>
          <c:dLblPos val="inEnd"/>
          <c:showLegendKey val="0"/>
          <c:showVal val="1"/>
          <c:showCatName val="0"/>
          <c:showSerName val="0"/>
          <c:showPercent val="0"/>
          <c:showBubbleSize val="0"/>
        </c:dLbls>
        <c:gapWidth val="219"/>
        <c:overlap val="-27"/>
        <c:axId val="-1126312272"/>
        <c:axId val="-1126309952"/>
      </c:barChart>
      <c:catAx>
        <c:axId val="-112631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6309952"/>
        <c:crosses val="autoZero"/>
        <c:auto val="1"/>
        <c:lblAlgn val="ctr"/>
        <c:lblOffset val="100"/>
        <c:noMultiLvlLbl val="0"/>
      </c:catAx>
      <c:valAx>
        <c:axId val="-1126309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63122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Evolution </a:t>
            </a:r>
            <a:r>
              <a:rPr lang="fr-FR" dirty="0" smtClean="0"/>
              <a:t>Gonocoque</a:t>
            </a:r>
            <a:endParaRPr lang="fr-FR"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Feuil2!$C$35</c:f>
              <c:strCache>
                <c:ptCount val="1"/>
                <c:pt idx="0">
                  <c:v>urines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Feuil2!$B$36:$B$40</c:f>
              <c:numCache>
                <c:formatCode>General</c:formatCode>
                <c:ptCount val="5"/>
                <c:pt idx="0">
                  <c:v>2019.0</c:v>
                </c:pt>
                <c:pt idx="1">
                  <c:v>2020.0</c:v>
                </c:pt>
                <c:pt idx="2">
                  <c:v>2021.0</c:v>
                </c:pt>
                <c:pt idx="3">
                  <c:v>2022.0</c:v>
                </c:pt>
                <c:pt idx="4">
                  <c:v>2023.0</c:v>
                </c:pt>
              </c:numCache>
            </c:numRef>
          </c:cat>
          <c:val>
            <c:numRef>
              <c:f>Feuil2!$C$36:$C$40</c:f>
              <c:numCache>
                <c:formatCode>General</c:formatCode>
                <c:ptCount val="5"/>
                <c:pt idx="0">
                  <c:v>38.0</c:v>
                </c:pt>
                <c:pt idx="1">
                  <c:v>23.0</c:v>
                </c:pt>
                <c:pt idx="2">
                  <c:v>91.0</c:v>
                </c:pt>
                <c:pt idx="3">
                  <c:v>36.0</c:v>
                </c:pt>
                <c:pt idx="4">
                  <c:v>96.0</c:v>
                </c:pt>
              </c:numCache>
            </c:numRef>
          </c:val>
          <c:extLst xmlns:c16r2="http://schemas.microsoft.com/office/drawing/2015/06/chart">
            <c:ext xmlns:c16="http://schemas.microsoft.com/office/drawing/2014/chart" uri="{C3380CC4-5D6E-409C-BE32-E72D297353CC}">
              <c16:uniqueId val="{00000000-B489-4CD5-BD76-6C81C2A8CD66}"/>
            </c:ext>
          </c:extLst>
        </c:ser>
        <c:ser>
          <c:idx val="1"/>
          <c:order val="1"/>
          <c:tx>
            <c:strRef>
              <c:f>Feuil2!$D$35</c:f>
              <c:strCache>
                <c:ptCount val="1"/>
                <c:pt idx="0">
                  <c:v>anal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Feuil2!$B$36:$B$40</c:f>
              <c:numCache>
                <c:formatCode>General</c:formatCode>
                <c:ptCount val="5"/>
                <c:pt idx="0">
                  <c:v>2019.0</c:v>
                </c:pt>
                <c:pt idx="1">
                  <c:v>2020.0</c:v>
                </c:pt>
                <c:pt idx="2">
                  <c:v>2021.0</c:v>
                </c:pt>
                <c:pt idx="3">
                  <c:v>2022.0</c:v>
                </c:pt>
                <c:pt idx="4">
                  <c:v>2023.0</c:v>
                </c:pt>
              </c:numCache>
            </c:numRef>
          </c:cat>
          <c:val>
            <c:numRef>
              <c:f>Feuil2!$D$36:$D$40</c:f>
              <c:numCache>
                <c:formatCode>General</c:formatCode>
                <c:ptCount val="5"/>
                <c:pt idx="0">
                  <c:v>98.0</c:v>
                </c:pt>
                <c:pt idx="1">
                  <c:v>113.0</c:v>
                </c:pt>
                <c:pt idx="2">
                  <c:v>213.0</c:v>
                </c:pt>
                <c:pt idx="3">
                  <c:v>165.0</c:v>
                </c:pt>
                <c:pt idx="4">
                  <c:v>214.0</c:v>
                </c:pt>
              </c:numCache>
            </c:numRef>
          </c:val>
          <c:extLst xmlns:c16r2="http://schemas.microsoft.com/office/drawing/2015/06/chart">
            <c:ext xmlns:c16="http://schemas.microsoft.com/office/drawing/2014/chart" uri="{C3380CC4-5D6E-409C-BE32-E72D297353CC}">
              <c16:uniqueId val="{00000001-B489-4CD5-BD76-6C81C2A8CD66}"/>
            </c:ext>
          </c:extLst>
        </c:ser>
        <c:ser>
          <c:idx val="2"/>
          <c:order val="2"/>
          <c:tx>
            <c:strRef>
              <c:f>Feuil2!$E$35</c:f>
              <c:strCache>
                <c:ptCount val="1"/>
                <c:pt idx="0">
                  <c:v>oral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Feuil2!$B$36:$B$40</c:f>
              <c:numCache>
                <c:formatCode>General</c:formatCode>
                <c:ptCount val="5"/>
                <c:pt idx="0">
                  <c:v>2019.0</c:v>
                </c:pt>
                <c:pt idx="1">
                  <c:v>2020.0</c:v>
                </c:pt>
                <c:pt idx="2">
                  <c:v>2021.0</c:v>
                </c:pt>
                <c:pt idx="3">
                  <c:v>2022.0</c:v>
                </c:pt>
                <c:pt idx="4">
                  <c:v>2023.0</c:v>
                </c:pt>
              </c:numCache>
            </c:numRef>
          </c:cat>
          <c:val>
            <c:numRef>
              <c:f>Feuil2!$E$36:$E$40</c:f>
              <c:numCache>
                <c:formatCode>General</c:formatCode>
                <c:ptCount val="5"/>
                <c:pt idx="0">
                  <c:v>97.0</c:v>
                </c:pt>
                <c:pt idx="1">
                  <c:v>94.0</c:v>
                </c:pt>
                <c:pt idx="2">
                  <c:v>216.0</c:v>
                </c:pt>
                <c:pt idx="3">
                  <c:v>174.0</c:v>
                </c:pt>
                <c:pt idx="4">
                  <c:v>243.0</c:v>
                </c:pt>
              </c:numCache>
            </c:numRef>
          </c:val>
          <c:extLst xmlns:c16r2="http://schemas.microsoft.com/office/drawing/2015/06/chart">
            <c:ext xmlns:c16="http://schemas.microsoft.com/office/drawing/2014/chart" uri="{C3380CC4-5D6E-409C-BE32-E72D297353CC}">
              <c16:uniqueId val="{00000002-B489-4CD5-BD76-6C81C2A8CD66}"/>
            </c:ext>
          </c:extLst>
        </c:ser>
        <c:ser>
          <c:idx val="3"/>
          <c:order val="3"/>
          <c:tx>
            <c:strRef>
              <c:f>Feuil2!$F$35</c:f>
              <c:strCache>
                <c:ptCount val="1"/>
                <c:pt idx="0">
                  <c:v>urètre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Feuil2!$B$36:$B$40</c:f>
              <c:numCache>
                <c:formatCode>General</c:formatCode>
                <c:ptCount val="5"/>
                <c:pt idx="0">
                  <c:v>2019.0</c:v>
                </c:pt>
                <c:pt idx="1">
                  <c:v>2020.0</c:v>
                </c:pt>
                <c:pt idx="2">
                  <c:v>2021.0</c:v>
                </c:pt>
                <c:pt idx="3">
                  <c:v>2022.0</c:v>
                </c:pt>
                <c:pt idx="4">
                  <c:v>2023.0</c:v>
                </c:pt>
              </c:numCache>
            </c:numRef>
          </c:cat>
          <c:val>
            <c:numRef>
              <c:f>Feuil2!$F$36:$F$40</c:f>
              <c:numCache>
                <c:formatCode>General</c:formatCode>
                <c:ptCount val="5"/>
                <c:pt idx="0">
                  <c:v>11.0</c:v>
                </c:pt>
                <c:pt idx="1">
                  <c:v>5.0</c:v>
                </c:pt>
                <c:pt idx="2">
                  <c:v>19.0</c:v>
                </c:pt>
                <c:pt idx="3">
                  <c:v>19.0</c:v>
                </c:pt>
                <c:pt idx="4">
                  <c:v>2.0</c:v>
                </c:pt>
              </c:numCache>
            </c:numRef>
          </c:val>
          <c:extLst xmlns:c16r2="http://schemas.microsoft.com/office/drawing/2015/06/chart">
            <c:ext xmlns:c16="http://schemas.microsoft.com/office/drawing/2014/chart" uri="{C3380CC4-5D6E-409C-BE32-E72D297353CC}">
              <c16:uniqueId val="{00000003-B489-4CD5-BD76-6C81C2A8CD66}"/>
            </c:ext>
          </c:extLst>
        </c:ser>
        <c:ser>
          <c:idx val="4"/>
          <c:order val="4"/>
          <c:tx>
            <c:strRef>
              <c:f>Feuil2!$G$35</c:f>
              <c:strCache>
                <c:ptCount val="1"/>
                <c:pt idx="0">
                  <c:v>vaginal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Feuil2!$B$36:$B$40</c:f>
              <c:numCache>
                <c:formatCode>General</c:formatCode>
                <c:ptCount val="5"/>
                <c:pt idx="0">
                  <c:v>2019.0</c:v>
                </c:pt>
                <c:pt idx="1">
                  <c:v>2020.0</c:v>
                </c:pt>
                <c:pt idx="2">
                  <c:v>2021.0</c:v>
                </c:pt>
                <c:pt idx="3">
                  <c:v>2022.0</c:v>
                </c:pt>
                <c:pt idx="4">
                  <c:v>2023.0</c:v>
                </c:pt>
              </c:numCache>
            </c:numRef>
          </c:cat>
          <c:val>
            <c:numRef>
              <c:f>Feuil2!$G$36:$G$40</c:f>
              <c:numCache>
                <c:formatCode>General</c:formatCode>
                <c:ptCount val="5"/>
                <c:pt idx="0">
                  <c:v>19.0</c:v>
                </c:pt>
                <c:pt idx="1">
                  <c:v>9.0</c:v>
                </c:pt>
                <c:pt idx="2">
                  <c:v>16.0</c:v>
                </c:pt>
                <c:pt idx="3">
                  <c:v>5.0</c:v>
                </c:pt>
                <c:pt idx="4">
                  <c:v>12.0</c:v>
                </c:pt>
              </c:numCache>
            </c:numRef>
          </c:val>
          <c:extLst xmlns:c16r2="http://schemas.microsoft.com/office/drawing/2015/06/chart">
            <c:ext xmlns:c16="http://schemas.microsoft.com/office/drawing/2014/chart" uri="{C3380CC4-5D6E-409C-BE32-E72D297353CC}">
              <c16:uniqueId val="{00000000-3263-41AA-B269-ED6707524078}"/>
            </c:ext>
          </c:extLst>
        </c:ser>
        <c:dLbls>
          <c:dLblPos val="ctr"/>
          <c:showLegendKey val="0"/>
          <c:showVal val="1"/>
          <c:showCatName val="0"/>
          <c:showSerName val="0"/>
          <c:showPercent val="0"/>
          <c:showBubbleSize val="0"/>
        </c:dLbls>
        <c:gapWidth val="150"/>
        <c:overlap val="100"/>
        <c:axId val="-1126834976"/>
        <c:axId val="-1126832656"/>
      </c:barChart>
      <c:catAx>
        <c:axId val="-112683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6832656"/>
        <c:crosses val="autoZero"/>
        <c:auto val="1"/>
        <c:lblAlgn val="ctr"/>
        <c:lblOffset val="100"/>
        <c:noMultiLvlLbl val="0"/>
      </c:catAx>
      <c:valAx>
        <c:axId val="-1126832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6834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t>Evolution </a:t>
            </a:r>
            <a:r>
              <a:rPr lang="fr-FR" dirty="0" smtClean="0"/>
              <a:t>Chlamydiae </a:t>
            </a:r>
            <a:r>
              <a:rPr lang="fr-FR" dirty="0" err="1" smtClean="0"/>
              <a:t>Trachomatis</a:t>
            </a:r>
            <a:endParaRPr lang="fr-FR"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Feuil2!$B$26</c:f>
              <c:strCache>
                <c:ptCount val="1"/>
                <c:pt idx="0">
                  <c:v>urines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Feuil2!$A$27:$A$31</c:f>
              <c:numCache>
                <c:formatCode>General</c:formatCode>
                <c:ptCount val="5"/>
                <c:pt idx="0">
                  <c:v>2019.0</c:v>
                </c:pt>
                <c:pt idx="1">
                  <c:v>2020.0</c:v>
                </c:pt>
                <c:pt idx="2">
                  <c:v>2021.0</c:v>
                </c:pt>
                <c:pt idx="3">
                  <c:v>2022.0</c:v>
                </c:pt>
                <c:pt idx="4">
                  <c:v>2023.0</c:v>
                </c:pt>
              </c:numCache>
            </c:numRef>
          </c:cat>
          <c:val>
            <c:numRef>
              <c:f>Feuil2!$B$27:$B$31</c:f>
              <c:numCache>
                <c:formatCode>General</c:formatCode>
                <c:ptCount val="5"/>
                <c:pt idx="0">
                  <c:v>135.0</c:v>
                </c:pt>
                <c:pt idx="1">
                  <c:v>86.0</c:v>
                </c:pt>
                <c:pt idx="2">
                  <c:v>142.0</c:v>
                </c:pt>
                <c:pt idx="3">
                  <c:v>147.0</c:v>
                </c:pt>
                <c:pt idx="4">
                  <c:v>155.0</c:v>
                </c:pt>
              </c:numCache>
            </c:numRef>
          </c:val>
          <c:extLst xmlns:c16r2="http://schemas.microsoft.com/office/drawing/2015/06/chart">
            <c:ext xmlns:c16="http://schemas.microsoft.com/office/drawing/2014/chart" uri="{C3380CC4-5D6E-409C-BE32-E72D297353CC}">
              <c16:uniqueId val="{00000000-CFB3-40E9-927E-5FC5159764DD}"/>
            </c:ext>
          </c:extLst>
        </c:ser>
        <c:ser>
          <c:idx val="1"/>
          <c:order val="1"/>
          <c:tx>
            <c:strRef>
              <c:f>Feuil2!$C$26</c:f>
              <c:strCache>
                <c:ptCount val="1"/>
                <c:pt idx="0">
                  <c:v>rectal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Feuil2!$A$27:$A$31</c:f>
              <c:numCache>
                <c:formatCode>General</c:formatCode>
                <c:ptCount val="5"/>
                <c:pt idx="0">
                  <c:v>2019.0</c:v>
                </c:pt>
                <c:pt idx="1">
                  <c:v>2020.0</c:v>
                </c:pt>
                <c:pt idx="2">
                  <c:v>2021.0</c:v>
                </c:pt>
                <c:pt idx="3">
                  <c:v>2022.0</c:v>
                </c:pt>
                <c:pt idx="4">
                  <c:v>2023.0</c:v>
                </c:pt>
              </c:numCache>
            </c:numRef>
          </c:cat>
          <c:val>
            <c:numRef>
              <c:f>Feuil2!$C$27:$C$31</c:f>
              <c:numCache>
                <c:formatCode>General</c:formatCode>
                <c:ptCount val="5"/>
                <c:pt idx="0">
                  <c:v>111.0</c:v>
                </c:pt>
                <c:pt idx="1">
                  <c:v>76.0</c:v>
                </c:pt>
                <c:pt idx="2">
                  <c:v>139.0</c:v>
                </c:pt>
                <c:pt idx="3">
                  <c:v>171.0</c:v>
                </c:pt>
                <c:pt idx="4">
                  <c:v>188.0</c:v>
                </c:pt>
              </c:numCache>
            </c:numRef>
          </c:val>
          <c:extLst xmlns:c16r2="http://schemas.microsoft.com/office/drawing/2015/06/chart">
            <c:ext xmlns:c16="http://schemas.microsoft.com/office/drawing/2014/chart" uri="{C3380CC4-5D6E-409C-BE32-E72D297353CC}">
              <c16:uniqueId val="{00000001-CFB3-40E9-927E-5FC5159764DD}"/>
            </c:ext>
          </c:extLst>
        </c:ser>
        <c:ser>
          <c:idx val="2"/>
          <c:order val="2"/>
          <c:tx>
            <c:strRef>
              <c:f>Feuil2!$D$26</c:f>
              <c:strCache>
                <c:ptCount val="1"/>
                <c:pt idx="0">
                  <c:v>oral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Feuil2!$A$27:$A$31</c:f>
              <c:numCache>
                <c:formatCode>General</c:formatCode>
                <c:ptCount val="5"/>
                <c:pt idx="0">
                  <c:v>2019.0</c:v>
                </c:pt>
                <c:pt idx="1">
                  <c:v>2020.0</c:v>
                </c:pt>
                <c:pt idx="2">
                  <c:v>2021.0</c:v>
                </c:pt>
                <c:pt idx="3">
                  <c:v>2022.0</c:v>
                </c:pt>
                <c:pt idx="4">
                  <c:v>2023.0</c:v>
                </c:pt>
              </c:numCache>
            </c:numRef>
          </c:cat>
          <c:val>
            <c:numRef>
              <c:f>Feuil2!$D$27:$D$31</c:f>
              <c:numCache>
                <c:formatCode>General</c:formatCode>
                <c:ptCount val="5"/>
                <c:pt idx="0">
                  <c:v>13.0</c:v>
                </c:pt>
                <c:pt idx="1">
                  <c:v>13.0</c:v>
                </c:pt>
                <c:pt idx="2">
                  <c:v>28.0</c:v>
                </c:pt>
                <c:pt idx="3">
                  <c:v>22.0</c:v>
                </c:pt>
                <c:pt idx="4">
                  <c:v>72.0</c:v>
                </c:pt>
              </c:numCache>
            </c:numRef>
          </c:val>
          <c:extLst xmlns:c16r2="http://schemas.microsoft.com/office/drawing/2015/06/chart">
            <c:ext xmlns:c16="http://schemas.microsoft.com/office/drawing/2014/chart" uri="{C3380CC4-5D6E-409C-BE32-E72D297353CC}">
              <c16:uniqueId val="{00000002-CFB3-40E9-927E-5FC5159764DD}"/>
            </c:ext>
          </c:extLst>
        </c:ser>
        <c:ser>
          <c:idx val="3"/>
          <c:order val="3"/>
          <c:tx>
            <c:strRef>
              <c:f>Feuil2!#REF!</c:f>
              <c:strCache>
                <c:ptCount val="1"/>
                <c:pt idx="0">
                  <c:v>#REF!</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Feuil2!$A$27:$A$31</c:f>
              <c:numCache>
                <c:formatCode>General</c:formatCode>
                <c:ptCount val="5"/>
                <c:pt idx="0">
                  <c:v>2019.0</c:v>
                </c:pt>
                <c:pt idx="1">
                  <c:v>2020.0</c:v>
                </c:pt>
                <c:pt idx="2">
                  <c:v>2021.0</c:v>
                </c:pt>
                <c:pt idx="3">
                  <c:v>2022.0</c:v>
                </c:pt>
                <c:pt idx="4">
                  <c:v>2023.0</c:v>
                </c:pt>
              </c:numCache>
            </c:numRef>
          </c:cat>
          <c:val>
            <c:numRef>
              <c:f>Feuil2!$E$27:$E$31</c:f>
              <c:numCache>
                <c:formatCode>General</c:formatCode>
                <c:ptCount val="5"/>
                <c:pt idx="0">
                  <c:v>96.0</c:v>
                </c:pt>
                <c:pt idx="1">
                  <c:v>69.0</c:v>
                </c:pt>
                <c:pt idx="2">
                  <c:v>107.0</c:v>
                </c:pt>
                <c:pt idx="3">
                  <c:v>109.0</c:v>
                </c:pt>
                <c:pt idx="4">
                  <c:v>117.0</c:v>
                </c:pt>
              </c:numCache>
            </c:numRef>
          </c:val>
          <c:extLst xmlns:c16r2="http://schemas.microsoft.com/office/drawing/2015/06/chart">
            <c:ext xmlns:c16="http://schemas.microsoft.com/office/drawing/2014/chart" uri="{C3380CC4-5D6E-409C-BE32-E72D297353CC}">
              <c16:uniqueId val="{00000003-CFB3-40E9-927E-5FC5159764DD}"/>
            </c:ext>
          </c:extLst>
        </c:ser>
        <c:dLbls>
          <c:dLblPos val="ctr"/>
          <c:showLegendKey val="0"/>
          <c:showVal val="1"/>
          <c:showCatName val="0"/>
          <c:showSerName val="0"/>
          <c:showPercent val="0"/>
          <c:showBubbleSize val="0"/>
        </c:dLbls>
        <c:gapWidth val="150"/>
        <c:overlap val="100"/>
        <c:axId val="-1170715152"/>
        <c:axId val="-1170713376"/>
      </c:barChart>
      <c:catAx>
        <c:axId val="-117071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70713376"/>
        <c:crosses val="autoZero"/>
        <c:auto val="1"/>
        <c:lblAlgn val="ctr"/>
        <c:lblOffset val="100"/>
        <c:noMultiLvlLbl val="0"/>
      </c:catAx>
      <c:valAx>
        <c:axId val="-1170713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707151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a:t>Evolution syphilis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Feuil2!$C$44</c:f>
              <c:strCache>
                <c:ptCount val="1"/>
                <c:pt idx="0">
                  <c:v>precoce I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Feuil2!$B$45:$B$49</c:f>
              <c:numCache>
                <c:formatCode>General</c:formatCode>
                <c:ptCount val="5"/>
                <c:pt idx="0">
                  <c:v>2019.0</c:v>
                </c:pt>
                <c:pt idx="1">
                  <c:v>2020.0</c:v>
                </c:pt>
                <c:pt idx="2">
                  <c:v>2021.0</c:v>
                </c:pt>
                <c:pt idx="3">
                  <c:v>2022.0</c:v>
                </c:pt>
                <c:pt idx="4">
                  <c:v>2023.0</c:v>
                </c:pt>
              </c:numCache>
            </c:numRef>
          </c:cat>
          <c:val>
            <c:numRef>
              <c:f>Feuil2!$C$45:$C$49</c:f>
              <c:numCache>
                <c:formatCode>General</c:formatCode>
                <c:ptCount val="5"/>
                <c:pt idx="0">
                  <c:v>37.0</c:v>
                </c:pt>
                <c:pt idx="1">
                  <c:v>22.0</c:v>
                </c:pt>
                <c:pt idx="2">
                  <c:v>58.0</c:v>
                </c:pt>
                <c:pt idx="3">
                  <c:v>51.0</c:v>
                </c:pt>
                <c:pt idx="4">
                  <c:v>74.0</c:v>
                </c:pt>
              </c:numCache>
            </c:numRef>
          </c:val>
          <c:extLst xmlns:c16r2="http://schemas.microsoft.com/office/drawing/2015/06/chart">
            <c:ext xmlns:c16="http://schemas.microsoft.com/office/drawing/2014/chart" uri="{C3380CC4-5D6E-409C-BE32-E72D297353CC}">
              <c16:uniqueId val="{00000000-17E2-4736-AE29-09616172F9E1}"/>
            </c:ext>
          </c:extLst>
        </c:ser>
        <c:ser>
          <c:idx val="1"/>
          <c:order val="1"/>
          <c:tx>
            <c:strRef>
              <c:f>Feuil2!$D$44</c:f>
              <c:strCache>
                <c:ptCount val="1"/>
                <c:pt idx="0">
                  <c:v>precoce II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Feuil2!$B$45:$B$49</c:f>
              <c:numCache>
                <c:formatCode>General</c:formatCode>
                <c:ptCount val="5"/>
                <c:pt idx="0">
                  <c:v>2019.0</c:v>
                </c:pt>
                <c:pt idx="1">
                  <c:v>2020.0</c:v>
                </c:pt>
                <c:pt idx="2">
                  <c:v>2021.0</c:v>
                </c:pt>
                <c:pt idx="3">
                  <c:v>2022.0</c:v>
                </c:pt>
                <c:pt idx="4">
                  <c:v>2023.0</c:v>
                </c:pt>
              </c:numCache>
            </c:numRef>
          </c:cat>
          <c:val>
            <c:numRef>
              <c:f>Feuil2!$D$45:$D$49</c:f>
              <c:numCache>
                <c:formatCode>General</c:formatCode>
                <c:ptCount val="5"/>
                <c:pt idx="0">
                  <c:v>16.0</c:v>
                </c:pt>
                <c:pt idx="1">
                  <c:v>12.0</c:v>
                </c:pt>
                <c:pt idx="2">
                  <c:v>8.0</c:v>
                </c:pt>
                <c:pt idx="3">
                  <c:v>8.0</c:v>
                </c:pt>
                <c:pt idx="4">
                  <c:v>22.0</c:v>
                </c:pt>
              </c:numCache>
            </c:numRef>
          </c:val>
          <c:extLst xmlns:c16r2="http://schemas.microsoft.com/office/drawing/2015/06/chart">
            <c:ext xmlns:c16="http://schemas.microsoft.com/office/drawing/2014/chart" uri="{C3380CC4-5D6E-409C-BE32-E72D297353CC}">
              <c16:uniqueId val="{00000001-17E2-4736-AE29-09616172F9E1}"/>
            </c:ext>
          </c:extLst>
        </c:ser>
        <c:ser>
          <c:idx val="2"/>
          <c:order val="2"/>
          <c:tx>
            <c:strRef>
              <c:f>Feuil2!$E$44</c:f>
              <c:strCache>
                <c:ptCount val="1"/>
                <c:pt idx="0">
                  <c:v>latente precoce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Feuil2!$B$45:$B$49</c:f>
              <c:numCache>
                <c:formatCode>General</c:formatCode>
                <c:ptCount val="5"/>
                <c:pt idx="0">
                  <c:v>2019.0</c:v>
                </c:pt>
                <c:pt idx="1">
                  <c:v>2020.0</c:v>
                </c:pt>
                <c:pt idx="2">
                  <c:v>2021.0</c:v>
                </c:pt>
                <c:pt idx="3">
                  <c:v>2022.0</c:v>
                </c:pt>
                <c:pt idx="4">
                  <c:v>2023.0</c:v>
                </c:pt>
              </c:numCache>
            </c:numRef>
          </c:cat>
          <c:val>
            <c:numRef>
              <c:f>Feuil2!$E$45:$E$49</c:f>
              <c:numCache>
                <c:formatCode>General</c:formatCode>
                <c:ptCount val="5"/>
                <c:pt idx="0">
                  <c:v>15.0</c:v>
                </c:pt>
                <c:pt idx="1">
                  <c:v>4.0</c:v>
                </c:pt>
                <c:pt idx="2">
                  <c:v>9.0</c:v>
                </c:pt>
                <c:pt idx="3">
                  <c:v>27.0</c:v>
                </c:pt>
                <c:pt idx="4">
                  <c:v>20.0</c:v>
                </c:pt>
              </c:numCache>
            </c:numRef>
          </c:val>
          <c:extLst xmlns:c16r2="http://schemas.microsoft.com/office/drawing/2015/06/chart">
            <c:ext xmlns:c16="http://schemas.microsoft.com/office/drawing/2014/chart" uri="{C3380CC4-5D6E-409C-BE32-E72D297353CC}">
              <c16:uniqueId val="{00000002-17E2-4736-AE29-09616172F9E1}"/>
            </c:ext>
          </c:extLst>
        </c:ser>
        <c:ser>
          <c:idx val="3"/>
          <c:order val="3"/>
          <c:tx>
            <c:strRef>
              <c:f>Feuil2!$F$44</c:f>
              <c:strCache>
                <c:ptCount val="1"/>
                <c:pt idx="0">
                  <c:v>latente tardive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Feuil2!$B$45:$B$49</c:f>
              <c:numCache>
                <c:formatCode>General</c:formatCode>
                <c:ptCount val="5"/>
                <c:pt idx="0">
                  <c:v>2019.0</c:v>
                </c:pt>
                <c:pt idx="1">
                  <c:v>2020.0</c:v>
                </c:pt>
                <c:pt idx="2">
                  <c:v>2021.0</c:v>
                </c:pt>
                <c:pt idx="3">
                  <c:v>2022.0</c:v>
                </c:pt>
                <c:pt idx="4">
                  <c:v>2023.0</c:v>
                </c:pt>
              </c:numCache>
            </c:numRef>
          </c:cat>
          <c:val>
            <c:numRef>
              <c:f>Feuil2!$F$45:$F$49</c:f>
              <c:numCache>
                <c:formatCode>General</c:formatCode>
                <c:ptCount val="5"/>
                <c:pt idx="0">
                  <c:v>6.0</c:v>
                </c:pt>
                <c:pt idx="1">
                  <c:v>5.0</c:v>
                </c:pt>
                <c:pt idx="2">
                  <c:v>5.0</c:v>
                </c:pt>
                <c:pt idx="3">
                  <c:v>6.0</c:v>
                </c:pt>
                <c:pt idx="4">
                  <c:v>11.0</c:v>
                </c:pt>
              </c:numCache>
            </c:numRef>
          </c:val>
          <c:extLst xmlns:c16r2="http://schemas.microsoft.com/office/drawing/2015/06/chart">
            <c:ext xmlns:c16="http://schemas.microsoft.com/office/drawing/2014/chart" uri="{C3380CC4-5D6E-409C-BE32-E72D297353CC}">
              <c16:uniqueId val="{00000003-17E2-4736-AE29-09616172F9E1}"/>
            </c:ext>
          </c:extLst>
        </c:ser>
        <c:dLbls>
          <c:dLblPos val="ctr"/>
          <c:showLegendKey val="0"/>
          <c:showVal val="1"/>
          <c:showCatName val="0"/>
          <c:showSerName val="0"/>
          <c:showPercent val="0"/>
          <c:showBubbleSize val="0"/>
        </c:dLbls>
        <c:gapWidth val="150"/>
        <c:overlap val="100"/>
        <c:axId val="-1128272240"/>
        <c:axId val="-1128269488"/>
      </c:barChart>
      <c:catAx>
        <c:axId val="-112827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8269488"/>
        <c:crosses val="autoZero"/>
        <c:auto val="1"/>
        <c:lblAlgn val="ctr"/>
        <c:lblOffset val="100"/>
        <c:noMultiLvlLbl val="0"/>
      </c:catAx>
      <c:valAx>
        <c:axId val="-1128269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8272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6895E9-A472-43CC-9898-80BAF15816A2}"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373E4703-AA90-455A-9BF3-321BE773AFA3}">
      <dgm:prSet/>
      <dgm:spPr/>
      <dgm:t>
        <a:bodyPr/>
        <a:lstStyle/>
        <a:p>
          <a:r>
            <a:rPr lang="fr-FR" dirty="0"/>
            <a:t>Quel est l’intérêt à interroger les pratiques ?</a:t>
          </a:r>
          <a:endParaRPr lang="en-US" dirty="0"/>
        </a:p>
      </dgm:t>
    </dgm:pt>
    <dgm:pt modelId="{F7EC50F7-F319-40E4-A225-2D2C5A0958EB}" type="parTrans" cxnId="{125D01CC-2474-4984-8721-91AE18D120B6}">
      <dgm:prSet/>
      <dgm:spPr/>
      <dgm:t>
        <a:bodyPr/>
        <a:lstStyle/>
        <a:p>
          <a:endParaRPr lang="en-US"/>
        </a:p>
      </dgm:t>
    </dgm:pt>
    <dgm:pt modelId="{1345A4B6-3DC3-4D00-B766-03C35800D11C}" type="sibTrans" cxnId="{125D01CC-2474-4984-8721-91AE18D120B6}">
      <dgm:prSet/>
      <dgm:spPr/>
      <dgm:t>
        <a:bodyPr/>
        <a:lstStyle/>
        <a:p>
          <a:endParaRPr lang="en-US"/>
        </a:p>
      </dgm:t>
    </dgm:pt>
    <dgm:pt modelId="{13FF7EBA-B2D6-4BDB-9340-A56BACFE37E2}">
      <dgm:prSet/>
      <dgm:spPr/>
      <dgm:t>
        <a:bodyPr/>
        <a:lstStyle/>
        <a:p>
          <a:r>
            <a:rPr lang="fr-FR"/>
            <a:t>Préciser le risque d’IST</a:t>
          </a:r>
          <a:endParaRPr lang="en-US"/>
        </a:p>
      </dgm:t>
    </dgm:pt>
    <dgm:pt modelId="{B1724C5B-D78F-4AAD-927D-10F01687FAB2}" type="parTrans" cxnId="{0A552AA9-9EF7-40E1-8755-AC99497DC9C5}">
      <dgm:prSet/>
      <dgm:spPr/>
      <dgm:t>
        <a:bodyPr/>
        <a:lstStyle/>
        <a:p>
          <a:endParaRPr lang="en-US"/>
        </a:p>
      </dgm:t>
    </dgm:pt>
    <dgm:pt modelId="{F53E2122-10AE-4D06-AED1-4D735E50F819}" type="sibTrans" cxnId="{0A552AA9-9EF7-40E1-8755-AC99497DC9C5}">
      <dgm:prSet/>
      <dgm:spPr/>
      <dgm:t>
        <a:bodyPr/>
        <a:lstStyle/>
        <a:p>
          <a:endParaRPr lang="en-US"/>
        </a:p>
      </dgm:t>
    </dgm:pt>
    <dgm:pt modelId="{080DAACE-1C81-4880-9DF6-155AEC68BB9D}">
      <dgm:prSet/>
      <dgm:spPr/>
      <dgm:t>
        <a:bodyPr/>
        <a:lstStyle/>
        <a:p>
          <a:r>
            <a:rPr lang="fr-FR"/>
            <a:t>Proposer des mesures de préventions adaptées </a:t>
          </a:r>
          <a:endParaRPr lang="en-US"/>
        </a:p>
      </dgm:t>
    </dgm:pt>
    <dgm:pt modelId="{BF6F17FE-271C-4F69-BC68-118C96087984}" type="parTrans" cxnId="{EF2A3DB6-18F7-48F8-83C5-8EFCD4833698}">
      <dgm:prSet/>
      <dgm:spPr/>
      <dgm:t>
        <a:bodyPr/>
        <a:lstStyle/>
        <a:p>
          <a:endParaRPr lang="en-US"/>
        </a:p>
      </dgm:t>
    </dgm:pt>
    <dgm:pt modelId="{999C84BB-E700-4A3E-8202-FE36C58B738A}" type="sibTrans" cxnId="{EF2A3DB6-18F7-48F8-83C5-8EFCD4833698}">
      <dgm:prSet/>
      <dgm:spPr/>
      <dgm:t>
        <a:bodyPr/>
        <a:lstStyle/>
        <a:p>
          <a:endParaRPr lang="en-US"/>
        </a:p>
      </dgm:t>
    </dgm:pt>
    <dgm:pt modelId="{49B40834-9F7D-44B4-9234-61776B3FE920}">
      <dgm:prSet/>
      <dgm:spPr/>
      <dgm:t>
        <a:bodyPr/>
        <a:lstStyle/>
        <a:p>
          <a:r>
            <a:rPr lang="fr-FR"/>
            <a:t>Ouvrir la porte à des interrogations sur la santé sexuelle </a:t>
          </a:r>
          <a:endParaRPr lang="en-US"/>
        </a:p>
      </dgm:t>
    </dgm:pt>
    <dgm:pt modelId="{433EE3F3-E326-4D1C-9D62-483281AD72B0}" type="parTrans" cxnId="{08AC5C2D-5EFF-4E99-85F5-D50C89D20A33}">
      <dgm:prSet/>
      <dgm:spPr/>
      <dgm:t>
        <a:bodyPr/>
        <a:lstStyle/>
        <a:p>
          <a:endParaRPr lang="en-US"/>
        </a:p>
      </dgm:t>
    </dgm:pt>
    <dgm:pt modelId="{6CB7CE14-556D-4E08-96AC-E11CF1DE6424}" type="sibTrans" cxnId="{08AC5C2D-5EFF-4E99-85F5-D50C89D20A33}">
      <dgm:prSet/>
      <dgm:spPr/>
      <dgm:t>
        <a:bodyPr/>
        <a:lstStyle/>
        <a:p>
          <a:endParaRPr lang="en-US"/>
        </a:p>
      </dgm:t>
    </dgm:pt>
    <dgm:pt modelId="{4EA5BE2C-61E8-407A-A79C-F3C97C89C095}">
      <dgm:prSet/>
      <dgm:spPr/>
      <dgm:t>
        <a:bodyPr/>
        <a:lstStyle/>
        <a:p>
          <a:r>
            <a:rPr lang="fr-FR" dirty="0"/>
            <a:t>Mieux connaitre ses patients : globalité </a:t>
          </a:r>
          <a:endParaRPr lang="en-US" dirty="0"/>
        </a:p>
      </dgm:t>
    </dgm:pt>
    <dgm:pt modelId="{5243DA80-FFF9-4B2F-8B1B-C4A771184AA0}" type="parTrans" cxnId="{D49B1EEC-0543-4759-96E3-6ADEFCF4B4DF}">
      <dgm:prSet/>
      <dgm:spPr/>
      <dgm:t>
        <a:bodyPr/>
        <a:lstStyle/>
        <a:p>
          <a:endParaRPr lang="en-US"/>
        </a:p>
      </dgm:t>
    </dgm:pt>
    <dgm:pt modelId="{0A769014-A1E1-4836-9B28-70CF16C0D651}" type="sibTrans" cxnId="{D49B1EEC-0543-4759-96E3-6ADEFCF4B4DF}">
      <dgm:prSet/>
      <dgm:spPr/>
      <dgm:t>
        <a:bodyPr/>
        <a:lstStyle/>
        <a:p>
          <a:endParaRPr lang="en-US"/>
        </a:p>
      </dgm:t>
    </dgm:pt>
    <dgm:pt modelId="{A23ECCDD-E83A-4534-B5BC-C075D4039A9C}">
      <dgm:prSet/>
      <dgm:spPr/>
      <dgm:t>
        <a:bodyPr/>
        <a:lstStyle/>
        <a:p>
          <a:r>
            <a:rPr lang="fr-FR"/>
            <a:t>De quelle manière interroger les pratiques ?</a:t>
          </a:r>
          <a:endParaRPr lang="en-US"/>
        </a:p>
      </dgm:t>
    </dgm:pt>
    <dgm:pt modelId="{577569FC-5819-42A7-AE72-1E077D60902A}" type="parTrans" cxnId="{B72BC76A-9037-40E4-9FF7-BE7DF7474E17}">
      <dgm:prSet/>
      <dgm:spPr/>
      <dgm:t>
        <a:bodyPr/>
        <a:lstStyle/>
        <a:p>
          <a:endParaRPr lang="en-US"/>
        </a:p>
      </dgm:t>
    </dgm:pt>
    <dgm:pt modelId="{97A83885-74A0-4FB0-886E-5C07B346CDB9}" type="sibTrans" cxnId="{B72BC76A-9037-40E4-9FF7-BE7DF7474E17}">
      <dgm:prSet/>
      <dgm:spPr/>
      <dgm:t>
        <a:bodyPr/>
        <a:lstStyle/>
        <a:p>
          <a:endParaRPr lang="en-US"/>
        </a:p>
      </dgm:t>
    </dgm:pt>
    <dgm:pt modelId="{78DB6F1C-79B2-4F61-AC34-C6E31A1B07C5}">
      <dgm:prSet/>
      <dgm:spPr/>
      <dgm:t>
        <a:bodyPr/>
        <a:lstStyle/>
        <a:p>
          <a:r>
            <a:rPr lang="fr-FR"/>
            <a:t>Avec un ton non jugeant : ne pas exprimer de préjugés personnels</a:t>
          </a:r>
          <a:endParaRPr lang="en-US"/>
        </a:p>
      </dgm:t>
    </dgm:pt>
    <dgm:pt modelId="{66CE4924-E539-4EAD-B2C8-550646E570FA}" type="parTrans" cxnId="{E2A63F62-7EA6-44E3-9D7E-AE911E9675D5}">
      <dgm:prSet/>
      <dgm:spPr/>
      <dgm:t>
        <a:bodyPr/>
        <a:lstStyle/>
        <a:p>
          <a:endParaRPr lang="en-US"/>
        </a:p>
      </dgm:t>
    </dgm:pt>
    <dgm:pt modelId="{67F73C35-6D19-480A-9BB0-C5DD9ABA6795}" type="sibTrans" cxnId="{E2A63F62-7EA6-44E3-9D7E-AE911E9675D5}">
      <dgm:prSet/>
      <dgm:spPr/>
      <dgm:t>
        <a:bodyPr/>
        <a:lstStyle/>
        <a:p>
          <a:endParaRPr lang="en-US"/>
        </a:p>
      </dgm:t>
    </dgm:pt>
    <dgm:pt modelId="{35EC5C4F-2A5C-47F9-9717-A77B7370D64E}">
      <dgm:prSet/>
      <dgm:spPr/>
      <dgm:t>
        <a:bodyPr/>
        <a:lstStyle/>
        <a:p>
          <a:r>
            <a:rPr lang="fr-FR" dirty="0"/>
            <a:t>En réponse à une demande ou de manière systématique : moment approprié ?</a:t>
          </a:r>
          <a:endParaRPr lang="en-US" dirty="0"/>
        </a:p>
      </dgm:t>
    </dgm:pt>
    <dgm:pt modelId="{73081CD1-3E34-4103-B106-44043EC1D8BC}" type="parTrans" cxnId="{F5237070-9411-46B2-8F64-8B7A91AC8218}">
      <dgm:prSet/>
      <dgm:spPr/>
      <dgm:t>
        <a:bodyPr/>
        <a:lstStyle/>
        <a:p>
          <a:endParaRPr lang="en-US"/>
        </a:p>
      </dgm:t>
    </dgm:pt>
    <dgm:pt modelId="{4AF3B5C7-B5A8-4DCF-9746-DB89025C88C2}" type="sibTrans" cxnId="{F5237070-9411-46B2-8F64-8B7A91AC8218}">
      <dgm:prSet/>
      <dgm:spPr/>
      <dgm:t>
        <a:bodyPr/>
        <a:lstStyle/>
        <a:p>
          <a:endParaRPr lang="en-US"/>
        </a:p>
      </dgm:t>
    </dgm:pt>
    <dgm:pt modelId="{2F1CAA61-7AE9-4926-9E5B-BC9AD8FCDD1F}">
      <dgm:prSet/>
      <dgm:spPr/>
      <dgm:t>
        <a:bodyPr/>
        <a:lstStyle/>
        <a:p>
          <a:r>
            <a:rPr lang="fr-FR" dirty="0" err="1"/>
            <a:t>HomoGen</a:t>
          </a:r>
          <a:r>
            <a:rPr lang="fr-FR" dirty="0"/>
            <a:t> : 69 % des patients HSH estimaient cet discussion nécessaire, 42% des patients n’en avaient pas parlé à leur MT </a:t>
          </a:r>
          <a:endParaRPr lang="en-US" dirty="0"/>
        </a:p>
      </dgm:t>
    </dgm:pt>
    <dgm:pt modelId="{835AB740-5D0F-471D-8079-87BC7CC3C7BB}" type="parTrans" cxnId="{7A32AD4B-246D-4EEC-9E50-84FADE8F3441}">
      <dgm:prSet/>
      <dgm:spPr/>
      <dgm:t>
        <a:bodyPr/>
        <a:lstStyle/>
        <a:p>
          <a:endParaRPr lang="en-US"/>
        </a:p>
      </dgm:t>
    </dgm:pt>
    <dgm:pt modelId="{D9B9C54E-32DF-4A81-AB05-58B043E6DEA2}" type="sibTrans" cxnId="{7A32AD4B-246D-4EEC-9E50-84FADE8F3441}">
      <dgm:prSet/>
      <dgm:spPr/>
      <dgm:t>
        <a:bodyPr/>
        <a:lstStyle/>
        <a:p>
          <a:endParaRPr lang="en-US"/>
        </a:p>
      </dgm:t>
    </dgm:pt>
    <dgm:pt modelId="{50F8A44F-95EB-4B9D-B54D-224BE37D0C9C}">
      <dgm:prSet/>
      <dgm:spPr/>
      <dgm:t>
        <a:bodyPr/>
        <a:lstStyle/>
        <a:p>
          <a:r>
            <a:rPr lang="fr-FR"/>
            <a:t>Recommandation 2017 NHS : « enregistrer l’orientation sexuelle de tous les patients/ usagers âgés de 16 ans et plus, dans tous les services de santé »,</a:t>
          </a:r>
          <a:endParaRPr lang="en-US"/>
        </a:p>
      </dgm:t>
    </dgm:pt>
    <dgm:pt modelId="{D6B24693-CA7C-464D-8770-4CCD457BE00E}" type="parTrans" cxnId="{9E4A31C2-41BE-4018-B86F-56D3396F2B6C}">
      <dgm:prSet/>
      <dgm:spPr/>
      <dgm:t>
        <a:bodyPr/>
        <a:lstStyle/>
        <a:p>
          <a:endParaRPr lang="en-US"/>
        </a:p>
      </dgm:t>
    </dgm:pt>
    <dgm:pt modelId="{90712CF2-8F9F-4528-BF40-89527B597973}" type="sibTrans" cxnId="{9E4A31C2-41BE-4018-B86F-56D3396F2B6C}">
      <dgm:prSet/>
      <dgm:spPr/>
      <dgm:t>
        <a:bodyPr/>
        <a:lstStyle/>
        <a:p>
          <a:endParaRPr lang="en-US"/>
        </a:p>
      </dgm:t>
    </dgm:pt>
    <dgm:pt modelId="{1B2D7754-5554-48D7-9C47-3C4AC51964BD}">
      <dgm:prSet/>
      <dgm:spPr/>
      <dgm:t>
        <a:bodyPr/>
        <a:lstStyle/>
        <a:p>
          <a:r>
            <a:rPr lang="fr-FR" dirty="0"/>
            <a:t>Apprécié par les personnes interrogées</a:t>
          </a:r>
          <a:endParaRPr lang="en-US" dirty="0"/>
        </a:p>
      </dgm:t>
    </dgm:pt>
    <dgm:pt modelId="{DB57F683-D630-4165-9A36-F294191230DC}" type="parTrans" cxnId="{2CBDC094-8FB9-4928-8E74-EB6D0021968B}">
      <dgm:prSet/>
      <dgm:spPr/>
      <dgm:t>
        <a:bodyPr/>
        <a:lstStyle/>
        <a:p>
          <a:endParaRPr lang="fr-FR"/>
        </a:p>
      </dgm:t>
    </dgm:pt>
    <dgm:pt modelId="{5CBF8575-5C78-4790-943A-AA042A8E8311}" type="sibTrans" cxnId="{2CBDC094-8FB9-4928-8E74-EB6D0021968B}">
      <dgm:prSet/>
      <dgm:spPr/>
      <dgm:t>
        <a:bodyPr/>
        <a:lstStyle/>
        <a:p>
          <a:endParaRPr lang="fr-FR"/>
        </a:p>
      </dgm:t>
    </dgm:pt>
    <dgm:pt modelId="{938C2678-DDF0-48F7-9CD1-F7EFD3796F8D}">
      <dgm:prSet/>
      <dgm:spPr/>
      <dgm:t>
        <a:bodyPr/>
        <a:lstStyle/>
        <a:p>
          <a:r>
            <a:rPr lang="fr-FR" dirty="0"/>
            <a:t>Ne change majoritairement pas la relation avec le MT </a:t>
          </a:r>
          <a:endParaRPr lang="en-US" dirty="0"/>
        </a:p>
      </dgm:t>
    </dgm:pt>
    <dgm:pt modelId="{5DBE12C9-6CD0-4233-988F-18F4591102F8}" type="parTrans" cxnId="{561615A5-8B97-42CF-AAF2-5EEF62F7F340}">
      <dgm:prSet/>
      <dgm:spPr/>
      <dgm:t>
        <a:bodyPr/>
        <a:lstStyle/>
        <a:p>
          <a:endParaRPr lang="fr-FR"/>
        </a:p>
      </dgm:t>
    </dgm:pt>
    <dgm:pt modelId="{659FE99A-7C17-4BD3-954A-2F5148D07A24}" type="sibTrans" cxnId="{561615A5-8B97-42CF-AAF2-5EEF62F7F340}">
      <dgm:prSet/>
      <dgm:spPr/>
      <dgm:t>
        <a:bodyPr/>
        <a:lstStyle/>
        <a:p>
          <a:endParaRPr lang="fr-FR"/>
        </a:p>
      </dgm:t>
    </dgm:pt>
    <dgm:pt modelId="{EAEB203D-FBDB-4830-8F58-ECFAD638EF06}">
      <dgm:prSet/>
      <dgm:spPr/>
      <dgm:t>
        <a:bodyPr/>
        <a:lstStyle/>
        <a:p>
          <a:r>
            <a:rPr lang="fr-FR" dirty="0"/>
            <a:t>Insuffisamment fait en pratique courante de la MG </a:t>
          </a:r>
          <a:endParaRPr lang="en-US" dirty="0"/>
        </a:p>
      </dgm:t>
    </dgm:pt>
    <dgm:pt modelId="{E4F80335-81A1-49B1-BBC3-95FD781D08A1}" type="sibTrans" cxnId="{E8F62553-1C7D-43E1-9E6D-2BA06F8FB9FE}">
      <dgm:prSet/>
      <dgm:spPr/>
      <dgm:t>
        <a:bodyPr/>
        <a:lstStyle/>
        <a:p>
          <a:endParaRPr lang="fr-FR"/>
        </a:p>
      </dgm:t>
    </dgm:pt>
    <dgm:pt modelId="{8F87E627-210F-4102-AE27-629F16B63A1E}" type="parTrans" cxnId="{E8F62553-1C7D-43E1-9E6D-2BA06F8FB9FE}">
      <dgm:prSet/>
      <dgm:spPr/>
      <dgm:t>
        <a:bodyPr/>
        <a:lstStyle/>
        <a:p>
          <a:endParaRPr lang="fr-FR"/>
        </a:p>
      </dgm:t>
    </dgm:pt>
    <dgm:pt modelId="{6DA267A0-2FBC-4A0C-A454-4419C7B8EDA3}">
      <dgm:prSet/>
      <dgm:spPr/>
      <dgm:t>
        <a:bodyPr/>
        <a:lstStyle/>
        <a:p>
          <a:r>
            <a:rPr lang="fr-FR" dirty="0"/>
            <a:t>En faisant préciser les pratiques/orientation sexuelle </a:t>
          </a:r>
          <a:endParaRPr lang="en-US" dirty="0"/>
        </a:p>
      </dgm:t>
    </dgm:pt>
    <dgm:pt modelId="{A25B3393-43D8-4A4B-9FE7-A89C2CDFE22A}" type="parTrans" cxnId="{FABBF6A9-5C8F-4A46-8CFA-5157ABA315A7}">
      <dgm:prSet/>
      <dgm:spPr/>
      <dgm:t>
        <a:bodyPr/>
        <a:lstStyle/>
        <a:p>
          <a:endParaRPr lang="fr-FR"/>
        </a:p>
      </dgm:t>
    </dgm:pt>
    <dgm:pt modelId="{A993596F-F925-4141-95FB-1EFAAF7F6392}" type="sibTrans" cxnId="{FABBF6A9-5C8F-4A46-8CFA-5157ABA315A7}">
      <dgm:prSet/>
      <dgm:spPr/>
      <dgm:t>
        <a:bodyPr/>
        <a:lstStyle/>
        <a:p>
          <a:endParaRPr lang="fr-FR"/>
        </a:p>
      </dgm:t>
    </dgm:pt>
    <dgm:pt modelId="{1A361F59-C9B9-40AD-B3FD-C81977996D6B}" type="pres">
      <dgm:prSet presAssocID="{FA6895E9-A472-43CC-9898-80BAF15816A2}" presName="linear" presStyleCnt="0">
        <dgm:presLayoutVars>
          <dgm:dir/>
          <dgm:animLvl val="lvl"/>
          <dgm:resizeHandles val="exact"/>
        </dgm:presLayoutVars>
      </dgm:prSet>
      <dgm:spPr/>
      <dgm:t>
        <a:bodyPr/>
        <a:lstStyle/>
        <a:p>
          <a:endParaRPr lang="fr-FR"/>
        </a:p>
      </dgm:t>
    </dgm:pt>
    <dgm:pt modelId="{41E6C323-B45C-40BB-9546-2A8502B41E6E}" type="pres">
      <dgm:prSet presAssocID="{373E4703-AA90-455A-9BF3-321BE773AFA3}" presName="parentLin" presStyleCnt="0"/>
      <dgm:spPr/>
    </dgm:pt>
    <dgm:pt modelId="{309E0B3B-3652-4B93-ABE9-AED7D65E3E07}" type="pres">
      <dgm:prSet presAssocID="{373E4703-AA90-455A-9BF3-321BE773AFA3}" presName="parentLeftMargin" presStyleLbl="node1" presStyleIdx="0" presStyleCnt="2"/>
      <dgm:spPr/>
      <dgm:t>
        <a:bodyPr/>
        <a:lstStyle/>
        <a:p>
          <a:endParaRPr lang="fr-FR"/>
        </a:p>
      </dgm:t>
    </dgm:pt>
    <dgm:pt modelId="{B9952C3E-86DA-4EA0-838F-9E34C3988F5A}" type="pres">
      <dgm:prSet presAssocID="{373E4703-AA90-455A-9BF3-321BE773AFA3}" presName="parentText" presStyleLbl="node1" presStyleIdx="0" presStyleCnt="2">
        <dgm:presLayoutVars>
          <dgm:chMax val="0"/>
          <dgm:bulletEnabled val="1"/>
        </dgm:presLayoutVars>
      </dgm:prSet>
      <dgm:spPr/>
      <dgm:t>
        <a:bodyPr/>
        <a:lstStyle/>
        <a:p>
          <a:endParaRPr lang="fr-FR"/>
        </a:p>
      </dgm:t>
    </dgm:pt>
    <dgm:pt modelId="{CBAC8594-ADD7-4B5D-84E0-1DA7A022621C}" type="pres">
      <dgm:prSet presAssocID="{373E4703-AA90-455A-9BF3-321BE773AFA3}" presName="negativeSpace" presStyleCnt="0"/>
      <dgm:spPr/>
    </dgm:pt>
    <dgm:pt modelId="{9305E574-D179-442E-8987-A90FBDF59C70}" type="pres">
      <dgm:prSet presAssocID="{373E4703-AA90-455A-9BF3-321BE773AFA3}" presName="childText" presStyleLbl="conFgAcc1" presStyleIdx="0" presStyleCnt="2">
        <dgm:presLayoutVars>
          <dgm:bulletEnabled val="1"/>
        </dgm:presLayoutVars>
      </dgm:prSet>
      <dgm:spPr/>
      <dgm:t>
        <a:bodyPr/>
        <a:lstStyle/>
        <a:p>
          <a:endParaRPr lang="fr-FR"/>
        </a:p>
      </dgm:t>
    </dgm:pt>
    <dgm:pt modelId="{B1702C2E-58E0-4C94-AE85-998D2753A0D6}" type="pres">
      <dgm:prSet presAssocID="{1345A4B6-3DC3-4D00-B766-03C35800D11C}" presName="spaceBetweenRectangles" presStyleCnt="0"/>
      <dgm:spPr/>
    </dgm:pt>
    <dgm:pt modelId="{94B40102-C6AF-45EA-B2B4-A88F41437424}" type="pres">
      <dgm:prSet presAssocID="{A23ECCDD-E83A-4534-B5BC-C075D4039A9C}" presName="parentLin" presStyleCnt="0"/>
      <dgm:spPr/>
    </dgm:pt>
    <dgm:pt modelId="{BA7E5F68-10A8-4C9C-B054-AB1C575D9799}" type="pres">
      <dgm:prSet presAssocID="{A23ECCDD-E83A-4534-B5BC-C075D4039A9C}" presName="parentLeftMargin" presStyleLbl="node1" presStyleIdx="0" presStyleCnt="2"/>
      <dgm:spPr/>
      <dgm:t>
        <a:bodyPr/>
        <a:lstStyle/>
        <a:p>
          <a:endParaRPr lang="fr-FR"/>
        </a:p>
      </dgm:t>
    </dgm:pt>
    <dgm:pt modelId="{D018EB49-89EA-47E7-8F11-BB09E8CC23CD}" type="pres">
      <dgm:prSet presAssocID="{A23ECCDD-E83A-4534-B5BC-C075D4039A9C}" presName="parentText" presStyleLbl="node1" presStyleIdx="1" presStyleCnt="2">
        <dgm:presLayoutVars>
          <dgm:chMax val="0"/>
          <dgm:bulletEnabled val="1"/>
        </dgm:presLayoutVars>
      </dgm:prSet>
      <dgm:spPr/>
      <dgm:t>
        <a:bodyPr/>
        <a:lstStyle/>
        <a:p>
          <a:endParaRPr lang="fr-FR"/>
        </a:p>
      </dgm:t>
    </dgm:pt>
    <dgm:pt modelId="{CBD09539-F952-49A6-872E-C903A206F9AB}" type="pres">
      <dgm:prSet presAssocID="{A23ECCDD-E83A-4534-B5BC-C075D4039A9C}" presName="negativeSpace" presStyleCnt="0"/>
      <dgm:spPr/>
    </dgm:pt>
    <dgm:pt modelId="{7746655C-D40E-4F77-88CE-C770F4819F07}" type="pres">
      <dgm:prSet presAssocID="{A23ECCDD-E83A-4534-B5BC-C075D4039A9C}" presName="childText" presStyleLbl="conFgAcc1" presStyleIdx="1" presStyleCnt="2">
        <dgm:presLayoutVars>
          <dgm:bulletEnabled val="1"/>
        </dgm:presLayoutVars>
      </dgm:prSet>
      <dgm:spPr/>
      <dgm:t>
        <a:bodyPr/>
        <a:lstStyle/>
        <a:p>
          <a:endParaRPr lang="fr-FR"/>
        </a:p>
      </dgm:t>
    </dgm:pt>
  </dgm:ptLst>
  <dgm:cxnLst>
    <dgm:cxn modelId="{F5237070-9411-46B2-8F64-8B7A91AC8218}" srcId="{A23ECCDD-E83A-4534-B5BC-C075D4039A9C}" destId="{35EC5C4F-2A5C-47F9-9717-A77B7370D64E}" srcOrd="1" destOrd="0" parTransId="{73081CD1-3E34-4103-B106-44043EC1D8BC}" sibTransId="{4AF3B5C7-B5A8-4DCF-9746-DB89025C88C2}"/>
    <dgm:cxn modelId="{2BDCB239-381A-4589-8553-EA33BC806F5B}" type="presOf" srcId="{EAEB203D-FBDB-4830-8F58-ECFAD638EF06}" destId="{9305E574-D179-442E-8987-A90FBDF59C70}" srcOrd="0" destOrd="6" presId="urn:microsoft.com/office/officeart/2005/8/layout/list1"/>
    <dgm:cxn modelId="{29D00E5C-2542-442D-B4FD-49657D671B4C}" type="presOf" srcId="{35EC5C4F-2A5C-47F9-9717-A77B7370D64E}" destId="{7746655C-D40E-4F77-88CE-C770F4819F07}" srcOrd="0" destOrd="1" presId="urn:microsoft.com/office/officeart/2005/8/layout/list1"/>
    <dgm:cxn modelId="{125D01CC-2474-4984-8721-91AE18D120B6}" srcId="{FA6895E9-A472-43CC-9898-80BAF15816A2}" destId="{373E4703-AA90-455A-9BF3-321BE773AFA3}" srcOrd="0" destOrd="0" parTransId="{F7EC50F7-F319-40E4-A225-2D2C5A0958EB}" sibTransId="{1345A4B6-3DC3-4D00-B766-03C35800D11C}"/>
    <dgm:cxn modelId="{A9B34C6A-724D-44C5-896D-B54E44AC85EC}" type="presOf" srcId="{080DAACE-1C81-4880-9DF6-155AEC68BB9D}" destId="{9305E574-D179-442E-8987-A90FBDF59C70}" srcOrd="0" destOrd="1" presId="urn:microsoft.com/office/officeart/2005/8/layout/list1"/>
    <dgm:cxn modelId="{08AC5C2D-5EFF-4E99-85F5-D50C89D20A33}" srcId="{373E4703-AA90-455A-9BF3-321BE773AFA3}" destId="{49B40834-9F7D-44B4-9234-61776B3FE920}" srcOrd="2" destOrd="0" parTransId="{433EE3F3-E326-4D1C-9D62-483281AD72B0}" sibTransId="{6CB7CE14-556D-4E08-96AC-E11CF1DE6424}"/>
    <dgm:cxn modelId="{E2A63F62-7EA6-44E3-9D7E-AE911E9675D5}" srcId="{A23ECCDD-E83A-4534-B5BC-C075D4039A9C}" destId="{78DB6F1C-79B2-4F61-AC34-C6E31A1B07C5}" srcOrd="0" destOrd="0" parTransId="{66CE4924-E539-4EAD-B2C8-550646E570FA}" sibTransId="{67F73C35-6D19-480A-9BB0-C5DD9ABA6795}"/>
    <dgm:cxn modelId="{D49B1EEC-0543-4759-96E3-6ADEFCF4B4DF}" srcId="{373E4703-AA90-455A-9BF3-321BE773AFA3}" destId="{4EA5BE2C-61E8-407A-A79C-F3C97C89C095}" srcOrd="3" destOrd="0" parTransId="{5243DA80-FFF9-4B2F-8B1B-C4A771184AA0}" sibTransId="{0A769014-A1E1-4836-9B28-70CF16C0D651}"/>
    <dgm:cxn modelId="{561615A5-8B97-42CF-AAF2-5EEF62F7F340}" srcId="{4EA5BE2C-61E8-407A-A79C-F3C97C89C095}" destId="{938C2678-DDF0-48F7-9CD1-F7EFD3796F8D}" srcOrd="1" destOrd="0" parTransId="{5DBE12C9-6CD0-4233-988F-18F4591102F8}" sibTransId="{659FE99A-7C17-4BD3-954A-2F5148D07A24}"/>
    <dgm:cxn modelId="{681D3045-2D66-43A8-A9DE-6D912B0E926E}" type="presOf" srcId="{373E4703-AA90-455A-9BF3-321BE773AFA3}" destId="{309E0B3B-3652-4B93-ABE9-AED7D65E3E07}" srcOrd="0" destOrd="0" presId="urn:microsoft.com/office/officeart/2005/8/layout/list1"/>
    <dgm:cxn modelId="{2CBDC094-8FB9-4928-8E74-EB6D0021968B}" srcId="{4EA5BE2C-61E8-407A-A79C-F3C97C89C095}" destId="{1B2D7754-5554-48D7-9C47-3C4AC51964BD}" srcOrd="0" destOrd="0" parTransId="{DB57F683-D630-4165-9A36-F294191230DC}" sibTransId="{5CBF8575-5C78-4790-943A-AA042A8E8311}"/>
    <dgm:cxn modelId="{B72BC76A-9037-40E4-9FF7-BE7DF7474E17}" srcId="{FA6895E9-A472-43CC-9898-80BAF15816A2}" destId="{A23ECCDD-E83A-4534-B5BC-C075D4039A9C}" srcOrd="1" destOrd="0" parTransId="{577569FC-5819-42A7-AE72-1E077D60902A}" sibTransId="{97A83885-74A0-4FB0-886E-5C07B346CDB9}"/>
    <dgm:cxn modelId="{FABBF6A9-5C8F-4A46-8CFA-5157ABA315A7}" srcId="{A23ECCDD-E83A-4534-B5BC-C075D4039A9C}" destId="{6DA267A0-2FBC-4A0C-A454-4419C7B8EDA3}" srcOrd="2" destOrd="0" parTransId="{A25B3393-43D8-4A4B-9FE7-A89C2CDFE22A}" sibTransId="{A993596F-F925-4141-95FB-1EFAAF7F6392}"/>
    <dgm:cxn modelId="{E8F62553-1C7D-43E1-9E6D-2BA06F8FB9FE}" srcId="{373E4703-AA90-455A-9BF3-321BE773AFA3}" destId="{EAEB203D-FBDB-4830-8F58-ECFAD638EF06}" srcOrd="4" destOrd="0" parTransId="{8F87E627-210F-4102-AE27-629F16B63A1E}" sibTransId="{E4F80335-81A1-49B1-BBC3-95FD781D08A1}"/>
    <dgm:cxn modelId="{EF2A3DB6-18F7-48F8-83C5-8EFCD4833698}" srcId="{373E4703-AA90-455A-9BF3-321BE773AFA3}" destId="{080DAACE-1C81-4880-9DF6-155AEC68BB9D}" srcOrd="1" destOrd="0" parTransId="{BF6F17FE-271C-4F69-BC68-118C96087984}" sibTransId="{999C84BB-E700-4A3E-8202-FE36C58B738A}"/>
    <dgm:cxn modelId="{F865EAD2-06B7-4D77-BD50-1FDD69B48ECF}" type="presOf" srcId="{4EA5BE2C-61E8-407A-A79C-F3C97C89C095}" destId="{9305E574-D179-442E-8987-A90FBDF59C70}" srcOrd="0" destOrd="3" presId="urn:microsoft.com/office/officeart/2005/8/layout/list1"/>
    <dgm:cxn modelId="{0A552AA9-9EF7-40E1-8755-AC99497DC9C5}" srcId="{373E4703-AA90-455A-9BF3-321BE773AFA3}" destId="{13FF7EBA-B2D6-4BDB-9340-A56BACFE37E2}" srcOrd="0" destOrd="0" parTransId="{B1724C5B-D78F-4AAD-927D-10F01687FAB2}" sibTransId="{F53E2122-10AE-4D06-AED1-4D735E50F819}"/>
    <dgm:cxn modelId="{893A14DC-2235-4B0E-B588-DE6F8370F050}" type="presOf" srcId="{49B40834-9F7D-44B4-9234-61776B3FE920}" destId="{9305E574-D179-442E-8987-A90FBDF59C70}" srcOrd="0" destOrd="2" presId="urn:microsoft.com/office/officeart/2005/8/layout/list1"/>
    <dgm:cxn modelId="{6DFC0586-40EC-4479-8724-E19807229338}" type="presOf" srcId="{50F8A44F-95EB-4B9D-B54D-224BE37D0C9C}" destId="{7746655C-D40E-4F77-88CE-C770F4819F07}" srcOrd="0" destOrd="4" presId="urn:microsoft.com/office/officeart/2005/8/layout/list1"/>
    <dgm:cxn modelId="{9E4A31C2-41BE-4018-B86F-56D3396F2B6C}" srcId="{6DA267A0-2FBC-4A0C-A454-4419C7B8EDA3}" destId="{50F8A44F-95EB-4B9D-B54D-224BE37D0C9C}" srcOrd="1" destOrd="0" parTransId="{D6B24693-CA7C-464D-8770-4CCD457BE00E}" sibTransId="{90712CF2-8F9F-4528-BF40-89527B597973}"/>
    <dgm:cxn modelId="{7A32AD4B-246D-4EEC-9E50-84FADE8F3441}" srcId="{6DA267A0-2FBC-4A0C-A454-4419C7B8EDA3}" destId="{2F1CAA61-7AE9-4926-9E5B-BC9AD8FCDD1F}" srcOrd="0" destOrd="0" parTransId="{835AB740-5D0F-471D-8079-87BC7CC3C7BB}" sibTransId="{D9B9C54E-32DF-4A81-AB05-58B043E6DEA2}"/>
    <dgm:cxn modelId="{AFA9CEC3-43CB-4FB4-B5B2-EBBF1A0796B6}" type="presOf" srcId="{1B2D7754-5554-48D7-9C47-3C4AC51964BD}" destId="{9305E574-D179-442E-8987-A90FBDF59C70}" srcOrd="0" destOrd="4" presId="urn:microsoft.com/office/officeart/2005/8/layout/list1"/>
    <dgm:cxn modelId="{3573E7B6-3C92-48A6-A657-33C320DDED7F}" type="presOf" srcId="{78DB6F1C-79B2-4F61-AC34-C6E31A1B07C5}" destId="{7746655C-D40E-4F77-88CE-C770F4819F07}" srcOrd="0" destOrd="0" presId="urn:microsoft.com/office/officeart/2005/8/layout/list1"/>
    <dgm:cxn modelId="{225014AA-89C1-40A7-B14B-B68095F4644D}" type="presOf" srcId="{FA6895E9-A472-43CC-9898-80BAF15816A2}" destId="{1A361F59-C9B9-40AD-B3FD-C81977996D6B}" srcOrd="0" destOrd="0" presId="urn:microsoft.com/office/officeart/2005/8/layout/list1"/>
    <dgm:cxn modelId="{6AE7B3CF-AF3A-4AB3-9D64-39233F7F0FC7}" type="presOf" srcId="{6DA267A0-2FBC-4A0C-A454-4419C7B8EDA3}" destId="{7746655C-D40E-4F77-88CE-C770F4819F07}" srcOrd="0" destOrd="2" presId="urn:microsoft.com/office/officeart/2005/8/layout/list1"/>
    <dgm:cxn modelId="{87366093-FA72-4802-974D-8D6AB662451D}" type="presOf" srcId="{A23ECCDD-E83A-4534-B5BC-C075D4039A9C}" destId="{D018EB49-89EA-47E7-8F11-BB09E8CC23CD}" srcOrd="1" destOrd="0" presId="urn:microsoft.com/office/officeart/2005/8/layout/list1"/>
    <dgm:cxn modelId="{D771E4EA-957C-479C-A91E-FA6A7C541528}" type="presOf" srcId="{13FF7EBA-B2D6-4BDB-9340-A56BACFE37E2}" destId="{9305E574-D179-442E-8987-A90FBDF59C70}" srcOrd="0" destOrd="0" presId="urn:microsoft.com/office/officeart/2005/8/layout/list1"/>
    <dgm:cxn modelId="{04A2E85A-BF96-4689-A853-E28021311119}" type="presOf" srcId="{2F1CAA61-7AE9-4926-9E5B-BC9AD8FCDD1F}" destId="{7746655C-D40E-4F77-88CE-C770F4819F07}" srcOrd="0" destOrd="3" presId="urn:microsoft.com/office/officeart/2005/8/layout/list1"/>
    <dgm:cxn modelId="{C298C079-C9DC-41AD-AEE3-BE34C9ABE2B6}" type="presOf" srcId="{A23ECCDD-E83A-4534-B5BC-C075D4039A9C}" destId="{BA7E5F68-10A8-4C9C-B054-AB1C575D9799}" srcOrd="0" destOrd="0" presId="urn:microsoft.com/office/officeart/2005/8/layout/list1"/>
    <dgm:cxn modelId="{DAD3F9DF-A1CD-4DF0-BF2F-9DC970D58377}" type="presOf" srcId="{373E4703-AA90-455A-9BF3-321BE773AFA3}" destId="{B9952C3E-86DA-4EA0-838F-9E34C3988F5A}" srcOrd="1" destOrd="0" presId="urn:microsoft.com/office/officeart/2005/8/layout/list1"/>
    <dgm:cxn modelId="{0FB48689-52BD-4524-9504-9670CC8FE8FF}" type="presOf" srcId="{938C2678-DDF0-48F7-9CD1-F7EFD3796F8D}" destId="{9305E574-D179-442E-8987-A90FBDF59C70}" srcOrd="0" destOrd="5" presId="urn:microsoft.com/office/officeart/2005/8/layout/list1"/>
    <dgm:cxn modelId="{8198A414-3C1C-4006-AB6B-9B205B86F102}" type="presParOf" srcId="{1A361F59-C9B9-40AD-B3FD-C81977996D6B}" destId="{41E6C323-B45C-40BB-9546-2A8502B41E6E}" srcOrd="0" destOrd="0" presId="urn:microsoft.com/office/officeart/2005/8/layout/list1"/>
    <dgm:cxn modelId="{55AE4D29-D784-496A-9669-0A8C313C9A2B}" type="presParOf" srcId="{41E6C323-B45C-40BB-9546-2A8502B41E6E}" destId="{309E0B3B-3652-4B93-ABE9-AED7D65E3E07}" srcOrd="0" destOrd="0" presId="urn:microsoft.com/office/officeart/2005/8/layout/list1"/>
    <dgm:cxn modelId="{AF623B41-C35B-49E3-820E-7C35A667CBAD}" type="presParOf" srcId="{41E6C323-B45C-40BB-9546-2A8502B41E6E}" destId="{B9952C3E-86DA-4EA0-838F-9E34C3988F5A}" srcOrd="1" destOrd="0" presId="urn:microsoft.com/office/officeart/2005/8/layout/list1"/>
    <dgm:cxn modelId="{75B171F4-283C-40E4-B66A-179A1C170EC3}" type="presParOf" srcId="{1A361F59-C9B9-40AD-B3FD-C81977996D6B}" destId="{CBAC8594-ADD7-4B5D-84E0-1DA7A022621C}" srcOrd="1" destOrd="0" presId="urn:microsoft.com/office/officeart/2005/8/layout/list1"/>
    <dgm:cxn modelId="{5A822015-3F12-437A-8863-F69C5655FDC7}" type="presParOf" srcId="{1A361F59-C9B9-40AD-B3FD-C81977996D6B}" destId="{9305E574-D179-442E-8987-A90FBDF59C70}" srcOrd="2" destOrd="0" presId="urn:microsoft.com/office/officeart/2005/8/layout/list1"/>
    <dgm:cxn modelId="{CDB3A1B2-A811-4D06-83EA-9A862CF9BD99}" type="presParOf" srcId="{1A361F59-C9B9-40AD-B3FD-C81977996D6B}" destId="{B1702C2E-58E0-4C94-AE85-998D2753A0D6}" srcOrd="3" destOrd="0" presId="urn:microsoft.com/office/officeart/2005/8/layout/list1"/>
    <dgm:cxn modelId="{FFC9699F-88C4-4687-A619-2F870B5B4C20}" type="presParOf" srcId="{1A361F59-C9B9-40AD-B3FD-C81977996D6B}" destId="{94B40102-C6AF-45EA-B2B4-A88F41437424}" srcOrd="4" destOrd="0" presId="urn:microsoft.com/office/officeart/2005/8/layout/list1"/>
    <dgm:cxn modelId="{D1249D02-F083-41B0-A3B9-4E954C0B5EA1}" type="presParOf" srcId="{94B40102-C6AF-45EA-B2B4-A88F41437424}" destId="{BA7E5F68-10A8-4C9C-B054-AB1C575D9799}" srcOrd="0" destOrd="0" presId="urn:microsoft.com/office/officeart/2005/8/layout/list1"/>
    <dgm:cxn modelId="{E4AF97C2-9B3D-4616-8E2C-F3A03952E283}" type="presParOf" srcId="{94B40102-C6AF-45EA-B2B4-A88F41437424}" destId="{D018EB49-89EA-47E7-8F11-BB09E8CC23CD}" srcOrd="1" destOrd="0" presId="urn:microsoft.com/office/officeart/2005/8/layout/list1"/>
    <dgm:cxn modelId="{CC8DDCF7-4635-43E6-B69D-F9B6E1F75A0B}" type="presParOf" srcId="{1A361F59-C9B9-40AD-B3FD-C81977996D6B}" destId="{CBD09539-F952-49A6-872E-C903A206F9AB}" srcOrd="5" destOrd="0" presId="urn:microsoft.com/office/officeart/2005/8/layout/list1"/>
    <dgm:cxn modelId="{EE689DCE-83B3-4F1F-8087-940F1E4E384F}" type="presParOf" srcId="{1A361F59-C9B9-40AD-B3FD-C81977996D6B}" destId="{7746655C-D40E-4F77-88CE-C770F4819F0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420468-AC32-4B4D-8F0D-EA650A54DC9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66C34CE-3BA0-4A68-B8D3-23354FEBE186}">
      <dgm:prSet/>
      <dgm:spPr/>
      <dgm:t>
        <a:bodyPr/>
        <a:lstStyle/>
        <a:p>
          <a:r>
            <a:rPr lang="fr-FR" dirty="0"/>
            <a:t>Êtes-vous actuellement sexuellement actif ou l’</a:t>
          </a:r>
          <a:r>
            <a:rPr lang="fr-FR" dirty="0" err="1"/>
            <a:t>avez-vous</a:t>
          </a:r>
          <a:r>
            <a:rPr lang="fr-FR" dirty="0"/>
            <a:t> été ?</a:t>
          </a:r>
          <a:endParaRPr lang="en-US" dirty="0"/>
        </a:p>
      </dgm:t>
    </dgm:pt>
    <dgm:pt modelId="{52C18739-CB45-4267-8E0C-DF47F5D5B4E6}" type="parTrans" cxnId="{DED3545A-B1C9-4EC6-8B2F-B94A17B26A3E}">
      <dgm:prSet/>
      <dgm:spPr/>
      <dgm:t>
        <a:bodyPr/>
        <a:lstStyle/>
        <a:p>
          <a:endParaRPr lang="en-US"/>
        </a:p>
      </dgm:t>
    </dgm:pt>
    <dgm:pt modelId="{38B37401-8AE3-4321-9693-5AA632FC2BCD}" type="sibTrans" cxnId="{DED3545A-B1C9-4EC6-8B2F-B94A17B26A3E}">
      <dgm:prSet/>
      <dgm:spPr/>
      <dgm:t>
        <a:bodyPr/>
        <a:lstStyle/>
        <a:p>
          <a:endParaRPr lang="en-US"/>
        </a:p>
      </dgm:t>
    </dgm:pt>
    <dgm:pt modelId="{D93325D5-86F3-4FB2-ABFA-5CC5ECD3E4E3}">
      <dgm:prSet/>
      <dgm:spPr/>
      <dgm:t>
        <a:bodyPr/>
        <a:lstStyle/>
        <a:p>
          <a:r>
            <a:rPr lang="fr-FR"/>
            <a:t>Dans la situation où vous êtes, vous, quel mode de prévention des IST serait le plus adapté et le plus acceptable pour vous ?</a:t>
          </a:r>
          <a:endParaRPr lang="en-US"/>
        </a:p>
      </dgm:t>
    </dgm:pt>
    <dgm:pt modelId="{307D4040-C884-49B7-84F5-0AC8ED711653}" type="parTrans" cxnId="{A04B114D-0B96-48C1-8F7F-D6A65776F3C5}">
      <dgm:prSet/>
      <dgm:spPr/>
      <dgm:t>
        <a:bodyPr/>
        <a:lstStyle/>
        <a:p>
          <a:endParaRPr lang="en-US"/>
        </a:p>
      </dgm:t>
    </dgm:pt>
    <dgm:pt modelId="{F0F9EC2F-C9F5-48A9-88F7-9617A4C1221E}" type="sibTrans" cxnId="{A04B114D-0B96-48C1-8F7F-D6A65776F3C5}">
      <dgm:prSet/>
      <dgm:spPr/>
      <dgm:t>
        <a:bodyPr/>
        <a:lstStyle/>
        <a:p>
          <a:endParaRPr lang="en-US"/>
        </a:p>
      </dgm:t>
    </dgm:pt>
    <dgm:pt modelId="{3B53937C-AD41-4374-816E-13A50467EC50}">
      <dgm:prSet/>
      <dgm:spPr/>
      <dgm:t>
        <a:bodyPr/>
        <a:lstStyle/>
        <a:p>
          <a:r>
            <a:rPr lang="fr-FR"/>
            <a:t>Avez-vous un, une ou des partenaire(s) ?</a:t>
          </a:r>
          <a:endParaRPr lang="en-US"/>
        </a:p>
      </dgm:t>
    </dgm:pt>
    <dgm:pt modelId="{551C534C-55F8-4A6B-B2F9-52FBC2068B67}" type="parTrans" cxnId="{D08C36B2-A1F2-4020-B5ED-350DBA3AAE08}">
      <dgm:prSet/>
      <dgm:spPr/>
      <dgm:t>
        <a:bodyPr/>
        <a:lstStyle/>
        <a:p>
          <a:endParaRPr lang="en-US"/>
        </a:p>
      </dgm:t>
    </dgm:pt>
    <dgm:pt modelId="{9E600816-4BFE-447B-B3A9-412900AA37FE}" type="sibTrans" cxnId="{D08C36B2-A1F2-4020-B5ED-350DBA3AAE08}">
      <dgm:prSet/>
      <dgm:spPr/>
      <dgm:t>
        <a:bodyPr/>
        <a:lstStyle/>
        <a:p>
          <a:endParaRPr lang="en-US"/>
        </a:p>
      </dgm:t>
    </dgm:pt>
    <dgm:pt modelId="{3416908B-EC13-449C-9827-CA4F41497A94}">
      <dgm:prSet/>
      <dgm:spPr/>
      <dgm:t>
        <a:bodyPr/>
        <a:lstStyle/>
        <a:p>
          <a:r>
            <a:rPr lang="fr-FR" dirty="0"/>
            <a:t>Avez-vous des symptômes qui vous font soupçonner la présence d’une IST?</a:t>
          </a:r>
          <a:endParaRPr lang="en-US" dirty="0"/>
        </a:p>
      </dgm:t>
    </dgm:pt>
    <dgm:pt modelId="{C1D225F0-C471-4423-8E71-55F2F1934B1F}" type="parTrans" cxnId="{65DA414A-8D19-4812-9D57-BA81462E8214}">
      <dgm:prSet/>
      <dgm:spPr/>
      <dgm:t>
        <a:bodyPr/>
        <a:lstStyle/>
        <a:p>
          <a:endParaRPr lang="en-US"/>
        </a:p>
      </dgm:t>
    </dgm:pt>
    <dgm:pt modelId="{7BB5D1AE-1A4F-484D-9F3B-3536D87831C7}" type="sibTrans" cxnId="{65DA414A-8D19-4812-9D57-BA81462E8214}">
      <dgm:prSet/>
      <dgm:spPr/>
      <dgm:t>
        <a:bodyPr/>
        <a:lstStyle/>
        <a:p>
          <a:endParaRPr lang="en-US"/>
        </a:p>
      </dgm:t>
    </dgm:pt>
    <dgm:pt modelId="{A3E8C76F-0D58-4B12-BAC2-8239B48D092C}">
      <dgm:prSet/>
      <dgm:spPr/>
      <dgm:t>
        <a:bodyPr/>
        <a:lstStyle/>
        <a:p>
          <a:r>
            <a:rPr lang="fr-FR"/>
            <a:t>Avez-vous eu des relations sexuelles non protégées concernant la sphère ; génitale, orale, anale ? </a:t>
          </a:r>
          <a:endParaRPr lang="en-US"/>
        </a:p>
      </dgm:t>
    </dgm:pt>
    <dgm:pt modelId="{BD02A1C1-5F96-46B0-B4E3-5E0EA8F62BBF}" type="parTrans" cxnId="{8B0CAB12-5FCA-473C-9888-5B6170F023D8}">
      <dgm:prSet/>
      <dgm:spPr/>
      <dgm:t>
        <a:bodyPr/>
        <a:lstStyle/>
        <a:p>
          <a:endParaRPr lang="en-US"/>
        </a:p>
      </dgm:t>
    </dgm:pt>
    <dgm:pt modelId="{2989A8F8-C783-41B5-A153-254585DCC29E}" type="sibTrans" cxnId="{8B0CAB12-5FCA-473C-9888-5B6170F023D8}">
      <dgm:prSet/>
      <dgm:spPr/>
      <dgm:t>
        <a:bodyPr/>
        <a:lstStyle/>
        <a:p>
          <a:endParaRPr lang="en-US"/>
        </a:p>
      </dgm:t>
    </dgm:pt>
    <dgm:pt modelId="{D35F4E35-47B6-49BB-B322-B47F16E25B3B}">
      <dgm:prSet/>
      <dgm:spPr/>
      <dgm:t>
        <a:bodyPr/>
        <a:lstStyle/>
        <a:p>
          <a:r>
            <a:rPr lang="fr-FR" b="0" i="0"/>
            <a:t>Quelles mesures prenez-vous pour vous protéger des IST y compris le VIH?</a:t>
          </a:r>
          <a:endParaRPr lang="en-US"/>
        </a:p>
      </dgm:t>
    </dgm:pt>
    <dgm:pt modelId="{32C178BF-1DE9-4F9C-BA74-04E48054B143}" type="parTrans" cxnId="{7A82BE7A-F894-4DAF-AA2C-3C873A82191A}">
      <dgm:prSet/>
      <dgm:spPr/>
      <dgm:t>
        <a:bodyPr/>
        <a:lstStyle/>
        <a:p>
          <a:endParaRPr lang="en-US"/>
        </a:p>
      </dgm:t>
    </dgm:pt>
    <dgm:pt modelId="{F04504ED-5B5D-4C79-823D-9DEF7F00418F}" type="sibTrans" cxnId="{7A82BE7A-F894-4DAF-AA2C-3C873A82191A}">
      <dgm:prSet/>
      <dgm:spPr/>
      <dgm:t>
        <a:bodyPr/>
        <a:lstStyle/>
        <a:p>
          <a:endParaRPr lang="en-US"/>
        </a:p>
      </dgm:t>
    </dgm:pt>
    <dgm:pt modelId="{D041E9C7-BED4-4B92-8F98-C275251B9C44}">
      <dgm:prSet/>
      <dgm:spPr/>
      <dgm:t>
        <a:bodyPr/>
        <a:lstStyle/>
        <a:p>
          <a:r>
            <a:rPr lang="fr-FR" b="0" i="0"/>
            <a:t>Vous ou vos partenaires avez-vous déjà utilisé des drogues injectables ou d’autres drogues ?</a:t>
          </a:r>
          <a:endParaRPr lang="en-US"/>
        </a:p>
      </dgm:t>
    </dgm:pt>
    <dgm:pt modelId="{DBB4E3DA-5740-4772-A73F-528A6660D0F1}" type="parTrans" cxnId="{3F42B8D8-BE8E-470D-9A78-F0BA82522028}">
      <dgm:prSet/>
      <dgm:spPr/>
      <dgm:t>
        <a:bodyPr/>
        <a:lstStyle/>
        <a:p>
          <a:endParaRPr lang="en-US"/>
        </a:p>
      </dgm:t>
    </dgm:pt>
    <dgm:pt modelId="{45C09C44-A8DB-4F1B-85F0-D1DD3AEB1927}" type="sibTrans" cxnId="{3F42B8D8-BE8E-470D-9A78-F0BA82522028}">
      <dgm:prSet/>
      <dgm:spPr/>
      <dgm:t>
        <a:bodyPr/>
        <a:lstStyle/>
        <a:p>
          <a:endParaRPr lang="en-US"/>
        </a:p>
      </dgm:t>
    </dgm:pt>
    <dgm:pt modelId="{8C7F6FE1-B3E2-42A5-9E2C-6600A96B073A}" type="pres">
      <dgm:prSet presAssocID="{48420468-AC32-4B4D-8F0D-EA650A54DC95}" presName="vert0" presStyleCnt="0">
        <dgm:presLayoutVars>
          <dgm:dir/>
          <dgm:animOne val="branch"/>
          <dgm:animLvl val="lvl"/>
        </dgm:presLayoutVars>
      </dgm:prSet>
      <dgm:spPr/>
      <dgm:t>
        <a:bodyPr/>
        <a:lstStyle/>
        <a:p>
          <a:endParaRPr lang="fr-FR"/>
        </a:p>
      </dgm:t>
    </dgm:pt>
    <dgm:pt modelId="{BA1C7557-026E-463D-9C02-CAFCCB0D7FD5}" type="pres">
      <dgm:prSet presAssocID="{966C34CE-3BA0-4A68-B8D3-23354FEBE186}" presName="thickLine" presStyleLbl="alignNode1" presStyleIdx="0" presStyleCnt="7"/>
      <dgm:spPr/>
    </dgm:pt>
    <dgm:pt modelId="{6E4C8519-1009-4613-927F-9B23010B7269}" type="pres">
      <dgm:prSet presAssocID="{966C34CE-3BA0-4A68-B8D3-23354FEBE186}" presName="horz1" presStyleCnt="0"/>
      <dgm:spPr/>
    </dgm:pt>
    <dgm:pt modelId="{98DB392D-0475-4F98-BEDF-F3CE103AAE9A}" type="pres">
      <dgm:prSet presAssocID="{966C34CE-3BA0-4A68-B8D3-23354FEBE186}" presName="tx1" presStyleLbl="revTx" presStyleIdx="0" presStyleCnt="7"/>
      <dgm:spPr/>
      <dgm:t>
        <a:bodyPr/>
        <a:lstStyle/>
        <a:p>
          <a:endParaRPr lang="fr-FR"/>
        </a:p>
      </dgm:t>
    </dgm:pt>
    <dgm:pt modelId="{46E96079-3912-4C47-A54A-2BE525758153}" type="pres">
      <dgm:prSet presAssocID="{966C34CE-3BA0-4A68-B8D3-23354FEBE186}" presName="vert1" presStyleCnt="0"/>
      <dgm:spPr/>
    </dgm:pt>
    <dgm:pt modelId="{D8BEB8D1-C8D0-4F19-8856-ED5C08C6B74D}" type="pres">
      <dgm:prSet presAssocID="{D93325D5-86F3-4FB2-ABFA-5CC5ECD3E4E3}" presName="thickLine" presStyleLbl="alignNode1" presStyleIdx="1" presStyleCnt="7"/>
      <dgm:spPr/>
    </dgm:pt>
    <dgm:pt modelId="{81288035-4EA3-4541-B8BE-1791D8C11CDC}" type="pres">
      <dgm:prSet presAssocID="{D93325D5-86F3-4FB2-ABFA-5CC5ECD3E4E3}" presName="horz1" presStyleCnt="0"/>
      <dgm:spPr/>
    </dgm:pt>
    <dgm:pt modelId="{1EE2E6B7-B7FF-4BC9-A80E-983F411360F6}" type="pres">
      <dgm:prSet presAssocID="{D93325D5-86F3-4FB2-ABFA-5CC5ECD3E4E3}" presName="tx1" presStyleLbl="revTx" presStyleIdx="1" presStyleCnt="7"/>
      <dgm:spPr/>
      <dgm:t>
        <a:bodyPr/>
        <a:lstStyle/>
        <a:p>
          <a:endParaRPr lang="fr-FR"/>
        </a:p>
      </dgm:t>
    </dgm:pt>
    <dgm:pt modelId="{265CA99D-7B6F-4228-A227-A3192E1F33F0}" type="pres">
      <dgm:prSet presAssocID="{D93325D5-86F3-4FB2-ABFA-5CC5ECD3E4E3}" presName="vert1" presStyleCnt="0"/>
      <dgm:spPr/>
    </dgm:pt>
    <dgm:pt modelId="{124660F2-184B-4F82-A00D-7BF71C8C4EBC}" type="pres">
      <dgm:prSet presAssocID="{3B53937C-AD41-4374-816E-13A50467EC50}" presName="thickLine" presStyleLbl="alignNode1" presStyleIdx="2" presStyleCnt="7"/>
      <dgm:spPr/>
    </dgm:pt>
    <dgm:pt modelId="{FE8B1DDB-4466-4672-8D02-7887F1EBD669}" type="pres">
      <dgm:prSet presAssocID="{3B53937C-AD41-4374-816E-13A50467EC50}" presName="horz1" presStyleCnt="0"/>
      <dgm:spPr/>
    </dgm:pt>
    <dgm:pt modelId="{E155E147-F565-46E0-A8FB-67CBB60EA4AC}" type="pres">
      <dgm:prSet presAssocID="{3B53937C-AD41-4374-816E-13A50467EC50}" presName="tx1" presStyleLbl="revTx" presStyleIdx="2" presStyleCnt="7"/>
      <dgm:spPr/>
      <dgm:t>
        <a:bodyPr/>
        <a:lstStyle/>
        <a:p>
          <a:endParaRPr lang="fr-FR"/>
        </a:p>
      </dgm:t>
    </dgm:pt>
    <dgm:pt modelId="{7AA6406B-882A-4AB8-AFF7-72920C72BBF2}" type="pres">
      <dgm:prSet presAssocID="{3B53937C-AD41-4374-816E-13A50467EC50}" presName="vert1" presStyleCnt="0"/>
      <dgm:spPr/>
    </dgm:pt>
    <dgm:pt modelId="{BCF46911-D4EB-4A6B-8D5C-F5F1A850391C}" type="pres">
      <dgm:prSet presAssocID="{3416908B-EC13-449C-9827-CA4F41497A94}" presName="thickLine" presStyleLbl="alignNode1" presStyleIdx="3" presStyleCnt="7"/>
      <dgm:spPr/>
    </dgm:pt>
    <dgm:pt modelId="{8A2B71DF-4B97-4A3F-BBEC-F3C7012BB37B}" type="pres">
      <dgm:prSet presAssocID="{3416908B-EC13-449C-9827-CA4F41497A94}" presName="horz1" presStyleCnt="0"/>
      <dgm:spPr/>
    </dgm:pt>
    <dgm:pt modelId="{8969A47A-168C-4839-9169-1667B4553F0E}" type="pres">
      <dgm:prSet presAssocID="{3416908B-EC13-449C-9827-CA4F41497A94}" presName="tx1" presStyleLbl="revTx" presStyleIdx="3" presStyleCnt="7"/>
      <dgm:spPr/>
      <dgm:t>
        <a:bodyPr/>
        <a:lstStyle/>
        <a:p>
          <a:endParaRPr lang="fr-FR"/>
        </a:p>
      </dgm:t>
    </dgm:pt>
    <dgm:pt modelId="{8D067DD2-FD3D-455E-B3F3-6BF9C5587F1F}" type="pres">
      <dgm:prSet presAssocID="{3416908B-EC13-449C-9827-CA4F41497A94}" presName="vert1" presStyleCnt="0"/>
      <dgm:spPr/>
    </dgm:pt>
    <dgm:pt modelId="{641EADF4-7E22-450D-A20E-A9C720472F09}" type="pres">
      <dgm:prSet presAssocID="{A3E8C76F-0D58-4B12-BAC2-8239B48D092C}" presName="thickLine" presStyleLbl="alignNode1" presStyleIdx="4" presStyleCnt="7"/>
      <dgm:spPr/>
    </dgm:pt>
    <dgm:pt modelId="{2A4AEBD8-2EF7-4F67-A346-9D8E07106F2D}" type="pres">
      <dgm:prSet presAssocID="{A3E8C76F-0D58-4B12-BAC2-8239B48D092C}" presName="horz1" presStyleCnt="0"/>
      <dgm:spPr/>
    </dgm:pt>
    <dgm:pt modelId="{8F368D7F-0814-43E2-9E06-16EA20786173}" type="pres">
      <dgm:prSet presAssocID="{A3E8C76F-0D58-4B12-BAC2-8239B48D092C}" presName="tx1" presStyleLbl="revTx" presStyleIdx="4" presStyleCnt="7"/>
      <dgm:spPr/>
      <dgm:t>
        <a:bodyPr/>
        <a:lstStyle/>
        <a:p>
          <a:endParaRPr lang="fr-FR"/>
        </a:p>
      </dgm:t>
    </dgm:pt>
    <dgm:pt modelId="{A0834F93-DA36-42AA-A89E-EE5F82E90B9E}" type="pres">
      <dgm:prSet presAssocID="{A3E8C76F-0D58-4B12-BAC2-8239B48D092C}" presName="vert1" presStyleCnt="0"/>
      <dgm:spPr/>
    </dgm:pt>
    <dgm:pt modelId="{CAF90FDE-B91C-4A30-B382-1C005A10A4FC}" type="pres">
      <dgm:prSet presAssocID="{D35F4E35-47B6-49BB-B322-B47F16E25B3B}" presName="thickLine" presStyleLbl="alignNode1" presStyleIdx="5" presStyleCnt="7"/>
      <dgm:spPr/>
    </dgm:pt>
    <dgm:pt modelId="{072E4B8C-DE5E-498B-9C10-E2A5F6844DDF}" type="pres">
      <dgm:prSet presAssocID="{D35F4E35-47B6-49BB-B322-B47F16E25B3B}" presName="horz1" presStyleCnt="0"/>
      <dgm:spPr/>
    </dgm:pt>
    <dgm:pt modelId="{F8C1607E-1B75-4274-8684-4DBCC4144D5A}" type="pres">
      <dgm:prSet presAssocID="{D35F4E35-47B6-49BB-B322-B47F16E25B3B}" presName="tx1" presStyleLbl="revTx" presStyleIdx="5" presStyleCnt="7"/>
      <dgm:spPr/>
      <dgm:t>
        <a:bodyPr/>
        <a:lstStyle/>
        <a:p>
          <a:endParaRPr lang="fr-FR"/>
        </a:p>
      </dgm:t>
    </dgm:pt>
    <dgm:pt modelId="{225B224E-6F77-4B97-B531-5275FF887884}" type="pres">
      <dgm:prSet presAssocID="{D35F4E35-47B6-49BB-B322-B47F16E25B3B}" presName="vert1" presStyleCnt="0"/>
      <dgm:spPr/>
    </dgm:pt>
    <dgm:pt modelId="{387723F7-34C5-4FB8-BED9-18447170BFEF}" type="pres">
      <dgm:prSet presAssocID="{D041E9C7-BED4-4B92-8F98-C275251B9C44}" presName="thickLine" presStyleLbl="alignNode1" presStyleIdx="6" presStyleCnt="7"/>
      <dgm:spPr/>
    </dgm:pt>
    <dgm:pt modelId="{F021C3B0-D2D0-4D83-8D10-0F5547D12E8F}" type="pres">
      <dgm:prSet presAssocID="{D041E9C7-BED4-4B92-8F98-C275251B9C44}" presName="horz1" presStyleCnt="0"/>
      <dgm:spPr/>
    </dgm:pt>
    <dgm:pt modelId="{662CAE96-688C-4C94-856A-FF27F8150AE4}" type="pres">
      <dgm:prSet presAssocID="{D041E9C7-BED4-4B92-8F98-C275251B9C44}" presName="tx1" presStyleLbl="revTx" presStyleIdx="6" presStyleCnt="7"/>
      <dgm:spPr/>
      <dgm:t>
        <a:bodyPr/>
        <a:lstStyle/>
        <a:p>
          <a:endParaRPr lang="fr-FR"/>
        </a:p>
      </dgm:t>
    </dgm:pt>
    <dgm:pt modelId="{98F0FE4B-9018-4828-8906-7A5987763685}" type="pres">
      <dgm:prSet presAssocID="{D041E9C7-BED4-4B92-8F98-C275251B9C44}" presName="vert1" presStyleCnt="0"/>
      <dgm:spPr/>
    </dgm:pt>
  </dgm:ptLst>
  <dgm:cxnLst>
    <dgm:cxn modelId="{C16CC142-81BD-4D2A-B8C3-5A7090875A6F}" type="presOf" srcId="{3416908B-EC13-449C-9827-CA4F41497A94}" destId="{8969A47A-168C-4839-9169-1667B4553F0E}" srcOrd="0" destOrd="0" presId="urn:microsoft.com/office/officeart/2008/layout/LinedList"/>
    <dgm:cxn modelId="{D08C36B2-A1F2-4020-B5ED-350DBA3AAE08}" srcId="{48420468-AC32-4B4D-8F0D-EA650A54DC95}" destId="{3B53937C-AD41-4374-816E-13A50467EC50}" srcOrd="2" destOrd="0" parTransId="{551C534C-55F8-4A6B-B2F9-52FBC2068B67}" sibTransId="{9E600816-4BFE-447B-B3A9-412900AA37FE}"/>
    <dgm:cxn modelId="{0B2DF10F-6588-41F1-B0CD-248D706567E0}" type="presOf" srcId="{48420468-AC32-4B4D-8F0D-EA650A54DC95}" destId="{8C7F6FE1-B3E2-42A5-9E2C-6600A96B073A}" srcOrd="0" destOrd="0" presId="urn:microsoft.com/office/officeart/2008/layout/LinedList"/>
    <dgm:cxn modelId="{65DA414A-8D19-4812-9D57-BA81462E8214}" srcId="{48420468-AC32-4B4D-8F0D-EA650A54DC95}" destId="{3416908B-EC13-449C-9827-CA4F41497A94}" srcOrd="3" destOrd="0" parTransId="{C1D225F0-C471-4423-8E71-55F2F1934B1F}" sibTransId="{7BB5D1AE-1A4F-484D-9F3B-3536D87831C7}"/>
    <dgm:cxn modelId="{A04B114D-0B96-48C1-8F7F-D6A65776F3C5}" srcId="{48420468-AC32-4B4D-8F0D-EA650A54DC95}" destId="{D93325D5-86F3-4FB2-ABFA-5CC5ECD3E4E3}" srcOrd="1" destOrd="0" parTransId="{307D4040-C884-49B7-84F5-0AC8ED711653}" sibTransId="{F0F9EC2F-C9F5-48A9-88F7-9617A4C1221E}"/>
    <dgm:cxn modelId="{7D9D967B-EE16-4E65-8AF7-993D7A59A7F4}" type="presOf" srcId="{966C34CE-3BA0-4A68-B8D3-23354FEBE186}" destId="{98DB392D-0475-4F98-BEDF-F3CE103AAE9A}" srcOrd="0" destOrd="0" presId="urn:microsoft.com/office/officeart/2008/layout/LinedList"/>
    <dgm:cxn modelId="{F8EE19FD-3C80-4CDF-8F0C-3CB6346BAE2C}" type="presOf" srcId="{D35F4E35-47B6-49BB-B322-B47F16E25B3B}" destId="{F8C1607E-1B75-4274-8684-4DBCC4144D5A}" srcOrd="0" destOrd="0" presId="urn:microsoft.com/office/officeart/2008/layout/LinedList"/>
    <dgm:cxn modelId="{B808EF8E-8DB8-41F4-8FB3-B601FCDA67AA}" type="presOf" srcId="{D041E9C7-BED4-4B92-8F98-C275251B9C44}" destId="{662CAE96-688C-4C94-856A-FF27F8150AE4}" srcOrd="0" destOrd="0" presId="urn:microsoft.com/office/officeart/2008/layout/LinedList"/>
    <dgm:cxn modelId="{DED3545A-B1C9-4EC6-8B2F-B94A17B26A3E}" srcId="{48420468-AC32-4B4D-8F0D-EA650A54DC95}" destId="{966C34CE-3BA0-4A68-B8D3-23354FEBE186}" srcOrd="0" destOrd="0" parTransId="{52C18739-CB45-4267-8E0C-DF47F5D5B4E6}" sibTransId="{38B37401-8AE3-4321-9693-5AA632FC2BCD}"/>
    <dgm:cxn modelId="{3F42B8D8-BE8E-470D-9A78-F0BA82522028}" srcId="{48420468-AC32-4B4D-8F0D-EA650A54DC95}" destId="{D041E9C7-BED4-4B92-8F98-C275251B9C44}" srcOrd="6" destOrd="0" parTransId="{DBB4E3DA-5740-4772-A73F-528A6660D0F1}" sibTransId="{45C09C44-A8DB-4F1B-85F0-D1DD3AEB1927}"/>
    <dgm:cxn modelId="{2146461F-B82B-493E-99C2-E8F2F555433F}" type="presOf" srcId="{A3E8C76F-0D58-4B12-BAC2-8239B48D092C}" destId="{8F368D7F-0814-43E2-9E06-16EA20786173}" srcOrd="0" destOrd="0" presId="urn:microsoft.com/office/officeart/2008/layout/LinedList"/>
    <dgm:cxn modelId="{8B0CAB12-5FCA-473C-9888-5B6170F023D8}" srcId="{48420468-AC32-4B4D-8F0D-EA650A54DC95}" destId="{A3E8C76F-0D58-4B12-BAC2-8239B48D092C}" srcOrd="4" destOrd="0" parTransId="{BD02A1C1-5F96-46B0-B4E3-5E0EA8F62BBF}" sibTransId="{2989A8F8-C783-41B5-A153-254585DCC29E}"/>
    <dgm:cxn modelId="{5167D20D-4D17-45AB-9BB4-D2EDBEAC5651}" type="presOf" srcId="{D93325D5-86F3-4FB2-ABFA-5CC5ECD3E4E3}" destId="{1EE2E6B7-B7FF-4BC9-A80E-983F411360F6}" srcOrd="0" destOrd="0" presId="urn:microsoft.com/office/officeart/2008/layout/LinedList"/>
    <dgm:cxn modelId="{203260FB-2DA0-4F21-BACB-6804F8329D41}" type="presOf" srcId="{3B53937C-AD41-4374-816E-13A50467EC50}" destId="{E155E147-F565-46E0-A8FB-67CBB60EA4AC}" srcOrd="0" destOrd="0" presId="urn:microsoft.com/office/officeart/2008/layout/LinedList"/>
    <dgm:cxn modelId="{7A82BE7A-F894-4DAF-AA2C-3C873A82191A}" srcId="{48420468-AC32-4B4D-8F0D-EA650A54DC95}" destId="{D35F4E35-47B6-49BB-B322-B47F16E25B3B}" srcOrd="5" destOrd="0" parTransId="{32C178BF-1DE9-4F9C-BA74-04E48054B143}" sibTransId="{F04504ED-5B5D-4C79-823D-9DEF7F00418F}"/>
    <dgm:cxn modelId="{7B17A3A2-38F5-4668-BA3A-FAA0BE447920}" type="presParOf" srcId="{8C7F6FE1-B3E2-42A5-9E2C-6600A96B073A}" destId="{BA1C7557-026E-463D-9C02-CAFCCB0D7FD5}" srcOrd="0" destOrd="0" presId="urn:microsoft.com/office/officeart/2008/layout/LinedList"/>
    <dgm:cxn modelId="{BB6F9637-10FA-49EC-9F4F-02C511153FD3}" type="presParOf" srcId="{8C7F6FE1-B3E2-42A5-9E2C-6600A96B073A}" destId="{6E4C8519-1009-4613-927F-9B23010B7269}" srcOrd="1" destOrd="0" presId="urn:microsoft.com/office/officeart/2008/layout/LinedList"/>
    <dgm:cxn modelId="{543FC89D-38F7-4DE4-8522-E113DB60BF7D}" type="presParOf" srcId="{6E4C8519-1009-4613-927F-9B23010B7269}" destId="{98DB392D-0475-4F98-BEDF-F3CE103AAE9A}" srcOrd="0" destOrd="0" presId="urn:microsoft.com/office/officeart/2008/layout/LinedList"/>
    <dgm:cxn modelId="{FC1E23F7-D6AB-426F-97DB-6FA3B9F2AFEA}" type="presParOf" srcId="{6E4C8519-1009-4613-927F-9B23010B7269}" destId="{46E96079-3912-4C47-A54A-2BE525758153}" srcOrd="1" destOrd="0" presId="urn:microsoft.com/office/officeart/2008/layout/LinedList"/>
    <dgm:cxn modelId="{3B31540C-7532-46C6-AF10-0BD8A1C2F235}" type="presParOf" srcId="{8C7F6FE1-B3E2-42A5-9E2C-6600A96B073A}" destId="{D8BEB8D1-C8D0-4F19-8856-ED5C08C6B74D}" srcOrd="2" destOrd="0" presId="urn:microsoft.com/office/officeart/2008/layout/LinedList"/>
    <dgm:cxn modelId="{10BD04F1-4474-4248-B89C-947267C9F415}" type="presParOf" srcId="{8C7F6FE1-B3E2-42A5-9E2C-6600A96B073A}" destId="{81288035-4EA3-4541-B8BE-1791D8C11CDC}" srcOrd="3" destOrd="0" presId="urn:microsoft.com/office/officeart/2008/layout/LinedList"/>
    <dgm:cxn modelId="{AA37010F-8A60-4998-93D7-CA6C89CC2F1D}" type="presParOf" srcId="{81288035-4EA3-4541-B8BE-1791D8C11CDC}" destId="{1EE2E6B7-B7FF-4BC9-A80E-983F411360F6}" srcOrd="0" destOrd="0" presId="urn:microsoft.com/office/officeart/2008/layout/LinedList"/>
    <dgm:cxn modelId="{FB557FBE-C132-48C7-B1C0-37585C18E320}" type="presParOf" srcId="{81288035-4EA3-4541-B8BE-1791D8C11CDC}" destId="{265CA99D-7B6F-4228-A227-A3192E1F33F0}" srcOrd="1" destOrd="0" presId="urn:microsoft.com/office/officeart/2008/layout/LinedList"/>
    <dgm:cxn modelId="{25D0CBBD-20E2-4079-8AF0-24F71AB308D2}" type="presParOf" srcId="{8C7F6FE1-B3E2-42A5-9E2C-6600A96B073A}" destId="{124660F2-184B-4F82-A00D-7BF71C8C4EBC}" srcOrd="4" destOrd="0" presId="urn:microsoft.com/office/officeart/2008/layout/LinedList"/>
    <dgm:cxn modelId="{A56F7E58-C6EE-4C17-92C4-9B9E8410F4A5}" type="presParOf" srcId="{8C7F6FE1-B3E2-42A5-9E2C-6600A96B073A}" destId="{FE8B1DDB-4466-4672-8D02-7887F1EBD669}" srcOrd="5" destOrd="0" presId="urn:microsoft.com/office/officeart/2008/layout/LinedList"/>
    <dgm:cxn modelId="{3BD02078-C06B-4AB5-AA8C-759AC5EDC671}" type="presParOf" srcId="{FE8B1DDB-4466-4672-8D02-7887F1EBD669}" destId="{E155E147-F565-46E0-A8FB-67CBB60EA4AC}" srcOrd="0" destOrd="0" presId="urn:microsoft.com/office/officeart/2008/layout/LinedList"/>
    <dgm:cxn modelId="{FCCD26AC-4861-4DCF-86FA-D2E9B6DC1033}" type="presParOf" srcId="{FE8B1DDB-4466-4672-8D02-7887F1EBD669}" destId="{7AA6406B-882A-4AB8-AFF7-72920C72BBF2}" srcOrd="1" destOrd="0" presId="urn:microsoft.com/office/officeart/2008/layout/LinedList"/>
    <dgm:cxn modelId="{8E10C98C-DE35-4C7D-86F9-B40933399C08}" type="presParOf" srcId="{8C7F6FE1-B3E2-42A5-9E2C-6600A96B073A}" destId="{BCF46911-D4EB-4A6B-8D5C-F5F1A850391C}" srcOrd="6" destOrd="0" presId="urn:microsoft.com/office/officeart/2008/layout/LinedList"/>
    <dgm:cxn modelId="{D2356690-C6D0-483F-840F-9B0BDBDEA35C}" type="presParOf" srcId="{8C7F6FE1-B3E2-42A5-9E2C-6600A96B073A}" destId="{8A2B71DF-4B97-4A3F-BBEC-F3C7012BB37B}" srcOrd="7" destOrd="0" presId="urn:microsoft.com/office/officeart/2008/layout/LinedList"/>
    <dgm:cxn modelId="{0E9E6E56-8742-4DCC-86BD-9B2C432CBDBB}" type="presParOf" srcId="{8A2B71DF-4B97-4A3F-BBEC-F3C7012BB37B}" destId="{8969A47A-168C-4839-9169-1667B4553F0E}" srcOrd="0" destOrd="0" presId="urn:microsoft.com/office/officeart/2008/layout/LinedList"/>
    <dgm:cxn modelId="{14A65291-308D-4FD3-951E-86E8614D0CEF}" type="presParOf" srcId="{8A2B71DF-4B97-4A3F-BBEC-F3C7012BB37B}" destId="{8D067DD2-FD3D-455E-B3F3-6BF9C5587F1F}" srcOrd="1" destOrd="0" presId="urn:microsoft.com/office/officeart/2008/layout/LinedList"/>
    <dgm:cxn modelId="{9C19F737-C44D-4B75-AF4C-318FC8E725D4}" type="presParOf" srcId="{8C7F6FE1-B3E2-42A5-9E2C-6600A96B073A}" destId="{641EADF4-7E22-450D-A20E-A9C720472F09}" srcOrd="8" destOrd="0" presId="urn:microsoft.com/office/officeart/2008/layout/LinedList"/>
    <dgm:cxn modelId="{A78A2600-9CAD-4F1F-9798-E25854586058}" type="presParOf" srcId="{8C7F6FE1-B3E2-42A5-9E2C-6600A96B073A}" destId="{2A4AEBD8-2EF7-4F67-A346-9D8E07106F2D}" srcOrd="9" destOrd="0" presId="urn:microsoft.com/office/officeart/2008/layout/LinedList"/>
    <dgm:cxn modelId="{2BD3CFCD-0211-47DB-AF75-D47752F0B5B1}" type="presParOf" srcId="{2A4AEBD8-2EF7-4F67-A346-9D8E07106F2D}" destId="{8F368D7F-0814-43E2-9E06-16EA20786173}" srcOrd="0" destOrd="0" presId="urn:microsoft.com/office/officeart/2008/layout/LinedList"/>
    <dgm:cxn modelId="{934C55E9-FC93-4296-933E-9D8BDB989ADD}" type="presParOf" srcId="{2A4AEBD8-2EF7-4F67-A346-9D8E07106F2D}" destId="{A0834F93-DA36-42AA-A89E-EE5F82E90B9E}" srcOrd="1" destOrd="0" presId="urn:microsoft.com/office/officeart/2008/layout/LinedList"/>
    <dgm:cxn modelId="{6006441C-9AA3-4A26-A20F-FD566AABB465}" type="presParOf" srcId="{8C7F6FE1-B3E2-42A5-9E2C-6600A96B073A}" destId="{CAF90FDE-B91C-4A30-B382-1C005A10A4FC}" srcOrd="10" destOrd="0" presId="urn:microsoft.com/office/officeart/2008/layout/LinedList"/>
    <dgm:cxn modelId="{8ACDDACB-307F-41CB-9183-B3AB953DFFE0}" type="presParOf" srcId="{8C7F6FE1-B3E2-42A5-9E2C-6600A96B073A}" destId="{072E4B8C-DE5E-498B-9C10-E2A5F6844DDF}" srcOrd="11" destOrd="0" presId="urn:microsoft.com/office/officeart/2008/layout/LinedList"/>
    <dgm:cxn modelId="{87806B9C-464E-4185-A648-1790E4278139}" type="presParOf" srcId="{072E4B8C-DE5E-498B-9C10-E2A5F6844DDF}" destId="{F8C1607E-1B75-4274-8684-4DBCC4144D5A}" srcOrd="0" destOrd="0" presId="urn:microsoft.com/office/officeart/2008/layout/LinedList"/>
    <dgm:cxn modelId="{F527080E-3625-44CC-97BD-9305242352F6}" type="presParOf" srcId="{072E4B8C-DE5E-498B-9C10-E2A5F6844DDF}" destId="{225B224E-6F77-4B97-B531-5275FF887884}" srcOrd="1" destOrd="0" presId="urn:microsoft.com/office/officeart/2008/layout/LinedList"/>
    <dgm:cxn modelId="{1B451CDF-00A8-4E7D-B4BA-038F23C3BBD3}" type="presParOf" srcId="{8C7F6FE1-B3E2-42A5-9E2C-6600A96B073A}" destId="{387723F7-34C5-4FB8-BED9-18447170BFEF}" srcOrd="12" destOrd="0" presId="urn:microsoft.com/office/officeart/2008/layout/LinedList"/>
    <dgm:cxn modelId="{B237D63B-C1E8-489F-B1DD-1D1060EBB7FB}" type="presParOf" srcId="{8C7F6FE1-B3E2-42A5-9E2C-6600A96B073A}" destId="{F021C3B0-D2D0-4D83-8D10-0F5547D12E8F}" srcOrd="13" destOrd="0" presId="urn:microsoft.com/office/officeart/2008/layout/LinedList"/>
    <dgm:cxn modelId="{8B5A3E58-0A1E-45AD-AEC6-3B8B86D07D30}" type="presParOf" srcId="{F021C3B0-D2D0-4D83-8D10-0F5547D12E8F}" destId="{662CAE96-688C-4C94-856A-FF27F8150AE4}" srcOrd="0" destOrd="0" presId="urn:microsoft.com/office/officeart/2008/layout/LinedList"/>
    <dgm:cxn modelId="{E94E6CCD-2FD9-494D-A112-5E1F0CF901CD}" type="presParOf" srcId="{F021C3B0-D2D0-4D83-8D10-0F5547D12E8F}" destId="{98F0FE4B-9018-4828-8906-7A598776368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3442DB-F7BE-46E5-85EF-1D7BF01B4B07}" type="doc">
      <dgm:prSet loTypeId="urn:microsoft.com/office/officeart/2005/8/layout/hierarchy2" loCatId="hierarchy" qsTypeId="urn:microsoft.com/office/officeart/2005/8/quickstyle/simple3" qsCatId="simple" csTypeId="urn:microsoft.com/office/officeart/2005/8/colors/accent0_3" csCatId="mainScheme" phldr="1"/>
      <dgm:spPr/>
      <dgm:t>
        <a:bodyPr/>
        <a:lstStyle/>
        <a:p>
          <a:endParaRPr lang="fr-FR"/>
        </a:p>
      </dgm:t>
    </dgm:pt>
    <dgm:pt modelId="{D2511E5B-286F-46B7-97A2-3B305ADC4D7B}">
      <dgm:prSet phldrT="[Texte]" custT="1"/>
      <dgm:spPr>
        <a:solidFill>
          <a:schemeClr val="accent2">
            <a:lumMod val="20000"/>
            <a:lumOff val="80000"/>
          </a:schemeClr>
        </a:solidFill>
      </dgm:spPr>
      <dgm:t>
        <a:bodyPr/>
        <a:lstStyle/>
        <a:p>
          <a:r>
            <a:rPr lang="fr-FR" sz="800" dirty="0" smtClean="0"/>
            <a:t>Test </a:t>
          </a:r>
          <a:r>
            <a:rPr lang="fr-FR" sz="800" dirty="0" err="1" smtClean="0"/>
            <a:t>Tréponémique</a:t>
          </a:r>
          <a:r>
            <a:rPr lang="fr-FR" sz="800" dirty="0" smtClean="0"/>
            <a:t> </a:t>
          </a:r>
        </a:p>
        <a:p>
          <a:r>
            <a:rPr lang="fr-FR" sz="1100" b="1" dirty="0" smtClean="0"/>
            <a:t>TPHA +</a:t>
          </a:r>
          <a:endParaRPr lang="fr-FR" sz="1100" b="1" dirty="0"/>
        </a:p>
      </dgm:t>
    </dgm:pt>
    <dgm:pt modelId="{93AF888F-6192-4104-9790-06B835509F20}" type="parTrans" cxnId="{38F13DDB-C96C-4A9F-B7ED-03CD1584184C}">
      <dgm:prSet/>
      <dgm:spPr/>
      <dgm:t>
        <a:bodyPr/>
        <a:lstStyle/>
        <a:p>
          <a:endParaRPr lang="fr-FR"/>
        </a:p>
      </dgm:t>
    </dgm:pt>
    <dgm:pt modelId="{D914F75A-27E1-44A9-B31E-5E268E9A8647}" type="sibTrans" cxnId="{38F13DDB-C96C-4A9F-B7ED-03CD1584184C}">
      <dgm:prSet/>
      <dgm:spPr/>
      <dgm:t>
        <a:bodyPr/>
        <a:lstStyle/>
        <a:p>
          <a:endParaRPr lang="fr-FR"/>
        </a:p>
      </dgm:t>
    </dgm:pt>
    <dgm:pt modelId="{D140D115-5785-4283-91DA-2CBD8AD85EEE}">
      <dgm:prSet phldrT="[Texte]"/>
      <dgm:spPr>
        <a:solidFill>
          <a:schemeClr val="accent2">
            <a:lumMod val="20000"/>
            <a:lumOff val="80000"/>
          </a:schemeClr>
        </a:solidFill>
      </dgm:spPr>
      <dgm:t>
        <a:bodyPr/>
        <a:lstStyle/>
        <a:p>
          <a:r>
            <a:rPr lang="fr-FR" dirty="0" smtClean="0"/>
            <a:t>Test Non </a:t>
          </a:r>
          <a:r>
            <a:rPr lang="fr-FR" dirty="0" err="1" smtClean="0"/>
            <a:t>Tréponémique</a:t>
          </a:r>
          <a:endParaRPr lang="fr-FR" dirty="0" smtClean="0"/>
        </a:p>
        <a:p>
          <a:r>
            <a:rPr lang="fr-FR" b="1" dirty="0" smtClean="0"/>
            <a:t>VDRL +</a:t>
          </a:r>
          <a:endParaRPr lang="fr-FR" b="1" dirty="0"/>
        </a:p>
      </dgm:t>
    </dgm:pt>
    <dgm:pt modelId="{A6F80C82-65B8-42CB-944F-0BB646C9BB45}" type="parTrans" cxnId="{9886FD03-4C7A-4459-9392-F4126035F199}">
      <dgm:prSet/>
      <dgm:spPr/>
      <dgm:t>
        <a:bodyPr/>
        <a:lstStyle/>
        <a:p>
          <a:endParaRPr lang="fr-FR"/>
        </a:p>
      </dgm:t>
    </dgm:pt>
    <dgm:pt modelId="{235E20B3-122C-4F2F-A856-5628990BC160}" type="sibTrans" cxnId="{9886FD03-4C7A-4459-9392-F4126035F199}">
      <dgm:prSet/>
      <dgm:spPr/>
      <dgm:t>
        <a:bodyPr/>
        <a:lstStyle/>
        <a:p>
          <a:endParaRPr lang="fr-FR"/>
        </a:p>
      </dgm:t>
    </dgm:pt>
    <dgm:pt modelId="{C9CBDA8F-D7B0-461B-9797-F21DB56D944F}">
      <dgm:prSet phldrT="[Texte]"/>
      <dgm:spPr>
        <a:solidFill>
          <a:schemeClr val="accent2">
            <a:lumMod val="20000"/>
            <a:lumOff val="80000"/>
          </a:schemeClr>
        </a:solidFill>
      </dgm:spPr>
      <dgm:t>
        <a:bodyPr/>
        <a:lstStyle/>
        <a:p>
          <a:r>
            <a:rPr lang="fr-FR" dirty="0" smtClean="0"/>
            <a:t>Syphilis non traitée ou traitée récemment </a:t>
          </a:r>
          <a:endParaRPr lang="fr-FR" dirty="0"/>
        </a:p>
      </dgm:t>
    </dgm:pt>
    <dgm:pt modelId="{E1C33B37-D1AA-4EE1-BD7B-60E8986B26A1}" type="parTrans" cxnId="{5489AC98-F594-40B8-9BCC-B37979AB4949}">
      <dgm:prSet/>
      <dgm:spPr/>
      <dgm:t>
        <a:bodyPr/>
        <a:lstStyle/>
        <a:p>
          <a:endParaRPr lang="fr-FR"/>
        </a:p>
      </dgm:t>
    </dgm:pt>
    <dgm:pt modelId="{B0D30A73-D474-4722-9B78-76FA30BF9DD8}" type="sibTrans" cxnId="{5489AC98-F594-40B8-9BCC-B37979AB4949}">
      <dgm:prSet/>
      <dgm:spPr/>
      <dgm:t>
        <a:bodyPr/>
        <a:lstStyle/>
        <a:p>
          <a:endParaRPr lang="fr-FR"/>
        </a:p>
      </dgm:t>
    </dgm:pt>
    <dgm:pt modelId="{5AC73A87-C32A-4898-AC2E-D719FC1CF12E}">
      <dgm:prSet phldrT="[Texte]"/>
      <dgm:spPr>
        <a:solidFill>
          <a:schemeClr val="accent2">
            <a:lumMod val="20000"/>
            <a:lumOff val="80000"/>
          </a:schemeClr>
        </a:solidFill>
      </dgm:spPr>
      <dgm:t>
        <a:bodyPr/>
        <a:lstStyle/>
        <a:p>
          <a:r>
            <a:rPr lang="fr-FR" dirty="0" smtClean="0"/>
            <a:t>Test Non </a:t>
          </a:r>
          <a:r>
            <a:rPr lang="fr-FR" dirty="0" err="1" smtClean="0"/>
            <a:t>Tréponémique</a:t>
          </a:r>
          <a:r>
            <a:rPr lang="fr-FR" dirty="0" smtClean="0"/>
            <a:t> </a:t>
          </a:r>
          <a:endParaRPr lang="fr-FR" b="1" dirty="0" smtClean="0"/>
        </a:p>
        <a:p>
          <a:r>
            <a:rPr lang="fr-FR" b="1" dirty="0" smtClean="0"/>
            <a:t>VDRL -</a:t>
          </a:r>
          <a:endParaRPr lang="fr-FR" b="1" dirty="0"/>
        </a:p>
      </dgm:t>
    </dgm:pt>
    <dgm:pt modelId="{19D5B14E-5BA8-4B32-859C-469A41668CE0}" type="parTrans" cxnId="{167C2DF6-E6AA-46AA-ABAB-79B151591AEE}">
      <dgm:prSet/>
      <dgm:spPr/>
      <dgm:t>
        <a:bodyPr/>
        <a:lstStyle/>
        <a:p>
          <a:endParaRPr lang="fr-FR"/>
        </a:p>
      </dgm:t>
    </dgm:pt>
    <dgm:pt modelId="{546E134F-6BFB-4659-BCAE-D5B378CD087C}" type="sibTrans" cxnId="{167C2DF6-E6AA-46AA-ABAB-79B151591AEE}">
      <dgm:prSet/>
      <dgm:spPr/>
      <dgm:t>
        <a:bodyPr/>
        <a:lstStyle/>
        <a:p>
          <a:endParaRPr lang="fr-FR"/>
        </a:p>
      </dgm:t>
    </dgm:pt>
    <dgm:pt modelId="{15EAB82B-9565-495C-B38A-7108D976607A}">
      <dgm:prSet phldrT="[Texte]"/>
      <dgm:spPr>
        <a:solidFill>
          <a:schemeClr val="accent2">
            <a:lumMod val="20000"/>
            <a:lumOff val="80000"/>
          </a:schemeClr>
        </a:solidFill>
      </dgm:spPr>
      <dgm:t>
        <a:bodyPr/>
        <a:lstStyle/>
        <a:p>
          <a:r>
            <a:rPr lang="fr-FR" dirty="0" smtClean="0"/>
            <a:t>Syphilis guérie</a:t>
          </a:r>
        </a:p>
        <a:p>
          <a:r>
            <a:rPr lang="fr-FR" dirty="0" smtClean="0"/>
            <a:t>Ou très précoce </a:t>
          </a:r>
          <a:endParaRPr lang="fr-FR" dirty="0"/>
        </a:p>
      </dgm:t>
    </dgm:pt>
    <dgm:pt modelId="{7A99AEC0-C244-4857-A0A1-83C884EF467B}" type="parTrans" cxnId="{5F27743A-74C3-4F53-9879-276A7ADF09BE}">
      <dgm:prSet/>
      <dgm:spPr/>
      <dgm:t>
        <a:bodyPr/>
        <a:lstStyle/>
        <a:p>
          <a:endParaRPr lang="fr-FR"/>
        </a:p>
      </dgm:t>
    </dgm:pt>
    <dgm:pt modelId="{A4FDFAE5-8F5E-4D28-A2E1-4B322CB4FE44}" type="sibTrans" cxnId="{5F27743A-74C3-4F53-9879-276A7ADF09BE}">
      <dgm:prSet/>
      <dgm:spPr/>
      <dgm:t>
        <a:bodyPr/>
        <a:lstStyle/>
        <a:p>
          <a:endParaRPr lang="fr-FR"/>
        </a:p>
      </dgm:t>
    </dgm:pt>
    <dgm:pt modelId="{17080FE9-4A7B-47B7-92CC-6EF811D0D4FD}" type="pres">
      <dgm:prSet presAssocID="{9E3442DB-F7BE-46E5-85EF-1D7BF01B4B07}" presName="diagram" presStyleCnt="0">
        <dgm:presLayoutVars>
          <dgm:chPref val="1"/>
          <dgm:dir/>
          <dgm:animOne val="branch"/>
          <dgm:animLvl val="lvl"/>
          <dgm:resizeHandles val="exact"/>
        </dgm:presLayoutVars>
      </dgm:prSet>
      <dgm:spPr/>
      <dgm:t>
        <a:bodyPr/>
        <a:lstStyle/>
        <a:p>
          <a:endParaRPr lang="fr-FR"/>
        </a:p>
      </dgm:t>
    </dgm:pt>
    <dgm:pt modelId="{042E493F-0E1F-4434-9EDF-D16CF1DC61B6}" type="pres">
      <dgm:prSet presAssocID="{D2511E5B-286F-46B7-97A2-3B305ADC4D7B}" presName="root1" presStyleCnt="0"/>
      <dgm:spPr/>
    </dgm:pt>
    <dgm:pt modelId="{B482B6D1-A174-4525-BF8D-B88F30B77231}" type="pres">
      <dgm:prSet presAssocID="{D2511E5B-286F-46B7-97A2-3B305ADC4D7B}" presName="LevelOneTextNode" presStyleLbl="node0" presStyleIdx="0" presStyleCnt="1">
        <dgm:presLayoutVars>
          <dgm:chPref val="3"/>
        </dgm:presLayoutVars>
      </dgm:prSet>
      <dgm:spPr/>
      <dgm:t>
        <a:bodyPr/>
        <a:lstStyle/>
        <a:p>
          <a:endParaRPr lang="fr-FR"/>
        </a:p>
      </dgm:t>
    </dgm:pt>
    <dgm:pt modelId="{AEE1D436-DDEA-44FB-8BC8-60A5FAEBEDA2}" type="pres">
      <dgm:prSet presAssocID="{D2511E5B-286F-46B7-97A2-3B305ADC4D7B}" presName="level2hierChild" presStyleCnt="0"/>
      <dgm:spPr/>
    </dgm:pt>
    <dgm:pt modelId="{AC49559A-0526-4A5F-AAAF-CD740234EA55}" type="pres">
      <dgm:prSet presAssocID="{A6F80C82-65B8-42CB-944F-0BB646C9BB45}" presName="conn2-1" presStyleLbl="parChTrans1D2" presStyleIdx="0" presStyleCnt="2"/>
      <dgm:spPr/>
      <dgm:t>
        <a:bodyPr/>
        <a:lstStyle/>
        <a:p>
          <a:endParaRPr lang="fr-FR"/>
        </a:p>
      </dgm:t>
    </dgm:pt>
    <dgm:pt modelId="{AEFB1061-1A9C-4DE4-B6BD-34F91A48DAFB}" type="pres">
      <dgm:prSet presAssocID="{A6F80C82-65B8-42CB-944F-0BB646C9BB45}" presName="connTx" presStyleLbl="parChTrans1D2" presStyleIdx="0" presStyleCnt="2"/>
      <dgm:spPr/>
      <dgm:t>
        <a:bodyPr/>
        <a:lstStyle/>
        <a:p>
          <a:endParaRPr lang="fr-FR"/>
        </a:p>
      </dgm:t>
    </dgm:pt>
    <dgm:pt modelId="{2DDC14A6-F032-4C08-831E-F1A49853AE4D}" type="pres">
      <dgm:prSet presAssocID="{D140D115-5785-4283-91DA-2CBD8AD85EEE}" presName="root2" presStyleCnt="0"/>
      <dgm:spPr/>
    </dgm:pt>
    <dgm:pt modelId="{CD13F3EE-BA35-4225-8897-6DB9329B1B43}" type="pres">
      <dgm:prSet presAssocID="{D140D115-5785-4283-91DA-2CBD8AD85EEE}" presName="LevelTwoTextNode" presStyleLbl="node2" presStyleIdx="0" presStyleCnt="2">
        <dgm:presLayoutVars>
          <dgm:chPref val="3"/>
        </dgm:presLayoutVars>
      </dgm:prSet>
      <dgm:spPr/>
      <dgm:t>
        <a:bodyPr/>
        <a:lstStyle/>
        <a:p>
          <a:endParaRPr lang="fr-FR"/>
        </a:p>
      </dgm:t>
    </dgm:pt>
    <dgm:pt modelId="{DEE4645C-C785-47C8-AC27-20A1A10F9A17}" type="pres">
      <dgm:prSet presAssocID="{D140D115-5785-4283-91DA-2CBD8AD85EEE}" presName="level3hierChild" presStyleCnt="0"/>
      <dgm:spPr/>
    </dgm:pt>
    <dgm:pt modelId="{79D33F20-8069-4A6B-B881-4342859EE53D}" type="pres">
      <dgm:prSet presAssocID="{E1C33B37-D1AA-4EE1-BD7B-60E8986B26A1}" presName="conn2-1" presStyleLbl="parChTrans1D3" presStyleIdx="0" presStyleCnt="2"/>
      <dgm:spPr/>
      <dgm:t>
        <a:bodyPr/>
        <a:lstStyle/>
        <a:p>
          <a:endParaRPr lang="fr-FR"/>
        </a:p>
      </dgm:t>
    </dgm:pt>
    <dgm:pt modelId="{D9A221A0-7D10-4D89-8F06-02537018E29A}" type="pres">
      <dgm:prSet presAssocID="{E1C33B37-D1AA-4EE1-BD7B-60E8986B26A1}" presName="connTx" presStyleLbl="parChTrans1D3" presStyleIdx="0" presStyleCnt="2"/>
      <dgm:spPr/>
      <dgm:t>
        <a:bodyPr/>
        <a:lstStyle/>
        <a:p>
          <a:endParaRPr lang="fr-FR"/>
        </a:p>
      </dgm:t>
    </dgm:pt>
    <dgm:pt modelId="{913EBE72-9EFE-4300-A78A-91E8282D66F9}" type="pres">
      <dgm:prSet presAssocID="{C9CBDA8F-D7B0-461B-9797-F21DB56D944F}" presName="root2" presStyleCnt="0"/>
      <dgm:spPr/>
    </dgm:pt>
    <dgm:pt modelId="{7A1D50BE-DC21-4512-89D3-8BCCED0222C8}" type="pres">
      <dgm:prSet presAssocID="{C9CBDA8F-D7B0-461B-9797-F21DB56D944F}" presName="LevelTwoTextNode" presStyleLbl="node3" presStyleIdx="0" presStyleCnt="2">
        <dgm:presLayoutVars>
          <dgm:chPref val="3"/>
        </dgm:presLayoutVars>
      </dgm:prSet>
      <dgm:spPr/>
      <dgm:t>
        <a:bodyPr/>
        <a:lstStyle/>
        <a:p>
          <a:endParaRPr lang="fr-FR"/>
        </a:p>
      </dgm:t>
    </dgm:pt>
    <dgm:pt modelId="{7FA79916-F8D6-41FB-8918-4E386847CF63}" type="pres">
      <dgm:prSet presAssocID="{C9CBDA8F-D7B0-461B-9797-F21DB56D944F}" presName="level3hierChild" presStyleCnt="0"/>
      <dgm:spPr/>
    </dgm:pt>
    <dgm:pt modelId="{BE5226AF-64A4-43F6-95CB-DE303BEF589F}" type="pres">
      <dgm:prSet presAssocID="{19D5B14E-5BA8-4B32-859C-469A41668CE0}" presName="conn2-1" presStyleLbl="parChTrans1D2" presStyleIdx="1" presStyleCnt="2"/>
      <dgm:spPr/>
      <dgm:t>
        <a:bodyPr/>
        <a:lstStyle/>
        <a:p>
          <a:endParaRPr lang="fr-FR"/>
        </a:p>
      </dgm:t>
    </dgm:pt>
    <dgm:pt modelId="{22EA422B-D826-411B-B7B0-13EBED6457E7}" type="pres">
      <dgm:prSet presAssocID="{19D5B14E-5BA8-4B32-859C-469A41668CE0}" presName="connTx" presStyleLbl="parChTrans1D2" presStyleIdx="1" presStyleCnt="2"/>
      <dgm:spPr/>
      <dgm:t>
        <a:bodyPr/>
        <a:lstStyle/>
        <a:p>
          <a:endParaRPr lang="fr-FR"/>
        </a:p>
      </dgm:t>
    </dgm:pt>
    <dgm:pt modelId="{8BA7BF90-2DCB-4F64-9A70-FB47BA0B5098}" type="pres">
      <dgm:prSet presAssocID="{5AC73A87-C32A-4898-AC2E-D719FC1CF12E}" presName="root2" presStyleCnt="0"/>
      <dgm:spPr/>
    </dgm:pt>
    <dgm:pt modelId="{288AC0E2-C354-4D72-ADB2-4DC724FDF594}" type="pres">
      <dgm:prSet presAssocID="{5AC73A87-C32A-4898-AC2E-D719FC1CF12E}" presName="LevelTwoTextNode" presStyleLbl="node2" presStyleIdx="1" presStyleCnt="2">
        <dgm:presLayoutVars>
          <dgm:chPref val="3"/>
        </dgm:presLayoutVars>
      </dgm:prSet>
      <dgm:spPr/>
      <dgm:t>
        <a:bodyPr/>
        <a:lstStyle/>
        <a:p>
          <a:endParaRPr lang="fr-FR"/>
        </a:p>
      </dgm:t>
    </dgm:pt>
    <dgm:pt modelId="{70C16EF2-8EC0-4A55-9B95-6FADC84ADD7D}" type="pres">
      <dgm:prSet presAssocID="{5AC73A87-C32A-4898-AC2E-D719FC1CF12E}" presName="level3hierChild" presStyleCnt="0"/>
      <dgm:spPr/>
    </dgm:pt>
    <dgm:pt modelId="{DF14AE45-A2CC-4499-B977-DB321E7A3410}" type="pres">
      <dgm:prSet presAssocID="{7A99AEC0-C244-4857-A0A1-83C884EF467B}" presName="conn2-1" presStyleLbl="parChTrans1D3" presStyleIdx="1" presStyleCnt="2"/>
      <dgm:spPr/>
      <dgm:t>
        <a:bodyPr/>
        <a:lstStyle/>
        <a:p>
          <a:endParaRPr lang="fr-FR"/>
        </a:p>
      </dgm:t>
    </dgm:pt>
    <dgm:pt modelId="{5E3479A4-2606-4003-8624-B4EAE7451245}" type="pres">
      <dgm:prSet presAssocID="{7A99AEC0-C244-4857-A0A1-83C884EF467B}" presName="connTx" presStyleLbl="parChTrans1D3" presStyleIdx="1" presStyleCnt="2"/>
      <dgm:spPr/>
      <dgm:t>
        <a:bodyPr/>
        <a:lstStyle/>
        <a:p>
          <a:endParaRPr lang="fr-FR"/>
        </a:p>
      </dgm:t>
    </dgm:pt>
    <dgm:pt modelId="{0760028F-3FC5-4748-AA5A-6154EA03567D}" type="pres">
      <dgm:prSet presAssocID="{15EAB82B-9565-495C-B38A-7108D976607A}" presName="root2" presStyleCnt="0"/>
      <dgm:spPr/>
    </dgm:pt>
    <dgm:pt modelId="{6663353F-8856-47D9-8AFE-097C8365FE4F}" type="pres">
      <dgm:prSet presAssocID="{15EAB82B-9565-495C-B38A-7108D976607A}" presName="LevelTwoTextNode" presStyleLbl="node3" presStyleIdx="1" presStyleCnt="2">
        <dgm:presLayoutVars>
          <dgm:chPref val="3"/>
        </dgm:presLayoutVars>
      </dgm:prSet>
      <dgm:spPr/>
      <dgm:t>
        <a:bodyPr/>
        <a:lstStyle/>
        <a:p>
          <a:endParaRPr lang="fr-FR"/>
        </a:p>
      </dgm:t>
    </dgm:pt>
    <dgm:pt modelId="{A6C3FCD3-BAD3-4653-BDC7-8670E7928621}" type="pres">
      <dgm:prSet presAssocID="{15EAB82B-9565-495C-B38A-7108D976607A}" presName="level3hierChild" presStyleCnt="0"/>
      <dgm:spPr/>
    </dgm:pt>
  </dgm:ptLst>
  <dgm:cxnLst>
    <dgm:cxn modelId="{E1291655-C236-664F-9EB0-DF6D0B1E85E1}" type="presOf" srcId="{15EAB82B-9565-495C-B38A-7108D976607A}" destId="{6663353F-8856-47D9-8AFE-097C8365FE4F}" srcOrd="0" destOrd="0" presId="urn:microsoft.com/office/officeart/2005/8/layout/hierarchy2"/>
    <dgm:cxn modelId="{D1C63EAC-1023-9449-B3C9-52B272B32ACD}" type="presOf" srcId="{5AC73A87-C32A-4898-AC2E-D719FC1CF12E}" destId="{288AC0E2-C354-4D72-ADB2-4DC724FDF594}" srcOrd="0" destOrd="0" presId="urn:microsoft.com/office/officeart/2005/8/layout/hierarchy2"/>
    <dgm:cxn modelId="{9886FD03-4C7A-4459-9392-F4126035F199}" srcId="{D2511E5B-286F-46B7-97A2-3B305ADC4D7B}" destId="{D140D115-5785-4283-91DA-2CBD8AD85EEE}" srcOrd="0" destOrd="0" parTransId="{A6F80C82-65B8-42CB-944F-0BB646C9BB45}" sibTransId="{235E20B3-122C-4F2F-A856-5628990BC160}"/>
    <dgm:cxn modelId="{4DC054EA-D6A6-0845-A810-1AB5490FC0BD}" type="presOf" srcId="{C9CBDA8F-D7B0-461B-9797-F21DB56D944F}" destId="{7A1D50BE-DC21-4512-89D3-8BCCED0222C8}" srcOrd="0" destOrd="0" presId="urn:microsoft.com/office/officeart/2005/8/layout/hierarchy2"/>
    <dgm:cxn modelId="{7731879B-E72F-6348-ADC7-958C31942F58}" type="presOf" srcId="{9E3442DB-F7BE-46E5-85EF-1D7BF01B4B07}" destId="{17080FE9-4A7B-47B7-92CC-6EF811D0D4FD}" srcOrd="0" destOrd="0" presId="urn:microsoft.com/office/officeart/2005/8/layout/hierarchy2"/>
    <dgm:cxn modelId="{071FCF83-9DC0-ED47-A2D2-88FC082B6979}" type="presOf" srcId="{19D5B14E-5BA8-4B32-859C-469A41668CE0}" destId="{22EA422B-D826-411B-B7B0-13EBED6457E7}" srcOrd="1" destOrd="0" presId="urn:microsoft.com/office/officeart/2005/8/layout/hierarchy2"/>
    <dgm:cxn modelId="{C855F805-D4D6-D840-8CB1-D236DCABAC09}" type="presOf" srcId="{A6F80C82-65B8-42CB-944F-0BB646C9BB45}" destId="{AC49559A-0526-4A5F-AAAF-CD740234EA55}" srcOrd="0" destOrd="0" presId="urn:microsoft.com/office/officeart/2005/8/layout/hierarchy2"/>
    <dgm:cxn modelId="{FE7F60EA-198F-4342-AF98-2DBC4EF91CC5}" type="presOf" srcId="{E1C33B37-D1AA-4EE1-BD7B-60E8986B26A1}" destId="{D9A221A0-7D10-4D89-8F06-02537018E29A}" srcOrd="1" destOrd="0" presId="urn:microsoft.com/office/officeart/2005/8/layout/hierarchy2"/>
    <dgm:cxn modelId="{5F27743A-74C3-4F53-9879-276A7ADF09BE}" srcId="{5AC73A87-C32A-4898-AC2E-D719FC1CF12E}" destId="{15EAB82B-9565-495C-B38A-7108D976607A}" srcOrd="0" destOrd="0" parTransId="{7A99AEC0-C244-4857-A0A1-83C884EF467B}" sibTransId="{A4FDFAE5-8F5E-4D28-A2E1-4B322CB4FE44}"/>
    <dgm:cxn modelId="{7C6815D0-6691-A245-9BE7-116DC1A85845}" type="presOf" srcId="{19D5B14E-5BA8-4B32-859C-469A41668CE0}" destId="{BE5226AF-64A4-43F6-95CB-DE303BEF589F}" srcOrd="0" destOrd="0" presId="urn:microsoft.com/office/officeart/2005/8/layout/hierarchy2"/>
    <dgm:cxn modelId="{9B003DD5-1C8D-9943-9B4E-8A3B39B1FD88}" type="presOf" srcId="{D140D115-5785-4283-91DA-2CBD8AD85EEE}" destId="{CD13F3EE-BA35-4225-8897-6DB9329B1B43}" srcOrd="0" destOrd="0" presId="urn:microsoft.com/office/officeart/2005/8/layout/hierarchy2"/>
    <dgm:cxn modelId="{B069B03A-2F89-E749-917E-90DDCA4C7B4D}" type="presOf" srcId="{7A99AEC0-C244-4857-A0A1-83C884EF467B}" destId="{DF14AE45-A2CC-4499-B977-DB321E7A3410}" srcOrd="0" destOrd="0" presId="urn:microsoft.com/office/officeart/2005/8/layout/hierarchy2"/>
    <dgm:cxn modelId="{C35506DD-FACF-8640-8819-B6CAC0D42476}" type="presOf" srcId="{A6F80C82-65B8-42CB-944F-0BB646C9BB45}" destId="{AEFB1061-1A9C-4DE4-B6BD-34F91A48DAFB}" srcOrd="1" destOrd="0" presId="urn:microsoft.com/office/officeart/2005/8/layout/hierarchy2"/>
    <dgm:cxn modelId="{5489AC98-F594-40B8-9BCC-B37979AB4949}" srcId="{D140D115-5785-4283-91DA-2CBD8AD85EEE}" destId="{C9CBDA8F-D7B0-461B-9797-F21DB56D944F}" srcOrd="0" destOrd="0" parTransId="{E1C33B37-D1AA-4EE1-BD7B-60E8986B26A1}" sibTransId="{B0D30A73-D474-4722-9B78-76FA30BF9DD8}"/>
    <dgm:cxn modelId="{D824AACE-9781-2749-AD19-86FE5655832B}" type="presOf" srcId="{D2511E5B-286F-46B7-97A2-3B305ADC4D7B}" destId="{B482B6D1-A174-4525-BF8D-B88F30B77231}" srcOrd="0" destOrd="0" presId="urn:microsoft.com/office/officeart/2005/8/layout/hierarchy2"/>
    <dgm:cxn modelId="{70AE960F-D932-6B43-9192-516306453124}" type="presOf" srcId="{E1C33B37-D1AA-4EE1-BD7B-60E8986B26A1}" destId="{79D33F20-8069-4A6B-B881-4342859EE53D}" srcOrd="0" destOrd="0" presId="urn:microsoft.com/office/officeart/2005/8/layout/hierarchy2"/>
    <dgm:cxn modelId="{167C2DF6-E6AA-46AA-ABAB-79B151591AEE}" srcId="{D2511E5B-286F-46B7-97A2-3B305ADC4D7B}" destId="{5AC73A87-C32A-4898-AC2E-D719FC1CF12E}" srcOrd="1" destOrd="0" parTransId="{19D5B14E-5BA8-4B32-859C-469A41668CE0}" sibTransId="{546E134F-6BFB-4659-BCAE-D5B378CD087C}"/>
    <dgm:cxn modelId="{38F13DDB-C96C-4A9F-B7ED-03CD1584184C}" srcId="{9E3442DB-F7BE-46E5-85EF-1D7BF01B4B07}" destId="{D2511E5B-286F-46B7-97A2-3B305ADC4D7B}" srcOrd="0" destOrd="0" parTransId="{93AF888F-6192-4104-9790-06B835509F20}" sibTransId="{D914F75A-27E1-44A9-B31E-5E268E9A8647}"/>
    <dgm:cxn modelId="{44CFE355-5FF6-A84E-947F-30474F434EEF}" type="presOf" srcId="{7A99AEC0-C244-4857-A0A1-83C884EF467B}" destId="{5E3479A4-2606-4003-8624-B4EAE7451245}" srcOrd="1" destOrd="0" presId="urn:microsoft.com/office/officeart/2005/8/layout/hierarchy2"/>
    <dgm:cxn modelId="{AD8CBCBA-CDF8-3842-A2B6-291180A89250}" type="presParOf" srcId="{17080FE9-4A7B-47B7-92CC-6EF811D0D4FD}" destId="{042E493F-0E1F-4434-9EDF-D16CF1DC61B6}" srcOrd="0" destOrd="0" presId="urn:microsoft.com/office/officeart/2005/8/layout/hierarchy2"/>
    <dgm:cxn modelId="{3298544A-E3BB-AD44-B928-AA6D67F1D702}" type="presParOf" srcId="{042E493F-0E1F-4434-9EDF-D16CF1DC61B6}" destId="{B482B6D1-A174-4525-BF8D-B88F30B77231}" srcOrd="0" destOrd="0" presId="urn:microsoft.com/office/officeart/2005/8/layout/hierarchy2"/>
    <dgm:cxn modelId="{9D9B6945-F7F0-744A-BEFF-DE4508844A51}" type="presParOf" srcId="{042E493F-0E1F-4434-9EDF-D16CF1DC61B6}" destId="{AEE1D436-DDEA-44FB-8BC8-60A5FAEBEDA2}" srcOrd="1" destOrd="0" presId="urn:microsoft.com/office/officeart/2005/8/layout/hierarchy2"/>
    <dgm:cxn modelId="{93EE70D9-7EBB-E348-BE79-519D913AA04D}" type="presParOf" srcId="{AEE1D436-DDEA-44FB-8BC8-60A5FAEBEDA2}" destId="{AC49559A-0526-4A5F-AAAF-CD740234EA55}" srcOrd="0" destOrd="0" presId="urn:microsoft.com/office/officeart/2005/8/layout/hierarchy2"/>
    <dgm:cxn modelId="{2CE931FD-1498-C24F-9E4A-8159C6A7386D}" type="presParOf" srcId="{AC49559A-0526-4A5F-AAAF-CD740234EA55}" destId="{AEFB1061-1A9C-4DE4-B6BD-34F91A48DAFB}" srcOrd="0" destOrd="0" presId="urn:microsoft.com/office/officeart/2005/8/layout/hierarchy2"/>
    <dgm:cxn modelId="{0B0E4C13-F533-9B45-B59B-D21DC215FB30}" type="presParOf" srcId="{AEE1D436-DDEA-44FB-8BC8-60A5FAEBEDA2}" destId="{2DDC14A6-F032-4C08-831E-F1A49853AE4D}" srcOrd="1" destOrd="0" presId="urn:microsoft.com/office/officeart/2005/8/layout/hierarchy2"/>
    <dgm:cxn modelId="{35FBA9DA-7885-2E47-85A7-17558EA8F987}" type="presParOf" srcId="{2DDC14A6-F032-4C08-831E-F1A49853AE4D}" destId="{CD13F3EE-BA35-4225-8897-6DB9329B1B43}" srcOrd="0" destOrd="0" presId="urn:microsoft.com/office/officeart/2005/8/layout/hierarchy2"/>
    <dgm:cxn modelId="{1725E211-9F74-3443-BACE-A4CEA890ECE2}" type="presParOf" srcId="{2DDC14A6-F032-4C08-831E-F1A49853AE4D}" destId="{DEE4645C-C785-47C8-AC27-20A1A10F9A17}" srcOrd="1" destOrd="0" presId="urn:microsoft.com/office/officeart/2005/8/layout/hierarchy2"/>
    <dgm:cxn modelId="{F0062574-94A9-D045-981C-B7C262992E5B}" type="presParOf" srcId="{DEE4645C-C785-47C8-AC27-20A1A10F9A17}" destId="{79D33F20-8069-4A6B-B881-4342859EE53D}" srcOrd="0" destOrd="0" presId="urn:microsoft.com/office/officeart/2005/8/layout/hierarchy2"/>
    <dgm:cxn modelId="{389F485E-DE9D-9642-B895-A90C7682F54F}" type="presParOf" srcId="{79D33F20-8069-4A6B-B881-4342859EE53D}" destId="{D9A221A0-7D10-4D89-8F06-02537018E29A}" srcOrd="0" destOrd="0" presId="urn:microsoft.com/office/officeart/2005/8/layout/hierarchy2"/>
    <dgm:cxn modelId="{14A65709-146B-5649-980D-91440334BBAC}" type="presParOf" srcId="{DEE4645C-C785-47C8-AC27-20A1A10F9A17}" destId="{913EBE72-9EFE-4300-A78A-91E8282D66F9}" srcOrd="1" destOrd="0" presId="urn:microsoft.com/office/officeart/2005/8/layout/hierarchy2"/>
    <dgm:cxn modelId="{43AF46C7-9A2A-3745-A9C1-4FD890E32446}" type="presParOf" srcId="{913EBE72-9EFE-4300-A78A-91E8282D66F9}" destId="{7A1D50BE-DC21-4512-89D3-8BCCED0222C8}" srcOrd="0" destOrd="0" presId="urn:microsoft.com/office/officeart/2005/8/layout/hierarchy2"/>
    <dgm:cxn modelId="{928869F8-1BB9-9E42-811D-BE20C4532556}" type="presParOf" srcId="{913EBE72-9EFE-4300-A78A-91E8282D66F9}" destId="{7FA79916-F8D6-41FB-8918-4E386847CF63}" srcOrd="1" destOrd="0" presId="urn:microsoft.com/office/officeart/2005/8/layout/hierarchy2"/>
    <dgm:cxn modelId="{205A7664-69BD-7B42-BEE0-76437C422135}" type="presParOf" srcId="{AEE1D436-DDEA-44FB-8BC8-60A5FAEBEDA2}" destId="{BE5226AF-64A4-43F6-95CB-DE303BEF589F}" srcOrd="2" destOrd="0" presId="urn:microsoft.com/office/officeart/2005/8/layout/hierarchy2"/>
    <dgm:cxn modelId="{CF77BC3D-B44A-7E45-96BF-5BA6E1AC59E9}" type="presParOf" srcId="{BE5226AF-64A4-43F6-95CB-DE303BEF589F}" destId="{22EA422B-D826-411B-B7B0-13EBED6457E7}" srcOrd="0" destOrd="0" presId="urn:microsoft.com/office/officeart/2005/8/layout/hierarchy2"/>
    <dgm:cxn modelId="{5A4D83D4-6373-684D-94B2-EA5593D268D4}" type="presParOf" srcId="{AEE1D436-DDEA-44FB-8BC8-60A5FAEBEDA2}" destId="{8BA7BF90-2DCB-4F64-9A70-FB47BA0B5098}" srcOrd="3" destOrd="0" presId="urn:microsoft.com/office/officeart/2005/8/layout/hierarchy2"/>
    <dgm:cxn modelId="{512B8FED-0A98-4340-B34C-85D744D2A986}" type="presParOf" srcId="{8BA7BF90-2DCB-4F64-9A70-FB47BA0B5098}" destId="{288AC0E2-C354-4D72-ADB2-4DC724FDF594}" srcOrd="0" destOrd="0" presId="urn:microsoft.com/office/officeart/2005/8/layout/hierarchy2"/>
    <dgm:cxn modelId="{4DA3ED65-F8C3-1043-92C8-35E8FA70751E}" type="presParOf" srcId="{8BA7BF90-2DCB-4F64-9A70-FB47BA0B5098}" destId="{70C16EF2-8EC0-4A55-9B95-6FADC84ADD7D}" srcOrd="1" destOrd="0" presId="urn:microsoft.com/office/officeart/2005/8/layout/hierarchy2"/>
    <dgm:cxn modelId="{3FC26BA4-4C00-AB40-8A4D-0DDBE4671CDB}" type="presParOf" srcId="{70C16EF2-8EC0-4A55-9B95-6FADC84ADD7D}" destId="{DF14AE45-A2CC-4499-B977-DB321E7A3410}" srcOrd="0" destOrd="0" presId="urn:microsoft.com/office/officeart/2005/8/layout/hierarchy2"/>
    <dgm:cxn modelId="{F58460A4-C8A6-BF47-B5D7-190453E35EF1}" type="presParOf" srcId="{DF14AE45-A2CC-4499-B977-DB321E7A3410}" destId="{5E3479A4-2606-4003-8624-B4EAE7451245}" srcOrd="0" destOrd="0" presId="urn:microsoft.com/office/officeart/2005/8/layout/hierarchy2"/>
    <dgm:cxn modelId="{CB5E1BF9-5DCE-0648-BDA9-7622235F9F52}" type="presParOf" srcId="{70C16EF2-8EC0-4A55-9B95-6FADC84ADD7D}" destId="{0760028F-3FC5-4748-AA5A-6154EA03567D}" srcOrd="1" destOrd="0" presId="urn:microsoft.com/office/officeart/2005/8/layout/hierarchy2"/>
    <dgm:cxn modelId="{9A9B8EA9-3D82-E54E-B2A2-E77F058C9F79}" type="presParOf" srcId="{0760028F-3FC5-4748-AA5A-6154EA03567D}" destId="{6663353F-8856-47D9-8AFE-097C8365FE4F}" srcOrd="0" destOrd="0" presId="urn:microsoft.com/office/officeart/2005/8/layout/hierarchy2"/>
    <dgm:cxn modelId="{D4733143-DF4E-AA4B-B0E2-A7C37AEB2325}" type="presParOf" srcId="{0760028F-3FC5-4748-AA5A-6154EA03567D}" destId="{A6C3FCD3-BAD3-4653-BDC7-8670E792862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442DB-F7BE-46E5-85EF-1D7BF01B4B07}" type="doc">
      <dgm:prSet loTypeId="urn:microsoft.com/office/officeart/2005/8/layout/hierarchy2" loCatId="hierarchy" qsTypeId="urn:microsoft.com/office/officeart/2005/8/quickstyle/simple3" qsCatId="simple" csTypeId="urn:microsoft.com/office/officeart/2005/8/colors/accent0_3" csCatId="mainScheme" phldr="1"/>
      <dgm:spPr/>
      <dgm:t>
        <a:bodyPr/>
        <a:lstStyle/>
        <a:p>
          <a:endParaRPr lang="fr-FR"/>
        </a:p>
      </dgm:t>
    </dgm:pt>
    <dgm:pt modelId="{D2511E5B-286F-46B7-97A2-3B305ADC4D7B}">
      <dgm:prSet phldrT="[Texte]" custT="1"/>
      <dgm:spPr>
        <a:solidFill>
          <a:schemeClr val="accent2">
            <a:lumMod val="20000"/>
            <a:lumOff val="80000"/>
          </a:schemeClr>
        </a:solidFill>
      </dgm:spPr>
      <dgm:t>
        <a:bodyPr/>
        <a:lstStyle/>
        <a:p>
          <a:r>
            <a:rPr lang="fr-FR" sz="800" dirty="0" smtClean="0"/>
            <a:t>Test </a:t>
          </a:r>
          <a:r>
            <a:rPr lang="fr-FR" sz="800" dirty="0" err="1" smtClean="0"/>
            <a:t>Tréponémique</a:t>
          </a:r>
          <a:r>
            <a:rPr lang="fr-FR" sz="800" dirty="0" smtClean="0"/>
            <a:t> </a:t>
          </a:r>
        </a:p>
        <a:p>
          <a:r>
            <a:rPr lang="fr-FR" sz="1100" b="1" dirty="0" smtClean="0"/>
            <a:t>TPHA -</a:t>
          </a:r>
          <a:endParaRPr lang="fr-FR" sz="1100" b="1" dirty="0"/>
        </a:p>
      </dgm:t>
    </dgm:pt>
    <dgm:pt modelId="{93AF888F-6192-4104-9790-06B835509F20}" type="parTrans" cxnId="{38F13DDB-C96C-4A9F-B7ED-03CD1584184C}">
      <dgm:prSet/>
      <dgm:spPr/>
      <dgm:t>
        <a:bodyPr/>
        <a:lstStyle/>
        <a:p>
          <a:endParaRPr lang="fr-FR"/>
        </a:p>
      </dgm:t>
    </dgm:pt>
    <dgm:pt modelId="{D914F75A-27E1-44A9-B31E-5E268E9A8647}" type="sibTrans" cxnId="{38F13DDB-C96C-4A9F-B7ED-03CD1584184C}">
      <dgm:prSet/>
      <dgm:spPr/>
      <dgm:t>
        <a:bodyPr/>
        <a:lstStyle/>
        <a:p>
          <a:endParaRPr lang="fr-FR"/>
        </a:p>
      </dgm:t>
    </dgm:pt>
    <dgm:pt modelId="{D140D115-5785-4283-91DA-2CBD8AD85EEE}">
      <dgm:prSet phldrT="[Texte]"/>
      <dgm:spPr>
        <a:solidFill>
          <a:schemeClr val="accent2">
            <a:lumMod val="20000"/>
            <a:lumOff val="80000"/>
          </a:schemeClr>
        </a:solidFill>
      </dgm:spPr>
      <dgm:t>
        <a:bodyPr/>
        <a:lstStyle/>
        <a:p>
          <a:r>
            <a:rPr lang="fr-FR" dirty="0" smtClean="0"/>
            <a:t>Test Non </a:t>
          </a:r>
          <a:r>
            <a:rPr lang="fr-FR" dirty="0" err="1" smtClean="0"/>
            <a:t>Tréponémique</a:t>
          </a:r>
          <a:endParaRPr lang="fr-FR" dirty="0" smtClean="0"/>
        </a:p>
        <a:p>
          <a:r>
            <a:rPr lang="fr-FR" b="1" dirty="0" smtClean="0"/>
            <a:t>VDRL +</a:t>
          </a:r>
          <a:endParaRPr lang="fr-FR" b="1" dirty="0"/>
        </a:p>
      </dgm:t>
    </dgm:pt>
    <dgm:pt modelId="{A6F80C82-65B8-42CB-944F-0BB646C9BB45}" type="parTrans" cxnId="{9886FD03-4C7A-4459-9392-F4126035F199}">
      <dgm:prSet/>
      <dgm:spPr/>
      <dgm:t>
        <a:bodyPr/>
        <a:lstStyle/>
        <a:p>
          <a:endParaRPr lang="fr-FR"/>
        </a:p>
      </dgm:t>
    </dgm:pt>
    <dgm:pt modelId="{235E20B3-122C-4F2F-A856-5628990BC160}" type="sibTrans" cxnId="{9886FD03-4C7A-4459-9392-F4126035F199}">
      <dgm:prSet/>
      <dgm:spPr/>
      <dgm:t>
        <a:bodyPr/>
        <a:lstStyle/>
        <a:p>
          <a:endParaRPr lang="fr-FR"/>
        </a:p>
      </dgm:t>
    </dgm:pt>
    <dgm:pt modelId="{C9CBDA8F-D7B0-461B-9797-F21DB56D944F}">
      <dgm:prSet phldrT="[Texte]"/>
      <dgm:spPr>
        <a:solidFill>
          <a:schemeClr val="accent2">
            <a:lumMod val="20000"/>
            <a:lumOff val="80000"/>
          </a:schemeClr>
        </a:solidFill>
      </dgm:spPr>
      <dgm:t>
        <a:bodyPr/>
        <a:lstStyle/>
        <a:p>
          <a:r>
            <a:rPr lang="fr-FR" dirty="0" smtClean="0"/>
            <a:t>Faux positif </a:t>
          </a:r>
        </a:p>
        <a:p>
          <a:r>
            <a:rPr lang="fr-FR" i="1" dirty="0" smtClean="0"/>
            <a:t>(</a:t>
          </a:r>
          <a:r>
            <a:rPr lang="fr-FR" i="1" dirty="0" err="1" smtClean="0"/>
            <a:t>Ac</a:t>
          </a:r>
          <a:r>
            <a:rPr lang="fr-FR" i="1" dirty="0" smtClean="0"/>
            <a:t> anti-</a:t>
          </a:r>
          <a:r>
            <a:rPr lang="fr-FR" i="1" dirty="0" err="1" smtClean="0"/>
            <a:t>cardiolipine</a:t>
          </a:r>
          <a:r>
            <a:rPr lang="fr-FR" i="1" dirty="0" smtClean="0"/>
            <a:t>) </a:t>
          </a:r>
          <a:endParaRPr lang="fr-FR" i="1" dirty="0"/>
        </a:p>
      </dgm:t>
    </dgm:pt>
    <dgm:pt modelId="{E1C33B37-D1AA-4EE1-BD7B-60E8986B26A1}" type="parTrans" cxnId="{5489AC98-F594-40B8-9BCC-B37979AB4949}">
      <dgm:prSet/>
      <dgm:spPr/>
      <dgm:t>
        <a:bodyPr/>
        <a:lstStyle/>
        <a:p>
          <a:endParaRPr lang="fr-FR"/>
        </a:p>
      </dgm:t>
    </dgm:pt>
    <dgm:pt modelId="{B0D30A73-D474-4722-9B78-76FA30BF9DD8}" type="sibTrans" cxnId="{5489AC98-F594-40B8-9BCC-B37979AB4949}">
      <dgm:prSet/>
      <dgm:spPr/>
      <dgm:t>
        <a:bodyPr/>
        <a:lstStyle/>
        <a:p>
          <a:endParaRPr lang="fr-FR"/>
        </a:p>
      </dgm:t>
    </dgm:pt>
    <dgm:pt modelId="{5AC73A87-C32A-4898-AC2E-D719FC1CF12E}">
      <dgm:prSet phldrT="[Texte]"/>
      <dgm:spPr>
        <a:solidFill>
          <a:schemeClr val="accent2">
            <a:lumMod val="20000"/>
            <a:lumOff val="80000"/>
          </a:schemeClr>
        </a:solidFill>
      </dgm:spPr>
      <dgm:t>
        <a:bodyPr/>
        <a:lstStyle/>
        <a:p>
          <a:r>
            <a:rPr lang="fr-FR" dirty="0" smtClean="0"/>
            <a:t>Test Non </a:t>
          </a:r>
          <a:r>
            <a:rPr lang="fr-FR" dirty="0" err="1" smtClean="0"/>
            <a:t>Tréponémique</a:t>
          </a:r>
          <a:r>
            <a:rPr lang="fr-FR" dirty="0" smtClean="0"/>
            <a:t> </a:t>
          </a:r>
        </a:p>
        <a:p>
          <a:r>
            <a:rPr lang="fr-FR" b="1" dirty="0" smtClean="0"/>
            <a:t>VDRL -</a:t>
          </a:r>
          <a:endParaRPr lang="fr-FR" b="1" dirty="0"/>
        </a:p>
      </dgm:t>
    </dgm:pt>
    <dgm:pt modelId="{19D5B14E-5BA8-4B32-859C-469A41668CE0}" type="parTrans" cxnId="{167C2DF6-E6AA-46AA-ABAB-79B151591AEE}">
      <dgm:prSet/>
      <dgm:spPr/>
      <dgm:t>
        <a:bodyPr/>
        <a:lstStyle/>
        <a:p>
          <a:endParaRPr lang="fr-FR"/>
        </a:p>
      </dgm:t>
    </dgm:pt>
    <dgm:pt modelId="{546E134F-6BFB-4659-BCAE-D5B378CD087C}" type="sibTrans" cxnId="{167C2DF6-E6AA-46AA-ABAB-79B151591AEE}">
      <dgm:prSet/>
      <dgm:spPr/>
      <dgm:t>
        <a:bodyPr/>
        <a:lstStyle/>
        <a:p>
          <a:endParaRPr lang="fr-FR"/>
        </a:p>
      </dgm:t>
    </dgm:pt>
    <dgm:pt modelId="{15EAB82B-9565-495C-B38A-7108D976607A}">
      <dgm:prSet phldrT="[Texte]"/>
      <dgm:spPr>
        <a:solidFill>
          <a:schemeClr val="accent2">
            <a:lumMod val="20000"/>
            <a:lumOff val="80000"/>
          </a:schemeClr>
        </a:solidFill>
      </dgm:spPr>
      <dgm:t>
        <a:bodyPr/>
        <a:lstStyle/>
        <a:p>
          <a:r>
            <a:rPr lang="fr-FR" dirty="0" smtClean="0"/>
            <a:t>Syphilis négative</a:t>
          </a:r>
          <a:endParaRPr lang="fr-FR" dirty="0"/>
        </a:p>
      </dgm:t>
    </dgm:pt>
    <dgm:pt modelId="{7A99AEC0-C244-4857-A0A1-83C884EF467B}" type="parTrans" cxnId="{5F27743A-74C3-4F53-9879-276A7ADF09BE}">
      <dgm:prSet/>
      <dgm:spPr/>
      <dgm:t>
        <a:bodyPr/>
        <a:lstStyle/>
        <a:p>
          <a:endParaRPr lang="fr-FR"/>
        </a:p>
      </dgm:t>
    </dgm:pt>
    <dgm:pt modelId="{A4FDFAE5-8F5E-4D28-A2E1-4B322CB4FE44}" type="sibTrans" cxnId="{5F27743A-74C3-4F53-9879-276A7ADF09BE}">
      <dgm:prSet/>
      <dgm:spPr/>
      <dgm:t>
        <a:bodyPr/>
        <a:lstStyle/>
        <a:p>
          <a:endParaRPr lang="fr-FR"/>
        </a:p>
      </dgm:t>
    </dgm:pt>
    <dgm:pt modelId="{17080FE9-4A7B-47B7-92CC-6EF811D0D4FD}" type="pres">
      <dgm:prSet presAssocID="{9E3442DB-F7BE-46E5-85EF-1D7BF01B4B07}" presName="diagram" presStyleCnt="0">
        <dgm:presLayoutVars>
          <dgm:chPref val="1"/>
          <dgm:dir/>
          <dgm:animOne val="branch"/>
          <dgm:animLvl val="lvl"/>
          <dgm:resizeHandles val="exact"/>
        </dgm:presLayoutVars>
      </dgm:prSet>
      <dgm:spPr/>
      <dgm:t>
        <a:bodyPr/>
        <a:lstStyle/>
        <a:p>
          <a:endParaRPr lang="fr-FR"/>
        </a:p>
      </dgm:t>
    </dgm:pt>
    <dgm:pt modelId="{042E493F-0E1F-4434-9EDF-D16CF1DC61B6}" type="pres">
      <dgm:prSet presAssocID="{D2511E5B-286F-46B7-97A2-3B305ADC4D7B}" presName="root1" presStyleCnt="0"/>
      <dgm:spPr/>
    </dgm:pt>
    <dgm:pt modelId="{B482B6D1-A174-4525-BF8D-B88F30B77231}" type="pres">
      <dgm:prSet presAssocID="{D2511E5B-286F-46B7-97A2-3B305ADC4D7B}" presName="LevelOneTextNode" presStyleLbl="node0" presStyleIdx="0" presStyleCnt="1">
        <dgm:presLayoutVars>
          <dgm:chPref val="3"/>
        </dgm:presLayoutVars>
      </dgm:prSet>
      <dgm:spPr/>
      <dgm:t>
        <a:bodyPr/>
        <a:lstStyle/>
        <a:p>
          <a:endParaRPr lang="fr-FR"/>
        </a:p>
      </dgm:t>
    </dgm:pt>
    <dgm:pt modelId="{AEE1D436-DDEA-44FB-8BC8-60A5FAEBEDA2}" type="pres">
      <dgm:prSet presAssocID="{D2511E5B-286F-46B7-97A2-3B305ADC4D7B}" presName="level2hierChild" presStyleCnt="0"/>
      <dgm:spPr/>
    </dgm:pt>
    <dgm:pt modelId="{AC49559A-0526-4A5F-AAAF-CD740234EA55}" type="pres">
      <dgm:prSet presAssocID="{A6F80C82-65B8-42CB-944F-0BB646C9BB45}" presName="conn2-1" presStyleLbl="parChTrans1D2" presStyleIdx="0" presStyleCnt="2"/>
      <dgm:spPr/>
      <dgm:t>
        <a:bodyPr/>
        <a:lstStyle/>
        <a:p>
          <a:endParaRPr lang="fr-FR"/>
        </a:p>
      </dgm:t>
    </dgm:pt>
    <dgm:pt modelId="{AEFB1061-1A9C-4DE4-B6BD-34F91A48DAFB}" type="pres">
      <dgm:prSet presAssocID="{A6F80C82-65B8-42CB-944F-0BB646C9BB45}" presName="connTx" presStyleLbl="parChTrans1D2" presStyleIdx="0" presStyleCnt="2"/>
      <dgm:spPr/>
      <dgm:t>
        <a:bodyPr/>
        <a:lstStyle/>
        <a:p>
          <a:endParaRPr lang="fr-FR"/>
        </a:p>
      </dgm:t>
    </dgm:pt>
    <dgm:pt modelId="{2DDC14A6-F032-4C08-831E-F1A49853AE4D}" type="pres">
      <dgm:prSet presAssocID="{D140D115-5785-4283-91DA-2CBD8AD85EEE}" presName="root2" presStyleCnt="0"/>
      <dgm:spPr/>
    </dgm:pt>
    <dgm:pt modelId="{CD13F3EE-BA35-4225-8897-6DB9329B1B43}" type="pres">
      <dgm:prSet presAssocID="{D140D115-5785-4283-91DA-2CBD8AD85EEE}" presName="LevelTwoTextNode" presStyleLbl="node2" presStyleIdx="0" presStyleCnt="2">
        <dgm:presLayoutVars>
          <dgm:chPref val="3"/>
        </dgm:presLayoutVars>
      </dgm:prSet>
      <dgm:spPr/>
      <dgm:t>
        <a:bodyPr/>
        <a:lstStyle/>
        <a:p>
          <a:endParaRPr lang="fr-FR"/>
        </a:p>
      </dgm:t>
    </dgm:pt>
    <dgm:pt modelId="{DEE4645C-C785-47C8-AC27-20A1A10F9A17}" type="pres">
      <dgm:prSet presAssocID="{D140D115-5785-4283-91DA-2CBD8AD85EEE}" presName="level3hierChild" presStyleCnt="0"/>
      <dgm:spPr/>
    </dgm:pt>
    <dgm:pt modelId="{79D33F20-8069-4A6B-B881-4342859EE53D}" type="pres">
      <dgm:prSet presAssocID="{E1C33B37-D1AA-4EE1-BD7B-60E8986B26A1}" presName="conn2-1" presStyleLbl="parChTrans1D3" presStyleIdx="0" presStyleCnt="2"/>
      <dgm:spPr/>
      <dgm:t>
        <a:bodyPr/>
        <a:lstStyle/>
        <a:p>
          <a:endParaRPr lang="fr-FR"/>
        </a:p>
      </dgm:t>
    </dgm:pt>
    <dgm:pt modelId="{D9A221A0-7D10-4D89-8F06-02537018E29A}" type="pres">
      <dgm:prSet presAssocID="{E1C33B37-D1AA-4EE1-BD7B-60E8986B26A1}" presName="connTx" presStyleLbl="parChTrans1D3" presStyleIdx="0" presStyleCnt="2"/>
      <dgm:spPr/>
      <dgm:t>
        <a:bodyPr/>
        <a:lstStyle/>
        <a:p>
          <a:endParaRPr lang="fr-FR"/>
        </a:p>
      </dgm:t>
    </dgm:pt>
    <dgm:pt modelId="{913EBE72-9EFE-4300-A78A-91E8282D66F9}" type="pres">
      <dgm:prSet presAssocID="{C9CBDA8F-D7B0-461B-9797-F21DB56D944F}" presName="root2" presStyleCnt="0"/>
      <dgm:spPr/>
    </dgm:pt>
    <dgm:pt modelId="{7A1D50BE-DC21-4512-89D3-8BCCED0222C8}" type="pres">
      <dgm:prSet presAssocID="{C9CBDA8F-D7B0-461B-9797-F21DB56D944F}" presName="LevelTwoTextNode" presStyleLbl="node3" presStyleIdx="0" presStyleCnt="2">
        <dgm:presLayoutVars>
          <dgm:chPref val="3"/>
        </dgm:presLayoutVars>
      </dgm:prSet>
      <dgm:spPr/>
      <dgm:t>
        <a:bodyPr/>
        <a:lstStyle/>
        <a:p>
          <a:endParaRPr lang="fr-FR"/>
        </a:p>
      </dgm:t>
    </dgm:pt>
    <dgm:pt modelId="{7FA79916-F8D6-41FB-8918-4E386847CF63}" type="pres">
      <dgm:prSet presAssocID="{C9CBDA8F-D7B0-461B-9797-F21DB56D944F}" presName="level3hierChild" presStyleCnt="0"/>
      <dgm:spPr/>
    </dgm:pt>
    <dgm:pt modelId="{BE5226AF-64A4-43F6-95CB-DE303BEF589F}" type="pres">
      <dgm:prSet presAssocID="{19D5B14E-5BA8-4B32-859C-469A41668CE0}" presName="conn2-1" presStyleLbl="parChTrans1D2" presStyleIdx="1" presStyleCnt="2"/>
      <dgm:spPr/>
      <dgm:t>
        <a:bodyPr/>
        <a:lstStyle/>
        <a:p>
          <a:endParaRPr lang="fr-FR"/>
        </a:p>
      </dgm:t>
    </dgm:pt>
    <dgm:pt modelId="{22EA422B-D826-411B-B7B0-13EBED6457E7}" type="pres">
      <dgm:prSet presAssocID="{19D5B14E-5BA8-4B32-859C-469A41668CE0}" presName="connTx" presStyleLbl="parChTrans1D2" presStyleIdx="1" presStyleCnt="2"/>
      <dgm:spPr/>
      <dgm:t>
        <a:bodyPr/>
        <a:lstStyle/>
        <a:p>
          <a:endParaRPr lang="fr-FR"/>
        </a:p>
      </dgm:t>
    </dgm:pt>
    <dgm:pt modelId="{8BA7BF90-2DCB-4F64-9A70-FB47BA0B5098}" type="pres">
      <dgm:prSet presAssocID="{5AC73A87-C32A-4898-AC2E-D719FC1CF12E}" presName="root2" presStyleCnt="0"/>
      <dgm:spPr/>
    </dgm:pt>
    <dgm:pt modelId="{288AC0E2-C354-4D72-ADB2-4DC724FDF594}" type="pres">
      <dgm:prSet presAssocID="{5AC73A87-C32A-4898-AC2E-D719FC1CF12E}" presName="LevelTwoTextNode" presStyleLbl="node2" presStyleIdx="1" presStyleCnt="2">
        <dgm:presLayoutVars>
          <dgm:chPref val="3"/>
        </dgm:presLayoutVars>
      </dgm:prSet>
      <dgm:spPr/>
      <dgm:t>
        <a:bodyPr/>
        <a:lstStyle/>
        <a:p>
          <a:endParaRPr lang="fr-FR"/>
        </a:p>
      </dgm:t>
    </dgm:pt>
    <dgm:pt modelId="{70C16EF2-8EC0-4A55-9B95-6FADC84ADD7D}" type="pres">
      <dgm:prSet presAssocID="{5AC73A87-C32A-4898-AC2E-D719FC1CF12E}" presName="level3hierChild" presStyleCnt="0"/>
      <dgm:spPr/>
    </dgm:pt>
    <dgm:pt modelId="{DF14AE45-A2CC-4499-B977-DB321E7A3410}" type="pres">
      <dgm:prSet presAssocID="{7A99AEC0-C244-4857-A0A1-83C884EF467B}" presName="conn2-1" presStyleLbl="parChTrans1D3" presStyleIdx="1" presStyleCnt="2"/>
      <dgm:spPr/>
      <dgm:t>
        <a:bodyPr/>
        <a:lstStyle/>
        <a:p>
          <a:endParaRPr lang="fr-FR"/>
        </a:p>
      </dgm:t>
    </dgm:pt>
    <dgm:pt modelId="{5E3479A4-2606-4003-8624-B4EAE7451245}" type="pres">
      <dgm:prSet presAssocID="{7A99AEC0-C244-4857-A0A1-83C884EF467B}" presName="connTx" presStyleLbl="parChTrans1D3" presStyleIdx="1" presStyleCnt="2"/>
      <dgm:spPr/>
      <dgm:t>
        <a:bodyPr/>
        <a:lstStyle/>
        <a:p>
          <a:endParaRPr lang="fr-FR"/>
        </a:p>
      </dgm:t>
    </dgm:pt>
    <dgm:pt modelId="{0760028F-3FC5-4748-AA5A-6154EA03567D}" type="pres">
      <dgm:prSet presAssocID="{15EAB82B-9565-495C-B38A-7108D976607A}" presName="root2" presStyleCnt="0"/>
      <dgm:spPr/>
    </dgm:pt>
    <dgm:pt modelId="{6663353F-8856-47D9-8AFE-097C8365FE4F}" type="pres">
      <dgm:prSet presAssocID="{15EAB82B-9565-495C-B38A-7108D976607A}" presName="LevelTwoTextNode" presStyleLbl="node3" presStyleIdx="1" presStyleCnt="2">
        <dgm:presLayoutVars>
          <dgm:chPref val="3"/>
        </dgm:presLayoutVars>
      </dgm:prSet>
      <dgm:spPr/>
      <dgm:t>
        <a:bodyPr/>
        <a:lstStyle/>
        <a:p>
          <a:endParaRPr lang="fr-FR"/>
        </a:p>
      </dgm:t>
    </dgm:pt>
    <dgm:pt modelId="{A6C3FCD3-BAD3-4653-BDC7-8670E7928621}" type="pres">
      <dgm:prSet presAssocID="{15EAB82B-9565-495C-B38A-7108D976607A}" presName="level3hierChild" presStyleCnt="0"/>
      <dgm:spPr/>
    </dgm:pt>
  </dgm:ptLst>
  <dgm:cxnLst>
    <dgm:cxn modelId="{5552DE99-2019-B348-B7D5-E939BE6E9827}" type="presOf" srcId="{19D5B14E-5BA8-4B32-859C-469A41668CE0}" destId="{22EA422B-D826-411B-B7B0-13EBED6457E7}" srcOrd="1" destOrd="0" presId="urn:microsoft.com/office/officeart/2005/8/layout/hierarchy2"/>
    <dgm:cxn modelId="{828E6CD9-17B4-9248-9B24-F5230213F52F}" type="presOf" srcId="{7A99AEC0-C244-4857-A0A1-83C884EF467B}" destId="{DF14AE45-A2CC-4499-B977-DB321E7A3410}" srcOrd="0" destOrd="0" presId="urn:microsoft.com/office/officeart/2005/8/layout/hierarchy2"/>
    <dgm:cxn modelId="{167C2DF6-E6AA-46AA-ABAB-79B151591AEE}" srcId="{D2511E5B-286F-46B7-97A2-3B305ADC4D7B}" destId="{5AC73A87-C32A-4898-AC2E-D719FC1CF12E}" srcOrd="1" destOrd="0" parTransId="{19D5B14E-5BA8-4B32-859C-469A41668CE0}" sibTransId="{546E134F-6BFB-4659-BCAE-D5B378CD087C}"/>
    <dgm:cxn modelId="{0A494696-A909-BF47-9077-3E6D5DC63C44}" type="presOf" srcId="{C9CBDA8F-D7B0-461B-9797-F21DB56D944F}" destId="{7A1D50BE-DC21-4512-89D3-8BCCED0222C8}" srcOrd="0" destOrd="0" presId="urn:microsoft.com/office/officeart/2005/8/layout/hierarchy2"/>
    <dgm:cxn modelId="{9169515D-99D2-7649-97EB-5C64A2B703B6}" type="presOf" srcId="{E1C33B37-D1AA-4EE1-BD7B-60E8986B26A1}" destId="{79D33F20-8069-4A6B-B881-4342859EE53D}" srcOrd="0" destOrd="0" presId="urn:microsoft.com/office/officeart/2005/8/layout/hierarchy2"/>
    <dgm:cxn modelId="{675144AC-5353-D542-B08A-1A4B37C4A136}" type="presOf" srcId="{D2511E5B-286F-46B7-97A2-3B305ADC4D7B}" destId="{B482B6D1-A174-4525-BF8D-B88F30B77231}" srcOrd="0" destOrd="0" presId="urn:microsoft.com/office/officeart/2005/8/layout/hierarchy2"/>
    <dgm:cxn modelId="{38F13DDB-C96C-4A9F-B7ED-03CD1584184C}" srcId="{9E3442DB-F7BE-46E5-85EF-1D7BF01B4B07}" destId="{D2511E5B-286F-46B7-97A2-3B305ADC4D7B}" srcOrd="0" destOrd="0" parTransId="{93AF888F-6192-4104-9790-06B835509F20}" sibTransId="{D914F75A-27E1-44A9-B31E-5E268E9A8647}"/>
    <dgm:cxn modelId="{0278EC99-37AB-5143-99EA-6F4F8DD52A4D}" type="presOf" srcId="{A6F80C82-65B8-42CB-944F-0BB646C9BB45}" destId="{AEFB1061-1A9C-4DE4-B6BD-34F91A48DAFB}" srcOrd="1" destOrd="0" presId="urn:microsoft.com/office/officeart/2005/8/layout/hierarchy2"/>
    <dgm:cxn modelId="{04EECABD-24E3-ED4B-839B-64EAA23A14CA}" type="presOf" srcId="{A6F80C82-65B8-42CB-944F-0BB646C9BB45}" destId="{AC49559A-0526-4A5F-AAAF-CD740234EA55}" srcOrd="0" destOrd="0" presId="urn:microsoft.com/office/officeart/2005/8/layout/hierarchy2"/>
    <dgm:cxn modelId="{B36C68EE-B75C-0844-8B2A-51465B784666}" type="presOf" srcId="{D140D115-5785-4283-91DA-2CBD8AD85EEE}" destId="{CD13F3EE-BA35-4225-8897-6DB9329B1B43}" srcOrd="0" destOrd="0" presId="urn:microsoft.com/office/officeart/2005/8/layout/hierarchy2"/>
    <dgm:cxn modelId="{9886FD03-4C7A-4459-9392-F4126035F199}" srcId="{D2511E5B-286F-46B7-97A2-3B305ADC4D7B}" destId="{D140D115-5785-4283-91DA-2CBD8AD85EEE}" srcOrd="0" destOrd="0" parTransId="{A6F80C82-65B8-42CB-944F-0BB646C9BB45}" sibTransId="{235E20B3-122C-4F2F-A856-5628990BC160}"/>
    <dgm:cxn modelId="{9D538810-0130-ED4B-A91F-4BD21E4E9B91}" type="presOf" srcId="{15EAB82B-9565-495C-B38A-7108D976607A}" destId="{6663353F-8856-47D9-8AFE-097C8365FE4F}" srcOrd="0" destOrd="0" presId="urn:microsoft.com/office/officeart/2005/8/layout/hierarchy2"/>
    <dgm:cxn modelId="{5489AC98-F594-40B8-9BCC-B37979AB4949}" srcId="{D140D115-5785-4283-91DA-2CBD8AD85EEE}" destId="{C9CBDA8F-D7B0-461B-9797-F21DB56D944F}" srcOrd="0" destOrd="0" parTransId="{E1C33B37-D1AA-4EE1-BD7B-60E8986B26A1}" sibTransId="{B0D30A73-D474-4722-9B78-76FA30BF9DD8}"/>
    <dgm:cxn modelId="{837677F4-841B-3C49-BE3B-E778C2F70D67}" type="presOf" srcId="{5AC73A87-C32A-4898-AC2E-D719FC1CF12E}" destId="{288AC0E2-C354-4D72-ADB2-4DC724FDF594}" srcOrd="0" destOrd="0" presId="urn:microsoft.com/office/officeart/2005/8/layout/hierarchy2"/>
    <dgm:cxn modelId="{6ADB7DAE-AEA6-934B-B77C-AAB1BF9168B3}" type="presOf" srcId="{19D5B14E-5BA8-4B32-859C-469A41668CE0}" destId="{BE5226AF-64A4-43F6-95CB-DE303BEF589F}" srcOrd="0" destOrd="0" presId="urn:microsoft.com/office/officeart/2005/8/layout/hierarchy2"/>
    <dgm:cxn modelId="{5F27743A-74C3-4F53-9879-276A7ADF09BE}" srcId="{5AC73A87-C32A-4898-AC2E-D719FC1CF12E}" destId="{15EAB82B-9565-495C-B38A-7108D976607A}" srcOrd="0" destOrd="0" parTransId="{7A99AEC0-C244-4857-A0A1-83C884EF467B}" sibTransId="{A4FDFAE5-8F5E-4D28-A2E1-4B322CB4FE44}"/>
    <dgm:cxn modelId="{E0FE7D4C-B4FD-C94D-8E23-18A82EEAFE28}" type="presOf" srcId="{7A99AEC0-C244-4857-A0A1-83C884EF467B}" destId="{5E3479A4-2606-4003-8624-B4EAE7451245}" srcOrd="1" destOrd="0" presId="urn:microsoft.com/office/officeart/2005/8/layout/hierarchy2"/>
    <dgm:cxn modelId="{8BDD3E05-CC2B-8443-8038-F48333048D2A}" type="presOf" srcId="{E1C33B37-D1AA-4EE1-BD7B-60E8986B26A1}" destId="{D9A221A0-7D10-4D89-8F06-02537018E29A}" srcOrd="1" destOrd="0" presId="urn:microsoft.com/office/officeart/2005/8/layout/hierarchy2"/>
    <dgm:cxn modelId="{E06A7EF3-1186-1E4F-83B2-C90D5C153A6D}" type="presOf" srcId="{9E3442DB-F7BE-46E5-85EF-1D7BF01B4B07}" destId="{17080FE9-4A7B-47B7-92CC-6EF811D0D4FD}" srcOrd="0" destOrd="0" presId="urn:microsoft.com/office/officeart/2005/8/layout/hierarchy2"/>
    <dgm:cxn modelId="{A7BDC73F-A4EF-0741-9F59-CCAD7B570E52}" type="presParOf" srcId="{17080FE9-4A7B-47B7-92CC-6EF811D0D4FD}" destId="{042E493F-0E1F-4434-9EDF-D16CF1DC61B6}" srcOrd="0" destOrd="0" presId="urn:microsoft.com/office/officeart/2005/8/layout/hierarchy2"/>
    <dgm:cxn modelId="{700BA56E-6549-0D42-9C96-9163BB22B9A9}" type="presParOf" srcId="{042E493F-0E1F-4434-9EDF-D16CF1DC61B6}" destId="{B482B6D1-A174-4525-BF8D-B88F30B77231}" srcOrd="0" destOrd="0" presId="urn:microsoft.com/office/officeart/2005/8/layout/hierarchy2"/>
    <dgm:cxn modelId="{FE53B4F4-3387-7F4D-9F85-97D84EF1F02B}" type="presParOf" srcId="{042E493F-0E1F-4434-9EDF-D16CF1DC61B6}" destId="{AEE1D436-DDEA-44FB-8BC8-60A5FAEBEDA2}" srcOrd="1" destOrd="0" presId="urn:microsoft.com/office/officeart/2005/8/layout/hierarchy2"/>
    <dgm:cxn modelId="{743F2726-3927-6E41-9978-1D765A804443}" type="presParOf" srcId="{AEE1D436-DDEA-44FB-8BC8-60A5FAEBEDA2}" destId="{AC49559A-0526-4A5F-AAAF-CD740234EA55}" srcOrd="0" destOrd="0" presId="urn:microsoft.com/office/officeart/2005/8/layout/hierarchy2"/>
    <dgm:cxn modelId="{AB49C935-972A-C049-9D79-6D33773CD43A}" type="presParOf" srcId="{AC49559A-0526-4A5F-AAAF-CD740234EA55}" destId="{AEFB1061-1A9C-4DE4-B6BD-34F91A48DAFB}" srcOrd="0" destOrd="0" presId="urn:microsoft.com/office/officeart/2005/8/layout/hierarchy2"/>
    <dgm:cxn modelId="{2640CB0B-D37C-1A4F-9123-7EC8C0A18970}" type="presParOf" srcId="{AEE1D436-DDEA-44FB-8BC8-60A5FAEBEDA2}" destId="{2DDC14A6-F032-4C08-831E-F1A49853AE4D}" srcOrd="1" destOrd="0" presId="urn:microsoft.com/office/officeart/2005/8/layout/hierarchy2"/>
    <dgm:cxn modelId="{61BD73DB-790D-3C4F-B216-9EF70D9E051F}" type="presParOf" srcId="{2DDC14A6-F032-4C08-831E-F1A49853AE4D}" destId="{CD13F3EE-BA35-4225-8897-6DB9329B1B43}" srcOrd="0" destOrd="0" presId="urn:microsoft.com/office/officeart/2005/8/layout/hierarchy2"/>
    <dgm:cxn modelId="{0765A778-D94B-9843-BB12-F0C62ED98CEC}" type="presParOf" srcId="{2DDC14A6-F032-4C08-831E-F1A49853AE4D}" destId="{DEE4645C-C785-47C8-AC27-20A1A10F9A17}" srcOrd="1" destOrd="0" presId="urn:microsoft.com/office/officeart/2005/8/layout/hierarchy2"/>
    <dgm:cxn modelId="{A7933B3C-CF13-6A47-B7E9-EF959F9877B5}" type="presParOf" srcId="{DEE4645C-C785-47C8-AC27-20A1A10F9A17}" destId="{79D33F20-8069-4A6B-B881-4342859EE53D}" srcOrd="0" destOrd="0" presId="urn:microsoft.com/office/officeart/2005/8/layout/hierarchy2"/>
    <dgm:cxn modelId="{44CE0DD7-D067-6A46-8950-518886A3139E}" type="presParOf" srcId="{79D33F20-8069-4A6B-B881-4342859EE53D}" destId="{D9A221A0-7D10-4D89-8F06-02537018E29A}" srcOrd="0" destOrd="0" presId="urn:microsoft.com/office/officeart/2005/8/layout/hierarchy2"/>
    <dgm:cxn modelId="{A9307EA5-D964-624C-BA22-FC347A25C708}" type="presParOf" srcId="{DEE4645C-C785-47C8-AC27-20A1A10F9A17}" destId="{913EBE72-9EFE-4300-A78A-91E8282D66F9}" srcOrd="1" destOrd="0" presId="urn:microsoft.com/office/officeart/2005/8/layout/hierarchy2"/>
    <dgm:cxn modelId="{8671DF78-8D7E-6740-BE6A-A8637DFB44F2}" type="presParOf" srcId="{913EBE72-9EFE-4300-A78A-91E8282D66F9}" destId="{7A1D50BE-DC21-4512-89D3-8BCCED0222C8}" srcOrd="0" destOrd="0" presId="urn:microsoft.com/office/officeart/2005/8/layout/hierarchy2"/>
    <dgm:cxn modelId="{B78C2A91-4C0D-6244-AE57-21F9D53CE2EB}" type="presParOf" srcId="{913EBE72-9EFE-4300-A78A-91E8282D66F9}" destId="{7FA79916-F8D6-41FB-8918-4E386847CF63}" srcOrd="1" destOrd="0" presId="urn:microsoft.com/office/officeart/2005/8/layout/hierarchy2"/>
    <dgm:cxn modelId="{8220AEDD-CA9D-E74F-B3B1-C378D92A6C4E}" type="presParOf" srcId="{AEE1D436-DDEA-44FB-8BC8-60A5FAEBEDA2}" destId="{BE5226AF-64A4-43F6-95CB-DE303BEF589F}" srcOrd="2" destOrd="0" presId="urn:microsoft.com/office/officeart/2005/8/layout/hierarchy2"/>
    <dgm:cxn modelId="{DC993274-D018-9541-A6D2-1FF9C066C86E}" type="presParOf" srcId="{BE5226AF-64A4-43F6-95CB-DE303BEF589F}" destId="{22EA422B-D826-411B-B7B0-13EBED6457E7}" srcOrd="0" destOrd="0" presId="urn:microsoft.com/office/officeart/2005/8/layout/hierarchy2"/>
    <dgm:cxn modelId="{80AF6BAE-FB61-8D41-92A9-9F3989CF1721}" type="presParOf" srcId="{AEE1D436-DDEA-44FB-8BC8-60A5FAEBEDA2}" destId="{8BA7BF90-2DCB-4F64-9A70-FB47BA0B5098}" srcOrd="3" destOrd="0" presId="urn:microsoft.com/office/officeart/2005/8/layout/hierarchy2"/>
    <dgm:cxn modelId="{DF349021-8BA5-D645-A228-DB2D187AD3E3}" type="presParOf" srcId="{8BA7BF90-2DCB-4F64-9A70-FB47BA0B5098}" destId="{288AC0E2-C354-4D72-ADB2-4DC724FDF594}" srcOrd="0" destOrd="0" presId="urn:microsoft.com/office/officeart/2005/8/layout/hierarchy2"/>
    <dgm:cxn modelId="{1D761E55-5814-5544-AC52-4F88F4B7DE83}" type="presParOf" srcId="{8BA7BF90-2DCB-4F64-9A70-FB47BA0B5098}" destId="{70C16EF2-8EC0-4A55-9B95-6FADC84ADD7D}" srcOrd="1" destOrd="0" presId="urn:microsoft.com/office/officeart/2005/8/layout/hierarchy2"/>
    <dgm:cxn modelId="{A6DA7CD5-81A9-534E-905D-3C76FEB16691}" type="presParOf" srcId="{70C16EF2-8EC0-4A55-9B95-6FADC84ADD7D}" destId="{DF14AE45-A2CC-4499-B977-DB321E7A3410}" srcOrd="0" destOrd="0" presId="urn:microsoft.com/office/officeart/2005/8/layout/hierarchy2"/>
    <dgm:cxn modelId="{6F378FE6-41D7-F648-B27E-49EA32A672F9}" type="presParOf" srcId="{DF14AE45-A2CC-4499-B977-DB321E7A3410}" destId="{5E3479A4-2606-4003-8624-B4EAE7451245}" srcOrd="0" destOrd="0" presId="urn:microsoft.com/office/officeart/2005/8/layout/hierarchy2"/>
    <dgm:cxn modelId="{B05B4287-97EB-7744-80BD-A0E2BAA45207}" type="presParOf" srcId="{70C16EF2-8EC0-4A55-9B95-6FADC84ADD7D}" destId="{0760028F-3FC5-4748-AA5A-6154EA03567D}" srcOrd="1" destOrd="0" presId="urn:microsoft.com/office/officeart/2005/8/layout/hierarchy2"/>
    <dgm:cxn modelId="{CED058C9-535C-8048-B3CC-AF34EB7F17D4}" type="presParOf" srcId="{0760028F-3FC5-4748-AA5A-6154EA03567D}" destId="{6663353F-8856-47D9-8AFE-097C8365FE4F}" srcOrd="0" destOrd="0" presId="urn:microsoft.com/office/officeart/2005/8/layout/hierarchy2"/>
    <dgm:cxn modelId="{96C71E1B-4B00-9F45-BC68-1B02A261C398}" type="presParOf" srcId="{0760028F-3FC5-4748-AA5A-6154EA03567D}" destId="{A6C3FCD3-BAD3-4653-BDC7-8670E7928621}"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9B24D8-E58B-8847-98EC-1251C528C452}" type="doc">
      <dgm:prSet loTypeId="urn:microsoft.com/office/officeart/2005/8/layout/process4" loCatId="hierarchy" qsTypeId="urn:microsoft.com/office/officeart/2005/8/quickstyle/simple1" qsCatId="simple" csTypeId="urn:microsoft.com/office/officeart/2005/8/colors/colorful4" csCatId="colorful" phldr="1"/>
      <dgm:spPr/>
      <dgm:t>
        <a:bodyPr/>
        <a:lstStyle/>
        <a:p>
          <a:endParaRPr lang="fr-FR"/>
        </a:p>
      </dgm:t>
    </dgm:pt>
    <dgm:pt modelId="{5CF19078-D1D7-3245-A609-43F7ACA221C5}">
      <dgm:prSet phldrT="[Texte]" custT="1"/>
      <dgm:spPr/>
      <dgm:t>
        <a:bodyPr/>
        <a:lstStyle/>
        <a:p>
          <a:r>
            <a:rPr lang="fr-FR" sz="3200" dirty="0" smtClean="0">
              <a:solidFill>
                <a:schemeClr val="tx1"/>
              </a:solidFill>
            </a:rPr>
            <a:t>Infection Hépatite B</a:t>
          </a:r>
          <a:endParaRPr lang="fr-FR" sz="3200" dirty="0">
            <a:solidFill>
              <a:schemeClr val="tx1"/>
            </a:solidFill>
          </a:endParaRPr>
        </a:p>
      </dgm:t>
    </dgm:pt>
    <dgm:pt modelId="{CE295EA0-AB59-2641-958C-CAD65A63185F}" type="parTrans" cxnId="{4AB861FD-6682-0447-9A86-E36DBB4593A1}">
      <dgm:prSet/>
      <dgm:spPr/>
      <dgm:t>
        <a:bodyPr/>
        <a:lstStyle/>
        <a:p>
          <a:endParaRPr lang="fr-FR"/>
        </a:p>
      </dgm:t>
    </dgm:pt>
    <dgm:pt modelId="{90ACCB8F-BE4D-B949-B437-F2B22724CB8D}" type="sibTrans" cxnId="{4AB861FD-6682-0447-9A86-E36DBB4593A1}">
      <dgm:prSet/>
      <dgm:spPr/>
      <dgm:t>
        <a:bodyPr/>
        <a:lstStyle/>
        <a:p>
          <a:endParaRPr lang="fr-FR"/>
        </a:p>
      </dgm:t>
    </dgm:pt>
    <dgm:pt modelId="{E0666B72-ABB4-7140-88EA-46EF5DB171E8}">
      <dgm:prSet phldrT="[Texte]"/>
      <dgm:spPr/>
      <dgm:t>
        <a:bodyPr/>
        <a:lstStyle/>
        <a:p>
          <a:r>
            <a:rPr lang="fr-FR" dirty="0" smtClean="0"/>
            <a:t>10% si infection à l’âge adulte, 60% si moins de 6 ans, 90% si materno-foetale </a:t>
          </a:r>
          <a:endParaRPr lang="fr-FR" dirty="0"/>
        </a:p>
      </dgm:t>
    </dgm:pt>
    <dgm:pt modelId="{3C09ACAC-8DCF-CA4E-A0BC-C4229AA7DFE9}" type="parTrans" cxnId="{89221C8E-A9C8-7043-AB0E-AC1C454F1B7B}">
      <dgm:prSet/>
      <dgm:spPr/>
      <dgm:t>
        <a:bodyPr/>
        <a:lstStyle/>
        <a:p>
          <a:endParaRPr lang="fr-FR"/>
        </a:p>
      </dgm:t>
    </dgm:pt>
    <dgm:pt modelId="{68AEBB12-B851-3C46-8421-A3AE30664560}" type="sibTrans" cxnId="{89221C8E-A9C8-7043-AB0E-AC1C454F1B7B}">
      <dgm:prSet/>
      <dgm:spPr/>
      <dgm:t>
        <a:bodyPr/>
        <a:lstStyle/>
        <a:p>
          <a:endParaRPr lang="fr-FR"/>
        </a:p>
      </dgm:t>
    </dgm:pt>
    <dgm:pt modelId="{73D16BA7-BCF7-BF49-B182-999F5CADC7F5}">
      <dgm:prSet phldrT="[Texte]"/>
      <dgm:spPr/>
      <dgm:t>
        <a:bodyPr/>
        <a:lstStyle/>
        <a:p>
          <a:r>
            <a:rPr lang="fr-FR" dirty="0" smtClean="0"/>
            <a:t>Passage à la chronicité : Ag </a:t>
          </a:r>
          <a:r>
            <a:rPr lang="fr-FR" dirty="0" err="1" smtClean="0"/>
            <a:t>HbS</a:t>
          </a:r>
          <a:r>
            <a:rPr lang="fr-FR" dirty="0" smtClean="0"/>
            <a:t> (+) &gt; 6 mois</a:t>
          </a:r>
          <a:endParaRPr lang="fr-FR" dirty="0"/>
        </a:p>
      </dgm:t>
    </dgm:pt>
    <dgm:pt modelId="{58A431C3-734D-9E47-B109-BAB21992267F}" type="parTrans" cxnId="{F608A561-C86E-D847-9047-0EEA427A6347}">
      <dgm:prSet/>
      <dgm:spPr/>
      <dgm:t>
        <a:bodyPr/>
        <a:lstStyle/>
        <a:p>
          <a:endParaRPr lang="fr-FR"/>
        </a:p>
      </dgm:t>
    </dgm:pt>
    <dgm:pt modelId="{DE279A9A-8C11-7D4A-A1BD-9EA49E75F034}" type="sibTrans" cxnId="{F608A561-C86E-D847-9047-0EEA427A6347}">
      <dgm:prSet/>
      <dgm:spPr/>
      <dgm:t>
        <a:bodyPr/>
        <a:lstStyle/>
        <a:p>
          <a:endParaRPr lang="fr-FR"/>
        </a:p>
      </dgm:t>
    </dgm:pt>
    <dgm:pt modelId="{5207FB2B-CA16-8D4D-8705-B68B097F79FC}">
      <dgm:prSet phldrT="[Texte]"/>
      <dgm:spPr/>
      <dgm:t>
        <a:bodyPr/>
        <a:lstStyle/>
        <a:p>
          <a:r>
            <a:rPr lang="fr-FR" dirty="0" smtClean="0"/>
            <a:t>10-20%</a:t>
          </a:r>
          <a:endParaRPr lang="fr-FR" dirty="0"/>
        </a:p>
      </dgm:t>
    </dgm:pt>
    <dgm:pt modelId="{56C0CB47-7B87-3E4D-B53E-115FA218A7DE}" type="parTrans" cxnId="{84A74911-A2FC-3346-98A6-16DD529E7BCA}">
      <dgm:prSet/>
      <dgm:spPr/>
      <dgm:t>
        <a:bodyPr/>
        <a:lstStyle/>
        <a:p>
          <a:endParaRPr lang="fr-FR"/>
        </a:p>
      </dgm:t>
    </dgm:pt>
    <dgm:pt modelId="{D01EAC35-73C0-3A45-A109-B7E83B0111EA}" type="sibTrans" cxnId="{84A74911-A2FC-3346-98A6-16DD529E7BCA}">
      <dgm:prSet/>
      <dgm:spPr/>
      <dgm:t>
        <a:bodyPr/>
        <a:lstStyle/>
        <a:p>
          <a:endParaRPr lang="fr-FR"/>
        </a:p>
      </dgm:t>
    </dgm:pt>
    <dgm:pt modelId="{1FB7A64C-9E17-6E42-8D72-1CC3A6765B1D}">
      <dgm:prSet phldrT="[Texte]"/>
      <dgm:spPr/>
      <dgm:t>
        <a:bodyPr/>
        <a:lstStyle/>
        <a:p>
          <a:r>
            <a:rPr lang="fr-FR" dirty="0" smtClean="0"/>
            <a:t>Cirrhose</a:t>
          </a:r>
          <a:endParaRPr lang="fr-FR" dirty="0"/>
        </a:p>
      </dgm:t>
    </dgm:pt>
    <dgm:pt modelId="{A0E771E2-A683-F54D-8876-74BC55D550CA}" type="parTrans" cxnId="{D3122E3E-582B-1149-A673-66E6BD3E4BD4}">
      <dgm:prSet/>
      <dgm:spPr/>
      <dgm:t>
        <a:bodyPr/>
        <a:lstStyle/>
        <a:p>
          <a:endParaRPr lang="fr-FR"/>
        </a:p>
      </dgm:t>
    </dgm:pt>
    <dgm:pt modelId="{0E615015-9F32-5348-BF57-88EA91868B85}" type="sibTrans" cxnId="{D3122E3E-582B-1149-A673-66E6BD3E4BD4}">
      <dgm:prSet/>
      <dgm:spPr/>
      <dgm:t>
        <a:bodyPr/>
        <a:lstStyle/>
        <a:p>
          <a:endParaRPr lang="fr-FR"/>
        </a:p>
      </dgm:t>
    </dgm:pt>
    <dgm:pt modelId="{CC7AD700-049E-F147-AE39-76243128E2B7}" type="pres">
      <dgm:prSet presAssocID="{299B24D8-E58B-8847-98EC-1251C528C452}" presName="Name0" presStyleCnt="0">
        <dgm:presLayoutVars>
          <dgm:dir/>
          <dgm:animLvl val="lvl"/>
          <dgm:resizeHandles val="exact"/>
        </dgm:presLayoutVars>
      </dgm:prSet>
      <dgm:spPr/>
      <dgm:t>
        <a:bodyPr/>
        <a:lstStyle/>
        <a:p>
          <a:endParaRPr lang="fr-FR"/>
        </a:p>
      </dgm:t>
    </dgm:pt>
    <dgm:pt modelId="{008B6EC4-2DF1-4B4E-88A8-DE93D5CD1B91}" type="pres">
      <dgm:prSet presAssocID="{5207FB2B-CA16-8D4D-8705-B68B097F79FC}" presName="boxAndChildren" presStyleCnt="0"/>
      <dgm:spPr/>
    </dgm:pt>
    <dgm:pt modelId="{7C31AEC3-611C-064D-AE7A-F2F0633D2198}" type="pres">
      <dgm:prSet presAssocID="{5207FB2B-CA16-8D4D-8705-B68B097F79FC}" presName="parentTextBox" presStyleLbl="node1" presStyleIdx="0" presStyleCnt="3"/>
      <dgm:spPr/>
      <dgm:t>
        <a:bodyPr/>
        <a:lstStyle/>
        <a:p>
          <a:endParaRPr lang="fr-FR"/>
        </a:p>
      </dgm:t>
    </dgm:pt>
    <dgm:pt modelId="{A7AF384D-69C0-2448-87A3-993DD98B7259}" type="pres">
      <dgm:prSet presAssocID="{5207FB2B-CA16-8D4D-8705-B68B097F79FC}" presName="entireBox" presStyleLbl="node1" presStyleIdx="0" presStyleCnt="3"/>
      <dgm:spPr/>
      <dgm:t>
        <a:bodyPr/>
        <a:lstStyle/>
        <a:p>
          <a:endParaRPr lang="fr-FR"/>
        </a:p>
      </dgm:t>
    </dgm:pt>
    <dgm:pt modelId="{C0CB1D65-84D1-3943-B0AF-9974537CD40D}" type="pres">
      <dgm:prSet presAssocID="{5207FB2B-CA16-8D4D-8705-B68B097F79FC}" presName="descendantBox" presStyleCnt="0"/>
      <dgm:spPr/>
    </dgm:pt>
    <dgm:pt modelId="{B703F90C-E75C-F24B-962A-8A3E3BA9984A}" type="pres">
      <dgm:prSet presAssocID="{1FB7A64C-9E17-6E42-8D72-1CC3A6765B1D}" presName="childTextBox" presStyleLbl="fgAccFollowNode1" presStyleIdx="0" presStyleCnt="2">
        <dgm:presLayoutVars>
          <dgm:bulletEnabled val="1"/>
        </dgm:presLayoutVars>
      </dgm:prSet>
      <dgm:spPr/>
      <dgm:t>
        <a:bodyPr/>
        <a:lstStyle/>
        <a:p>
          <a:endParaRPr lang="fr-FR"/>
        </a:p>
      </dgm:t>
    </dgm:pt>
    <dgm:pt modelId="{D6F67941-AB67-6D42-A9EF-8DE38C36B031}" type="pres">
      <dgm:prSet presAssocID="{68AEBB12-B851-3C46-8421-A3AE30664560}" presName="sp" presStyleCnt="0"/>
      <dgm:spPr/>
    </dgm:pt>
    <dgm:pt modelId="{BE70E0ED-1A23-8E40-B928-29B19BB79B32}" type="pres">
      <dgm:prSet presAssocID="{E0666B72-ABB4-7140-88EA-46EF5DB171E8}" presName="arrowAndChildren" presStyleCnt="0"/>
      <dgm:spPr/>
    </dgm:pt>
    <dgm:pt modelId="{A297A2C2-BCEC-CE4A-952C-F66D33D2011D}" type="pres">
      <dgm:prSet presAssocID="{E0666B72-ABB4-7140-88EA-46EF5DB171E8}" presName="parentTextArrow" presStyleLbl="node1" presStyleIdx="0" presStyleCnt="3"/>
      <dgm:spPr/>
      <dgm:t>
        <a:bodyPr/>
        <a:lstStyle/>
        <a:p>
          <a:endParaRPr lang="fr-FR"/>
        </a:p>
      </dgm:t>
    </dgm:pt>
    <dgm:pt modelId="{A04462D3-C22E-BB41-80B1-CA9F544C098D}" type="pres">
      <dgm:prSet presAssocID="{E0666B72-ABB4-7140-88EA-46EF5DB171E8}" presName="arrow" presStyleLbl="node1" presStyleIdx="1" presStyleCnt="3"/>
      <dgm:spPr/>
      <dgm:t>
        <a:bodyPr/>
        <a:lstStyle/>
        <a:p>
          <a:endParaRPr lang="fr-FR"/>
        </a:p>
      </dgm:t>
    </dgm:pt>
    <dgm:pt modelId="{BE08E865-E873-434E-929B-56392639B713}" type="pres">
      <dgm:prSet presAssocID="{E0666B72-ABB4-7140-88EA-46EF5DB171E8}" presName="descendantArrow" presStyleCnt="0"/>
      <dgm:spPr/>
    </dgm:pt>
    <dgm:pt modelId="{5D423988-3D6F-9241-901A-FBA521FD4CD4}" type="pres">
      <dgm:prSet presAssocID="{73D16BA7-BCF7-BF49-B182-999F5CADC7F5}" presName="childTextArrow" presStyleLbl="fgAccFollowNode1" presStyleIdx="1" presStyleCnt="2">
        <dgm:presLayoutVars>
          <dgm:bulletEnabled val="1"/>
        </dgm:presLayoutVars>
      </dgm:prSet>
      <dgm:spPr/>
      <dgm:t>
        <a:bodyPr/>
        <a:lstStyle/>
        <a:p>
          <a:endParaRPr lang="fr-FR"/>
        </a:p>
      </dgm:t>
    </dgm:pt>
    <dgm:pt modelId="{2814B20C-0F30-8F4A-A588-0C64CBCCCEA9}" type="pres">
      <dgm:prSet presAssocID="{90ACCB8F-BE4D-B949-B437-F2B22724CB8D}" presName="sp" presStyleCnt="0"/>
      <dgm:spPr/>
    </dgm:pt>
    <dgm:pt modelId="{433D10DA-D15D-B94E-B6FB-0EA0FC0E5186}" type="pres">
      <dgm:prSet presAssocID="{5CF19078-D1D7-3245-A609-43F7ACA221C5}" presName="arrowAndChildren" presStyleCnt="0"/>
      <dgm:spPr/>
    </dgm:pt>
    <dgm:pt modelId="{81AEA7EA-1EFE-E744-99EA-4024A568A162}" type="pres">
      <dgm:prSet presAssocID="{5CF19078-D1D7-3245-A609-43F7ACA221C5}" presName="parentTextArrow" presStyleLbl="node1" presStyleIdx="2" presStyleCnt="3" custLinFactNeighborX="-4537" custLinFactNeighborY="-16855"/>
      <dgm:spPr/>
      <dgm:t>
        <a:bodyPr/>
        <a:lstStyle/>
        <a:p>
          <a:endParaRPr lang="fr-FR"/>
        </a:p>
      </dgm:t>
    </dgm:pt>
  </dgm:ptLst>
  <dgm:cxnLst>
    <dgm:cxn modelId="{433D0809-511C-A64C-939C-AD07DD8CD34D}" type="presOf" srcId="{5207FB2B-CA16-8D4D-8705-B68B097F79FC}" destId="{A7AF384D-69C0-2448-87A3-993DD98B7259}" srcOrd="1" destOrd="0" presId="urn:microsoft.com/office/officeart/2005/8/layout/process4"/>
    <dgm:cxn modelId="{0BB8C80F-540C-D24A-B3E6-24094F33AB82}" type="presOf" srcId="{E0666B72-ABB4-7140-88EA-46EF5DB171E8}" destId="{A04462D3-C22E-BB41-80B1-CA9F544C098D}" srcOrd="1" destOrd="0" presId="urn:microsoft.com/office/officeart/2005/8/layout/process4"/>
    <dgm:cxn modelId="{29125385-8422-AC48-9025-D4434C0088E7}" type="presOf" srcId="{5CF19078-D1D7-3245-A609-43F7ACA221C5}" destId="{81AEA7EA-1EFE-E744-99EA-4024A568A162}" srcOrd="0" destOrd="0" presId="urn:microsoft.com/office/officeart/2005/8/layout/process4"/>
    <dgm:cxn modelId="{895CD68A-F1A5-FF44-B972-3B61280E586F}" type="presOf" srcId="{1FB7A64C-9E17-6E42-8D72-1CC3A6765B1D}" destId="{B703F90C-E75C-F24B-962A-8A3E3BA9984A}" srcOrd="0" destOrd="0" presId="urn:microsoft.com/office/officeart/2005/8/layout/process4"/>
    <dgm:cxn modelId="{9975C890-44E9-E74E-975F-053059A09426}" type="presOf" srcId="{73D16BA7-BCF7-BF49-B182-999F5CADC7F5}" destId="{5D423988-3D6F-9241-901A-FBA521FD4CD4}" srcOrd="0" destOrd="0" presId="urn:microsoft.com/office/officeart/2005/8/layout/process4"/>
    <dgm:cxn modelId="{F608A561-C86E-D847-9047-0EEA427A6347}" srcId="{E0666B72-ABB4-7140-88EA-46EF5DB171E8}" destId="{73D16BA7-BCF7-BF49-B182-999F5CADC7F5}" srcOrd="0" destOrd="0" parTransId="{58A431C3-734D-9E47-B109-BAB21992267F}" sibTransId="{DE279A9A-8C11-7D4A-A1BD-9EA49E75F034}"/>
    <dgm:cxn modelId="{10A7B7F2-383A-EA4C-9B50-615E7062F16B}" type="presOf" srcId="{E0666B72-ABB4-7140-88EA-46EF5DB171E8}" destId="{A297A2C2-BCEC-CE4A-952C-F66D33D2011D}" srcOrd="0" destOrd="0" presId="urn:microsoft.com/office/officeart/2005/8/layout/process4"/>
    <dgm:cxn modelId="{89221C8E-A9C8-7043-AB0E-AC1C454F1B7B}" srcId="{299B24D8-E58B-8847-98EC-1251C528C452}" destId="{E0666B72-ABB4-7140-88EA-46EF5DB171E8}" srcOrd="1" destOrd="0" parTransId="{3C09ACAC-8DCF-CA4E-A0BC-C4229AA7DFE9}" sibTransId="{68AEBB12-B851-3C46-8421-A3AE30664560}"/>
    <dgm:cxn modelId="{D3122E3E-582B-1149-A673-66E6BD3E4BD4}" srcId="{5207FB2B-CA16-8D4D-8705-B68B097F79FC}" destId="{1FB7A64C-9E17-6E42-8D72-1CC3A6765B1D}" srcOrd="0" destOrd="0" parTransId="{A0E771E2-A683-F54D-8876-74BC55D550CA}" sibTransId="{0E615015-9F32-5348-BF57-88EA91868B85}"/>
    <dgm:cxn modelId="{4AB861FD-6682-0447-9A86-E36DBB4593A1}" srcId="{299B24D8-E58B-8847-98EC-1251C528C452}" destId="{5CF19078-D1D7-3245-A609-43F7ACA221C5}" srcOrd="0" destOrd="0" parTransId="{CE295EA0-AB59-2641-958C-CAD65A63185F}" sibTransId="{90ACCB8F-BE4D-B949-B437-F2B22724CB8D}"/>
    <dgm:cxn modelId="{39B74975-B9FA-B640-A86D-300D8571F63A}" type="presOf" srcId="{5207FB2B-CA16-8D4D-8705-B68B097F79FC}" destId="{7C31AEC3-611C-064D-AE7A-F2F0633D2198}" srcOrd="0" destOrd="0" presId="urn:microsoft.com/office/officeart/2005/8/layout/process4"/>
    <dgm:cxn modelId="{068FDED8-6B8B-6F4F-A7B7-95C9CEF83295}" type="presOf" srcId="{299B24D8-E58B-8847-98EC-1251C528C452}" destId="{CC7AD700-049E-F147-AE39-76243128E2B7}" srcOrd="0" destOrd="0" presId="urn:microsoft.com/office/officeart/2005/8/layout/process4"/>
    <dgm:cxn modelId="{84A74911-A2FC-3346-98A6-16DD529E7BCA}" srcId="{299B24D8-E58B-8847-98EC-1251C528C452}" destId="{5207FB2B-CA16-8D4D-8705-B68B097F79FC}" srcOrd="2" destOrd="0" parTransId="{56C0CB47-7B87-3E4D-B53E-115FA218A7DE}" sibTransId="{D01EAC35-73C0-3A45-A109-B7E83B0111EA}"/>
    <dgm:cxn modelId="{E6E2E2F6-0EEF-3943-909D-B75483E2C21F}" type="presParOf" srcId="{CC7AD700-049E-F147-AE39-76243128E2B7}" destId="{008B6EC4-2DF1-4B4E-88A8-DE93D5CD1B91}" srcOrd="0" destOrd="0" presId="urn:microsoft.com/office/officeart/2005/8/layout/process4"/>
    <dgm:cxn modelId="{139C8C96-BEE7-6044-8FED-ADDEBE37E0B0}" type="presParOf" srcId="{008B6EC4-2DF1-4B4E-88A8-DE93D5CD1B91}" destId="{7C31AEC3-611C-064D-AE7A-F2F0633D2198}" srcOrd="0" destOrd="0" presId="urn:microsoft.com/office/officeart/2005/8/layout/process4"/>
    <dgm:cxn modelId="{F14F0B02-6BED-974E-A27E-341DE2978652}" type="presParOf" srcId="{008B6EC4-2DF1-4B4E-88A8-DE93D5CD1B91}" destId="{A7AF384D-69C0-2448-87A3-993DD98B7259}" srcOrd="1" destOrd="0" presId="urn:microsoft.com/office/officeart/2005/8/layout/process4"/>
    <dgm:cxn modelId="{FF1EA78A-DF1E-CC4C-8F20-72C0B7BA4A0E}" type="presParOf" srcId="{008B6EC4-2DF1-4B4E-88A8-DE93D5CD1B91}" destId="{C0CB1D65-84D1-3943-B0AF-9974537CD40D}" srcOrd="2" destOrd="0" presId="urn:microsoft.com/office/officeart/2005/8/layout/process4"/>
    <dgm:cxn modelId="{7A2768B7-DD9F-E842-BBCC-613930C9B88C}" type="presParOf" srcId="{C0CB1D65-84D1-3943-B0AF-9974537CD40D}" destId="{B703F90C-E75C-F24B-962A-8A3E3BA9984A}" srcOrd="0" destOrd="0" presId="urn:microsoft.com/office/officeart/2005/8/layout/process4"/>
    <dgm:cxn modelId="{BCCAFAF5-CCB5-1C4A-B5F1-51E128906674}" type="presParOf" srcId="{CC7AD700-049E-F147-AE39-76243128E2B7}" destId="{D6F67941-AB67-6D42-A9EF-8DE38C36B031}" srcOrd="1" destOrd="0" presId="urn:microsoft.com/office/officeart/2005/8/layout/process4"/>
    <dgm:cxn modelId="{32F52A95-6858-8C49-A9EC-679026929F6D}" type="presParOf" srcId="{CC7AD700-049E-F147-AE39-76243128E2B7}" destId="{BE70E0ED-1A23-8E40-B928-29B19BB79B32}" srcOrd="2" destOrd="0" presId="urn:microsoft.com/office/officeart/2005/8/layout/process4"/>
    <dgm:cxn modelId="{2C461847-6F45-C847-9592-6D268B90D836}" type="presParOf" srcId="{BE70E0ED-1A23-8E40-B928-29B19BB79B32}" destId="{A297A2C2-BCEC-CE4A-952C-F66D33D2011D}" srcOrd="0" destOrd="0" presId="urn:microsoft.com/office/officeart/2005/8/layout/process4"/>
    <dgm:cxn modelId="{F9B71B82-262F-D74C-BE1B-51BDC9CD8009}" type="presParOf" srcId="{BE70E0ED-1A23-8E40-B928-29B19BB79B32}" destId="{A04462D3-C22E-BB41-80B1-CA9F544C098D}" srcOrd="1" destOrd="0" presId="urn:microsoft.com/office/officeart/2005/8/layout/process4"/>
    <dgm:cxn modelId="{C7677D81-A1B4-9140-8AC4-AC7DE54EECE3}" type="presParOf" srcId="{BE70E0ED-1A23-8E40-B928-29B19BB79B32}" destId="{BE08E865-E873-434E-929B-56392639B713}" srcOrd="2" destOrd="0" presId="urn:microsoft.com/office/officeart/2005/8/layout/process4"/>
    <dgm:cxn modelId="{B575BF6B-A5A9-0F4E-902B-5C7AA9698452}" type="presParOf" srcId="{BE08E865-E873-434E-929B-56392639B713}" destId="{5D423988-3D6F-9241-901A-FBA521FD4CD4}" srcOrd="0" destOrd="0" presId="urn:microsoft.com/office/officeart/2005/8/layout/process4"/>
    <dgm:cxn modelId="{9135F2EF-4205-B347-8EB9-ED8395BDF741}" type="presParOf" srcId="{CC7AD700-049E-F147-AE39-76243128E2B7}" destId="{2814B20C-0F30-8F4A-A588-0C64CBCCCEA9}" srcOrd="3" destOrd="0" presId="urn:microsoft.com/office/officeart/2005/8/layout/process4"/>
    <dgm:cxn modelId="{FD9B2B53-9EFB-BB4A-A574-49C52AAB191F}" type="presParOf" srcId="{CC7AD700-049E-F147-AE39-76243128E2B7}" destId="{433D10DA-D15D-B94E-B6FB-0EA0FC0E5186}" srcOrd="4" destOrd="0" presId="urn:microsoft.com/office/officeart/2005/8/layout/process4"/>
    <dgm:cxn modelId="{0F692AF8-EE85-9244-B0B0-DBC4826E5767}" type="presParOf" srcId="{433D10DA-D15D-B94E-B6FB-0EA0FC0E5186}" destId="{81AEA7EA-1EFE-E744-99EA-4024A568A16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23AB1B-570E-9D40-A025-E37DEF8C335F}" type="doc">
      <dgm:prSet loTypeId="urn:microsoft.com/office/officeart/2005/8/layout/process4" loCatId="" qsTypeId="urn:microsoft.com/office/officeart/2005/8/quickstyle/simple4" qsCatId="simple" csTypeId="urn:microsoft.com/office/officeart/2005/8/colors/colorful4" csCatId="colorful" phldr="1"/>
      <dgm:spPr/>
      <dgm:t>
        <a:bodyPr/>
        <a:lstStyle/>
        <a:p>
          <a:endParaRPr lang="fr-FR"/>
        </a:p>
      </dgm:t>
    </dgm:pt>
    <dgm:pt modelId="{789657A7-A8A7-5448-A17F-898A444D35D8}">
      <dgm:prSet phldrT="[Texte]"/>
      <dgm:spPr/>
      <dgm:t>
        <a:bodyPr/>
        <a:lstStyle/>
        <a:p>
          <a:r>
            <a:rPr lang="fr-FR" dirty="0" smtClean="0"/>
            <a:t>Décompensation de la maladie hépatique = symptomatique</a:t>
          </a:r>
          <a:endParaRPr lang="fr-FR" dirty="0"/>
        </a:p>
      </dgm:t>
    </dgm:pt>
    <dgm:pt modelId="{029B2710-FEF9-D142-9AD8-E401341F0B0C}" type="parTrans" cxnId="{E016E1DD-3C49-3E4F-8A4B-E7A531A955FC}">
      <dgm:prSet/>
      <dgm:spPr/>
      <dgm:t>
        <a:bodyPr/>
        <a:lstStyle/>
        <a:p>
          <a:endParaRPr lang="fr-FR"/>
        </a:p>
      </dgm:t>
    </dgm:pt>
    <dgm:pt modelId="{4013472D-0FFA-8C4B-A952-BAF6B5BF8A6B}" type="sibTrans" cxnId="{E016E1DD-3C49-3E4F-8A4B-E7A531A955FC}">
      <dgm:prSet/>
      <dgm:spPr/>
      <dgm:t>
        <a:bodyPr/>
        <a:lstStyle/>
        <a:p>
          <a:endParaRPr lang="fr-FR"/>
        </a:p>
      </dgm:t>
    </dgm:pt>
    <dgm:pt modelId="{A6E64922-97FF-6745-B386-DDD22EFE2390}">
      <dgm:prSet phldrT="[Texte]"/>
      <dgm:spPr/>
      <dgm:t>
        <a:bodyPr/>
        <a:lstStyle/>
        <a:p>
          <a:r>
            <a:rPr lang="fr-FR" dirty="0" smtClean="0"/>
            <a:t>Carcinome </a:t>
          </a:r>
          <a:r>
            <a:rPr lang="fr-FR" dirty="0" err="1" smtClean="0"/>
            <a:t>hépato-cellulaire</a:t>
          </a:r>
          <a:r>
            <a:rPr lang="fr-FR" dirty="0" smtClean="0"/>
            <a:t> = cancer</a:t>
          </a:r>
          <a:endParaRPr lang="fr-FR" dirty="0"/>
        </a:p>
      </dgm:t>
    </dgm:pt>
    <dgm:pt modelId="{A29C2603-A86C-7F45-A09B-7098D155DE96}" type="parTrans" cxnId="{712EFA23-660A-174F-9DE0-1C05F59B4D8F}">
      <dgm:prSet/>
      <dgm:spPr/>
      <dgm:t>
        <a:bodyPr/>
        <a:lstStyle/>
        <a:p>
          <a:endParaRPr lang="fr-FR"/>
        </a:p>
      </dgm:t>
    </dgm:pt>
    <dgm:pt modelId="{2BA8FF5B-CC42-474D-923E-460B17EF776C}" type="sibTrans" cxnId="{712EFA23-660A-174F-9DE0-1C05F59B4D8F}">
      <dgm:prSet/>
      <dgm:spPr/>
      <dgm:t>
        <a:bodyPr/>
        <a:lstStyle/>
        <a:p>
          <a:endParaRPr lang="fr-FR"/>
        </a:p>
      </dgm:t>
    </dgm:pt>
    <dgm:pt modelId="{ECEB6745-73D1-CB4C-BF33-32EBBEB56CDD}">
      <dgm:prSet phldrT="[Texte]" custT="1"/>
      <dgm:spPr/>
      <dgm:t>
        <a:bodyPr/>
        <a:lstStyle/>
        <a:p>
          <a:r>
            <a:rPr lang="fr-FR" sz="1000" dirty="0" smtClean="0"/>
            <a:t>-</a:t>
          </a:r>
          <a:endParaRPr lang="fr-FR" sz="1000" dirty="0"/>
        </a:p>
      </dgm:t>
    </dgm:pt>
    <dgm:pt modelId="{8148E920-D070-634D-B1C0-7AA4E487EC54}" type="sibTrans" cxnId="{6DBA6EB6-0096-1F48-B161-AF2ED42C0832}">
      <dgm:prSet/>
      <dgm:spPr/>
      <dgm:t>
        <a:bodyPr/>
        <a:lstStyle/>
        <a:p>
          <a:endParaRPr lang="fr-FR"/>
        </a:p>
      </dgm:t>
    </dgm:pt>
    <dgm:pt modelId="{EB4EC802-422D-8140-8E2C-AFD56DA984CF}" type="parTrans" cxnId="{6DBA6EB6-0096-1F48-B161-AF2ED42C0832}">
      <dgm:prSet/>
      <dgm:spPr/>
      <dgm:t>
        <a:bodyPr/>
        <a:lstStyle/>
        <a:p>
          <a:endParaRPr lang="fr-FR"/>
        </a:p>
      </dgm:t>
    </dgm:pt>
    <dgm:pt modelId="{9BC7B21F-9545-E944-A594-A321B3352FA8}" type="pres">
      <dgm:prSet presAssocID="{2A23AB1B-570E-9D40-A025-E37DEF8C335F}" presName="Name0" presStyleCnt="0">
        <dgm:presLayoutVars>
          <dgm:dir/>
          <dgm:animLvl val="lvl"/>
          <dgm:resizeHandles val="exact"/>
        </dgm:presLayoutVars>
      </dgm:prSet>
      <dgm:spPr/>
      <dgm:t>
        <a:bodyPr/>
        <a:lstStyle/>
        <a:p>
          <a:endParaRPr lang="fr-FR"/>
        </a:p>
      </dgm:t>
    </dgm:pt>
    <dgm:pt modelId="{92FEB486-7A89-724D-8696-B2EDFACC9E60}" type="pres">
      <dgm:prSet presAssocID="{ECEB6745-73D1-CB4C-BF33-32EBBEB56CDD}" presName="boxAndChildren" presStyleCnt="0"/>
      <dgm:spPr/>
    </dgm:pt>
    <dgm:pt modelId="{A92D40E5-60B0-E34A-89A8-91FB79F29281}" type="pres">
      <dgm:prSet presAssocID="{ECEB6745-73D1-CB4C-BF33-32EBBEB56CDD}" presName="parentTextBox" presStyleLbl="node1" presStyleIdx="0" presStyleCnt="1"/>
      <dgm:spPr/>
      <dgm:t>
        <a:bodyPr/>
        <a:lstStyle/>
        <a:p>
          <a:endParaRPr lang="fr-FR"/>
        </a:p>
      </dgm:t>
    </dgm:pt>
    <dgm:pt modelId="{45FDE209-BE76-4F4C-A516-71F09E329609}" type="pres">
      <dgm:prSet presAssocID="{ECEB6745-73D1-CB4C-BF33-32EBBEB56CDD}" presName="entireBox" presStyleLbl="node1" presStyleIdx="0" presStyleCnt="1" custLinFactNeighborX="0" custLinFactNeighborY="-50413"/>
      <dgm:spPr/>
      <dgm:t>
        <a:bodyPr/>
        <a:lstStyle/>
        <a:p>
          <a:endParaRPr lang="fr-FR"/>
        </a:p>
      </dgm:t>
    </dgm:pt>
    <dgm:pt modelId="{90D5B978-EE15-374B-BAFC-768E495B81D1}" type="pres">
      <dgm:prSet presAssocID="{ECEB6745-73D1-CB4C-BF33-32EBBEB56CDD}" presName="descendantBox" presStyleCnt="0"/>
      <dgm:spPr/>
    </dgm:pt>
    <dgm:pt modelId="{9BDE779A-16D3-0543-ADC8-7FA264B4D02F}" type="pres">
      <dgm:prSet presAssocID="{789657A7-A8A7-5448-A17F-898A444D35D8}" presName="childTextBox" presStyleLbl="fgAccFollowNode1" presStyleIdx="0" presStyleCnt="2">
        <dgm:presLayoutVars>
          <dgm:bulletEnabled val="1"/>
        </dgm:presLayoutVars>
      </dgm:prSet>
      <dgm:spPr/>
      <dgm:t>
        <a:bodyPr/>
        <a:lstStyle/>
        <a:p>
          <a:endParaRPr lang="fr-FR"/>
        </a:p>
      </dgm:t>
    </dgm:pt>
    <dgm:pt modelId="{ECB1881B-3C51-0B43-82CE-92460E9DC2C0}" type="pres">
      <dgm:prSet presAssocID="{A6E64922-97FF-6745-B386-DDD22EFE2390}" presName="childTextBox" presStyleLbl="fgAccFollowNode1" presStyleIdx="1" presStyleCnt="2">
        <dgm:presLayoutVars>
          <dgm:bulletEnabled val="1"/>
        </dgm:presLayoutVars>
      </dgm:prSet>
      <dgm:spPr/>
      <dgm:t>
        <a:bodyPr/>
        <a:lstStyle/>
        <a:p>
          <a:endParaRPr lang="fr-FR"/>
        </a:p>
      </dgm:t>
    </dgm:pt>
  </dgm:ptLst>
  <dgm:cxnLst>
    <dgm:cxn modelId="{00AB4688-8B26-D244-A28B-76F972FE23FA}" type="presOf" srcId="{ECEB6745-73D1-CB4C-BF33-32EBBEB56CDD}" destId="{A92D40E5-60B0-E34A-89A8-91FB79F29281}" srcOrd="0" destOrd="0" presId="urn:microsoft.com/office/officeart/2005/8/layout/process4"/>
    <dgm:cxn modelId="{E016E1DD-3C49-3E4F-8A4B-E7A531A955FC}" srcId="{ECEB6745-73D1-CB4C-BF33-32EBBEB56CDD}" destId="{789657A7-A8A7-5448-A17F-898A444D35D8}" srcOrd="0" destOrd="0" parTransId="{029B2710-FEF9-D142-9AD8-E401341F0B0C}" sibTransId="{4013472D-0FFA-8C4B-A952-BAF6B5BF8A6B}"/>
    <dgm:cxn modelId="{D6FE49DA-7DB0-B245-BA0D-607FAE809905}" type="presOf" srcId="{ECEB6745-73D1-CB4C-BF33-32EBBEB56CDD}" destId="{45FDE209-BE76-4F4C-A516-71F09E329609}" srcOrd="1" destOrd="0" presId="urn:microsoft.com/office/officeart/2005/8/layout/process4"/>
    <dgm:cxn modelId="{712EFA23-660A-174F-9DE0-1C05F59B4D8F}" srcId="{ECEB6745-73D1-CB4C-BF33-32EBBEB56CDD}" destId="{A6E64922-97FF-6745-B386-DDD22EFE2390}" srcOrd="1" destOrd="0" parTransId="{A29C2603-A86C-7F45-A09B-7098D155DE96}" sibTransId="{2BA8FF5B-CC42-474D-923E-460B17EF776C}"/>
    <dgm:cxn modelId="{192BC6DA-64D5-284D-A9B6-1A6406D12479}" type="presOf" srcId="{789657A7-A8A7-5448-A17F-898A444D35D8}" destId="{9BDE779A-16D3-0543-ADC8-7FA264B4D02F}" srcOrd="0" destOrd="0" presId="urn:microsoft.com/office/officeart/2005/8/layout/process4"/>
    <dgm:cxn modelId="{6DBA6EB6-0096-1F48-B161-AF2ED42C0832}" srcId="{2A23AB1B-570E-9D40-A025-E37DEF8C335F}" destId="{ECEB6745-73D1-CB4C-BF33-32EBBEB56CDD}" srcOrd="0" destOrd="0" parTransId="{EB4EC802-422D-8140-8E2C-AFD56DA984CF}" sibTransId="{8148E920-D070-634D-B1C0-7AA4E487EC54}"/>
    <dgm:cxn modelId="{E0F60A57-D171-604F-81D7-1BFD283E351D}" type="presOf" srcId="{2A23AB1B-570E-9D40-A025-E37DEF8C335F}" destId="{9BC7B21F-9545-E944-A594-A321B3352FA8}" srcOrd="0" destOrd="0" presId="urn:microsoft.com/office/officeart/2005/8/layout/process4"/>
    <dgm:cxn modelId="{769B2DDE-5351-6E41-8EBB-5DED7A2A63F5}" type="presOf" srcId="{A6E64922-97FF-6745-B386-DDD22EFE2390}" destId="{ECB1881B-3C51-0B43-82CE-92460E9DC2C0}" srcOrd="0" destOrd="0" presId="urn:microsoft.com/office/officeart/2005/8/layout/process4"/>
    <dgm:cxn modelId="{F2E65024-6143-B643-8CDE-85F72F913998}" type="presParOf" srcId="{9BC7B21F-9545-E944-A594-A321B3352FA8}" destId="{92FEB486-7A89-724D-8696-B2EDFACC9E60}" srcOrd="0" destOrd="0" presId="urn:microsoft.com/office/officeart/2005/8/layout/process4"/>
    <dgm:cxn modelId="{CC56FC4D-0184-BC4E-8216-8F1DB660BC2C}" type="presParOf" srcId="{92FEB486-7A89-724D-8696-B2EDFACC9E60}" destId="{A92D40E5-60B0-E34A-89A8-91FB79F29281}" srcOrd="0" destOrd="0" presId="urn:microsoft.com/office/officeart/2005/8/layout/process4"/>
    <dgm:cxn modelId="{63200D6C-6842-854B-93DF-CA3B8C5D5606}" type="presParOf" srcId="{92FEB486-7A89-724D-8696-B2EDFACC9E60}" destId="{45FDE209-BE76-4F4C-A516-71F09E329609}" srcOrd="1" destOrd="0" presId="urn:microsoft.com/office/officeart/2005/8/layout/process4"/>
    <dgm:cxn modelId="{21640474-D93F-2F40-9056-DA31EBC2737E}" type="presParOf" srcId="{92FEB486-7A89-724D-8696-B2EDFACC9E60}" destId="{90D5B978-EE15-374B-BAFC-768E495B81D1}" srcOrd="2" destOrd="0" presId="urn:microsoft.com/office/officeart/2005/8/layout/process4"/>
    <dgm:cxn modelId="{916E8F4C-BF93-2D46-ADDA-CE00196380E6}" type="presParOf" srcId="{90D5B978-EE15-374B-BAFC-768E495B81D1}" destId="{9BDE779A-16D3-0543-ADC8-7FA264B4D02F}" srcOrd="0" destOrd="0" presId="urn:microsoft.com/office/officeart/2005/8/layout/process4"/>
    <dgm:cxn modelId="{7982B1DB-C3B9-7845-AB0D-DDF70CE15DA9}" type="presParOf" srcId="{90D5B978-EE15-374B-BAFC-768E495B81D1}" destId="{ECB1881B-3C51-0B43-82CE-92460E9DC2C0}" srcOrd="1"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5E574-D179-442E-8987-A90FBDF59C70}">
      <dsp:nvSpPr>
        <dsp:cNvPr id="0" name=""/>
        <dsp:cNvSpPr/>
      </dsp:nvSpPr>
      <dsp:spPr>
        <a:xfrm>
          <a:off x="0" y="420218"/>
          <a:ext cx="6263640" cy="21262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6128" tIns="312420" rIns="486128"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a:t>Préciser le risque d’IST</a:t>
          </a:r>
          <a:endParaRPr lang="en-US" sz="1500" kern="1200"/>
        </a:p>
        <a:p>
          <a:pPr marL="114300" lvl="1" indent="-114300" algn="l" defTabSz="666750">
            <a:lnSpc>
              <a:spcPct val="90000"/>
            </a:lnSpc>
            <a:spcBef>
              <a:spcPct val="0"/>
            </a:spcBef>
            <a:spcAft>
              <a:spcPct val="15000"/>
            </a:spcAft>
            <a:buChar char="•"/>
          </a:pPr>
          <a:r>
            <a:rPr lang="fr-FR" sz="1500" kern="1200"/>
            <a:t>Proposer des mesures de préventions adaptées </a:t>
          </a:r>
          <a:endParaRPr lang="en-US" sz="1500" kern="1200"/>
        </a:p>
        <a:p>
          <a:pPr marL="114300" lvl="1" indent="-114300" algn="l" defTabSz="666750">
            <a:lnSpc>
              <a:spcPct val="90000"/>
            </a:lnSpc>
            <a:spcBef>
              <a:spcPct val="0"/>
            </a:spcBef>
            <a:spcAft>
              <a:spcPct val="15000"/>
            </a:spcAft>
            <a:buChar char="•"/>
          </a:pPr>
          <a:r>
            <a:rPr lang="fr-FR" sz="1500" kern="1200"/>
            <a:t>Ouvrir la porte à des interrogations sur la santé sexuelle </a:t>
          </a:r>
          <a:endParaRPr lang="en-US" sz="1500" kern="1200"/>
        </a:p>
        <a:p>
          <a:pPr marL="114300" lvl="1" indent="-114300" algn="l" defTabSz="666750">
            <a:lnSpc>
              <a:spcPct val="90000"/>
            </a:lnSpc>
            <a:spcBef>
              <a:spcPct val="0"/>
            </a:spcBef>
            <a:spcAft>
              <a:spcPct val="15000"/>
            </a:spcAft>
            <a:buChar char="•"/>
          </a:pPr>
          <a:r>
            <a:rPr lang="fr-FR" sz="1500" kern="1200" dirty="0"/>
            <a:t>Mieux connaitre ses patients : globalité </a:t>
          </a:r>
          <a:endParaRPr lang="en-US" sz="1500" kern="1200" dirty="0"/>
        </a:p>
        <a:p>
          <a:pPr marL="228600" lvl="2" indent="-114300" algn="l" defTabSz="666750">
            <a:lnSpc>
              <a:spcPct val="90000"/>
            </a:lnSpc>
            <a:spcBef>
              <a:spcPct val="0"/>
            </a:spcBef>
            <a:spcAft>
              <a:spcPct val="15000"/>
            </a:spcAft>
            <a:buChar char="•"/>
          </a:pPr>
          <a:r>
            <a:rPr lang="fr-FR" sz="1500" kern="1200" dirty="0"/>
            <a:t>Apprécié par les personnes interrogées</a:t>
          </a:r>
          <a:endParaRPr lang="en-US" sz="1500" kern="1200" dirty="0"/>
        </a:p>
        <a:p>
          <a:pPr marL="228600" lvl="2" indent="-114300" algn="l" defTabSz="666750">
            <a:lnSpc>
              <a:spcPct val="90000"/>
            </a:lnSpc>
            <a:spcBef>
              <a:spcPct val="0"/>
            </a:spcBef>
            <a:spcAft>
              <a:spcPct val="15000"/>
            </a:spcAft>
            <a:buChar char="•"/>
          </a:pPr>
          <a:r>
            <a:rPr lang="fr-FR" sz="1500" kern="1200" dirty="0"/>
            <a:t>Ne change majoritairement pas la relation avec le MT </a:t>
          </a:r>
          <a:endParaRPr lang="en-US" sz="1500" kern="1200" dirty="0"/>
        </a:p>
        <a:p>
          <a:pPr marL="114300" lvl="1" indent="-114300" algn="l" defTabSz="666750">
            <a:lnSpc>
              <a:spcPct val="90000"/>
            </a:lnSpc>
            <a:spcBef>
              <a:spcPct val="0"/>
            </a:spcBef>
            <a:spcAft>
              <a:spcPct val="15000"/>
            </a:spcAft>
            <a:buChar char="•"/>
          </a:pPr>
          <a:r>
            <a:rPr lang="fr-FR" sz="1500" kern="1200" dirty="0"/>
            <a:t>Insuffisamment fait en pratique courante de la MG </a:t>
          </a:r>
          <a:endParaRPr lang="en-US" sz="1500" kern="1200" dirty="0"/>
        </a:p>
      </dsp:txBody>
      <dsp:txXfrm>
        <a:off x="0" y="420218"/>
        <a:ext cx="6263640" cy="2126250"/>
      </dsp:txXfrm>
    </dsp:sp>
    <dsp:sp modelId="{B9952C3E-86DA-4EA0-838F-9E34C3988F5A}">
      <dsp:nvSpPr>
        <dsp:cNvPr id="0" name=""/>
        <dsp:cNvSpPr/>
      </dsp:nvSpPr>
      <dsp:spPr>
        <a:xfrm>
          <a:off x="313182" y="198818"/>
          <a:ext cx="4384548" cy="4428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lvl="0" algn="l" defTabSz="666750">
            <a:lnSpc>
              <a:spcPct val="90000"/>
            </a:lnSpc>
            <a:spcBef>
              <a:spcPct val="0"/>
            </a:spcBef>
            <a:spcAft>
              <a:spcPct val="35000"/>
            </a:spcAft>
          </a:pPr>
          <a:r>
            <a:rPr lang="fr-FR" sz="1500" kern="1200" dirty="0"/>
            <a:t>Quel est l’intérêt à interroger les pratiques ?</a:t>
          </a:r>
          <a:endParaRPr lang="en-US" sz="1500" kern="1200" dirty="0"/>
        </a:p>
      </dsp:txBody>
      <dsp:txXfrm>
        <a:off x="334798" y="220434"/>
        <a:ext cx="4341316" cy="399568"/>
      </dsp:txXfrm>
    </dsp:sp>
    <dsp:sp modelId="{7746655C-D40E-4F77-88CE-C770F4819F07}">
      <dsp:nvSpPr>
        <dsp:cNvPr id="0" name=""/>
        <dsp:cNvSpPr/>
      </dsp:nvSpPr>
      <dsp:spPr>
        <a:xfrm>
          <a:off x="0" y="2848869"/>
          <a:ext cx="6263640" cy="2457000"/>
        </a:xfrm>
        <a:prstGeom prst="rect">
          <a:avLst/>
        </a:prstGeom>
        <a:solidFill>
          <a:schemeClr val="lt1">
            <a:alpha val="90000"/>
            <a:hueOff val="0"/>
            <a:satOff val="0"/>
            <a:lumOff val="0"/>
            <a:alphaOff val="0"/>
          </a:schemeClr>
        </a:solidFill>
        <a:ln w="15875" cap="flat" cmpd="sng" algn="ctr">
          <a:solidFill>
            <a:schemeClr val="accent2">
              <a:hueOff val="39038"/>
              <a:satOff val="-26877"/>
              <a:lumOff val="-6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6128" tIns="312420" rIns="486128"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a:t>Avec un ton non jugeant : ne pas exprimer de préjugés personnels</a:t>
          </a:r>
          <a:endParaRPr lang="en-US" sz="1500" kern="1200"/>
        </a:p>
        <a:p>
          <a:pPr marL="114300" lvl="1" indent="-114300" algn="l" defTabSz="666750">
            <a:lnSpc>
              <a:spcPct val="90000"/>
            </a:lnSpc>
            <a:spcBef>
              <a:spcPct val="0"/>
            </a:spcBef>
            <a:spcAft>
              <a:spcPct val="15000"/>
            </a:spcAft>
            <a:buChar char="•"/>
          </a:pPr>
          <a:r>
            <a:rPr lang="fr-FR" sz="1500" kern="1200" dirty="0"/>
            <a:t>En réponse à une demande ou de manière systématique : moment approprié ?</a:t>
          </a:r>
          <a:endParaRPr lang="en-US" sz="1500" kern="1200" dirty="0"/>
        </a:p>
        <a:p>
          <a:pPr marL="114300" lvl="1" indent="-114300" algn="l" defTabSz="666750">
            <a:lnSpc>
              <a:spcPct val="90000"/>
            </a:lnSpc>
            <a:spcBef>
              <a:spcPct val="0"/>
            </a:spcBef>
            <a:spcAft>
              <a:spcPct val="15000"/>
            </a:spcAft>
            <a:buChar char="•"/>
          </a:pPr>
          <a:r>
            <a:rPr lang="fr-FR" sz="1500" kern="1200" dirty="0"/>
            <a:t>En faisant préciser les pratiques/orientation sexuelle </a:t>
          </a:r>
          <a:endParaRPr lang="en-US" sz="1500" kern="1200" dirty="0"/>
        </a:p>
        <a:p>
          <a:pPr marL="228600" lvl="2" indent="-114300" algn="l" defTabSz="666750">
            <a:lnSpc>
              <a:spcPct val="90000"/>
            </a:lnSpc>
            <a:spcBef>
              <a:spcPct val="0"/>
            </a:spcBef>
            <a:spcAft>
              <a:spcPct val="15000"/>
            </a:spcAft>
            <a:buChar char="•"/>
          </a:pPr>
          <a:r>
            <a:rPr lang="fr-FR" sz="1500" kern="1200" dirty="0" err="1"/>
            <a:t>HomoGen</a:t>
          </a:r>
          <a:r>
            <a:rPr lang="fr-FR" sz="1500" kern="1200" dirty="0"/>
            <a:t> : 69 % des patients HSH estimaient cet discussion nécessaire, 42% des patients n’en avaient pas parlé à leur MT </a:t>
          </a:r>
          <a:endParaRPr lang="en-US" sz="1500" kern="1200" dirty="0"/>
        </a:p>
        <a:p>
          <a:pPr marL="228600" lvl="2" indent="-114300" algn="l" defTabSz="666750">
            <a:lnSpc>
              <a:spcPct val="90000"/>
            </a:lnSpc>
            <a:spcBef>
              <a:spcPct val="0"/>
            </a:spcBef>
            <a:spcAft>
              <a:spcPct val="15000"/>
            </a:spcAft>
            <a:buChar char="•"/>
          </a:pPr>
          <a:r>
            <a:rPr lang="fr-FR" sz="1500" kern="1200"/>
            <a:t>Recommandation 2017 NHS : « enregistrer l’orientation sexuelle de tous les patients/ usagers âgés de 16 ans et plus, dans tous les services de santé »,</a:t>
          </a:r>
          <a:endParaRPr lang="en-US" sz="1500" kern="1200"/>
        </a:p>
      </dsp:txBody>
      <dsp:txXfrm>
        <a:off x="0" y="2848869"/>
        <a:ext cx="6263640" cy="2457000"/>
      </dsp:txXfrm>
    </dsp:sp>
    <dsp:sp modelId="{D018EB49-89EA-47E7-8F11-BB09E8CC23CD}">
      <dsp:nvSpPr>
        <dsp:cNvPr id="0" name=""/>
        <dsp:cNvSpPr/>
      </dsp:nvSpPr>
      <dsp:spPr>
        <a:xfrm>
          <a:off x="313182" y="2627469"/>
          <a:ext cx="4384548" cy="442800"/>
        </a:xfrm>
        <a:prstGeom prst="roundRect">
          <a:avLst/>
        </a:prstGeom>
        <a:solidFill>
          <a:schemeClr val="accent2">
            <a:hueOff val="39038"/>
            <a:satOff val="-26877"/>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lvl="0" algn="l" defTabSz="666750">
            <a:lnSpc>
              <a:spcPct val="90000"/>
            </a:lnSpc>
            <a:spcBef>
              <a:spcPct val="0"/>
            </a:spcBef>
            <a:spcAft>
              <a:spcPct val="35000"/>
            </a:spcAft>
          </a:pPr>
          <a:r>
            <a:rPr lang="fr-FR" sz="1500" kern="1200"/>
            <a:t>De quelle manière interroger les pratiques ?</a:t>
          </a:r>
          <a:endParaRPr lang="en-US" sz="1500" kern="1200"/>
        </a:p>
      </dsp:txBody>
      <dsp:txXfrm>
        <a:off x="334798" y="2649085"/>
        <a:ext cx="4341316"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C7557-026E-463D-9C02-CAFCCB0D7FD5}">
      <dsp:nvSpPr>
        <dsp:cNvPr id="0" name=""/>
        <dsp:cNvSpPr/>
      </dsp:nvSpPr>
      <dsp:spPr>
        <a:xfrm>
          <a:off x="0" y="511"/>
          <a:ext cx="1092782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DB392D-0475-4F98-BEDF-F3CE103AAE9A}">
      <dsp:nvSpPr>
        <dsp:cNvPr id="0" name=""/>
        <dsp:cNvSpPr/>
      </dsp:nvSpPr>
      <dsp:spPr>
        <a:xfrm>
          <a:off x="0" y="511"/>
          <a:ext cx="10927829" cy="5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kern="1200" dirty="0"/>
            <a:t>Êtes-vous actuellement sexuellement actif ou l’</a:t>
          </a:r>
          <a:r>
            <a:rPr lang="fr-FR" sz="1600" kern="1200" dirty="0" err="1"/>
            <a:t>avez-vous</a:t>
          </a:r>
          <a:r>
            <a:rPr lang="fr-FR" sz="1600" kern="1200" dirty="0"/>
            <a:t> été ?</a:t>
          </a:r>
          <a:endParaRPr lang="en-US" sz="1600" kern="1200" dirty="0"/>
        </a:p>
      </dsp:txBody>
      <dsp:txXfrm>
        <a:off x="0" y="511"/>
        <a:ext cx="10927829" cy="598825"/>
      </dsp:txXfrm>
    </dsp:sp>
    <dsp:sp modelId="{D8BEB8D1-C8D0-4F19-8856-ED5C08C6B74D}">
      <dsp:nvSpPr>
        <dsp:cNvPr id="0" name=""/>
        <dsp:cNvSpPr/>
      </dsp:nvSpPr>
      <dsp:spPr>
        <a:xfrm>
          <a:off x="0" y="599337"/>
          <a:ext cx="1092782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2E6B7-B7FF-4BC9-A80E-983F411360F6}">
      <dsp:nvSpPr>
        <dsp:cNvPr id="0" name=""/>
        <dsp:cNvSpPr/>
      </dsp:nvSpPr>
      <dsp:spPr>
        <a:xfrm>
          <a:off x="0" y="599337"/>
          <a:ext cx="10927829" cy="5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kern="1200"/>
            <a:t>Dans la situation où vous êtes, vous, quel mode de prévention des IST serait le plus adapté et le plus acceptable pour vous ?</a:t>
          </a:r>
          <a:endParaRPr lang="en-US" sz="1600" kern="1200"/>
        </a:p>
      </dsp:txBody>
      <dsp:txXfrm>
        <a:off x="0" y="599337"/>
        <a:ext cx="10927829" cy="598825"/>
      </dsp:txXfrm>
    </dsp:sp>
    <dsp:sp modelId="{124660F2-184B-4F82-A00D-7BF71C8C4EBC}">
      <dsp:nvSpPr>
        <dsp:cNvPr id="0" name=""/>
        <dsp:cNvSpPr/>
      </dsp:nvSpPr>
      <dsp:spPr>
        <a:xfrm>
          <a:off x="0" y="1198163"/>
          <a:ext cx="10927829"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55E147-F565-46E0-A8FB-67CBB60EA4AC}">
      <dsp:nvSpPr>
        <dsp:cNvPr id="0" name=""/>
        <dsp:cNvSpPr/>
      </dsp:nvSpPr>
      <dsp:spPr>
        <a:xfrm>
          <a:off x="0" y="1198163"/>
          <a:ext cx="10927829" cy="5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kern="1200"/>
            <a:t>Avez-vous un, une ou des partenaire(s) ?</a:t>
          </a:r>
          <a:endParaRPr lang="en-US" sz="1600" kern="1200"/>
        </a:p>
      </dsp:txBody>
      <dsp:txXfrm>
        <a:off x="0" y="1198163"/>
        <a:ext cx="10927829" cy="598825"/>
      </dsp:txXfrm>
    </dsp:sp>
    <dsp:sp modelId="{BCF46911-D4EB-4A6B-8D5C-F5F1A850391C}">
      <dsp:nvSpPr>
        <dsp:cNvPr id="0" name=""/>
        <dsp:cNvSpPr/>
      </dsp:nvSpPr>
      <dsp:spPr>
        <a:xfrm>
          <a:off x="0" y="1796989"/>
          <a:ext cx="10927829"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69A47A-168C-4839-9169-1667B4553F0E}">
      <dsp:nvSpPr>
        <dsp:cNvPr id="0" name=""/>
        <dsp:cNvSpPr/>
      </dsp:nvSpPr>
      <dsp:spPr>
        <a:xfrm>
          <a:off x="0" y="1796989"/>
          <a:ext cx="10927829" cy="5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kern="1200" dirty="0"/>
            <a:t>Avez-vous des symptômes qui vous font soupçonner la présence d’une IST?</a:t>
          </a:r>
          <a:endParaRPr lang="en-US" sz="1600" kern="1200" dirty="0"/>
        </a:p>
      </dsp:txBody>
      <dsp:txXfrm>
        <a:off x="0" y="1796989"/>
        <a:ext cx="10927829" cy="598825"/>
      </dsp:txXfrm>
    </dsp:sp>
    <dsp:sp modelId="{641EADF4-7E22-450D-A20E-A9C720472F09}">
      <dsp:nvSpPr>
        <dsp:cNvPr id="0" name=""/>
        <dsp:cNvSpPr/>
      </dsp:nvSpPr>
      <dsp:spPr>
        <a:xfrm>
          <a:off x="0" y="2395815"/>
          <a:ext cx="10927829"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368D7F-0814-43E2-9E06-16EA20786173}">
      <dsp:nvSpPr>
        <dsp:cNvPr id="0" name=""/>
        <dsp:cNvSpPr/>
      </dsp:nvSpPr>
      <dsp:spPr>
        <a:xfrm>
          <a:off x="0" y="2395815"/>
          <a:ext cx="10927829" cy="5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kern="1200"/>
            <a:t>Avez-vous eu des relations sexuelles non protégées concernant la sphère ; génitale, orale, anale ? </a:t>
          </a:r>
          <a:endParaRPr lang="en-US" sz="1600" kern="1200"/>
        </a:p>
      </dsp:txBody>
      <dsp:txXfrm>
        <a:off x="0" y="2395815"/>
        <a:ext cx="10927829" cy="598825"/>
      </dsp:txXfrm>
    </dsp:sp>
    <dsp:sp modelId="{CAF90FDE-B91C-4A30-B382-1C005A10A4FC}">
      <dsp:nvSpPr>
        <dsp:cNvPr id="0" name=""/>
        <dsp:cNvSpPr/>
      </dsp:nvSpPr>
      <dsp:spPr>
        <a:xfrm>
          <a:off x="0" y="2994641"/>
          <a:ext cx="1092782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1607E-1B75-4274-8684-4DBCC4144D5A}">
      <dsp:nvSpPr>
        <dsp:cNvPr id="0" name=""/>
        <dsp:cNvSpPr/>
      </dsp:nvSpPr>
      <dsp:spPr>
        <a:xfrm>
          <a:off x="0" y="2994641"/>
          <a:ext cx="10927829" cy="5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b="0" i="0" kern="1200"/>
            <a:t>Quelles mesures prenez-vous pour vous protéger des IST y compris le VIH?</a:t>
          </a:r>
          <a:endParaRPr lang="en-US" sz="1600" kern="1200"/>
        </a:p>
      </dsp:txBody>
      <dsp:txXfrm>
        <a:off x="0" y="2994641"/>
        <a:ext cx="10927829" cy="598825"/>
      </dsp:txXfrm>
    </dsp:sp>
    <dsp:sp modelId="{387723F7-34C5-4FB8-BED9-18447170BFEF}">
      <dsp:nvSpPr>
        <dsp:cNvPr id="0" name=""/>
        <dsp:cNvSpPr/>
      </dsp:nvSpPr>
      <dsp:spPr>
        <a:xfrm>
          <a:off x="0" y="3593467"/>
          <a:ext cx="10927829"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2CAE96-688C-4C94-856A-FF27F8150AE4}">
      <dsp:nvSpPr>
        <dsp:cNvPr id="0" name=""/>
        <dsp:cNvSpPr/>
      </dsp:nvSpPr>
      <dsp:spPr>
        <a:xfrm>
          <a:off x="0" y="3593467"/>
          <a:ext cx="10927829" cy="598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fr-FR" sz="1600" b="0" i="0" kern="1200"/>
            <a:t>Vous ou vos partenaires avez-vous déjà utilisé des drogues injectables ou d’autres drogues ?</a:t>
          </a:r>
          <a:endParaRPr lang="en-US" sz="1600" kern="1200"/>
        </a:p>
      </dsp:txBody>
      <dsp:txXfrm>
        <a:off x="0" y="3593467"/>
        <a:ext cx="10927829" cy="598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2B6D1-A174-4525-BF8D-B88F30B77231}">
      <dsp:nvSpPr>
        <dsp:cNvPr id="0" name=""/>
        <dsp:cNvSpPr/>
      </dsp:nvSpPr>
      <dsp:spPr>
        <a:xfrm>
          <a:off x="64" y="923124"/>
          <a:ext cx="931308" cy="465654"/>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fr-FR" sz="800" kern="1200" dirty="0" smtClean="0"/>
            <a:t>Test </a:t>
          </a:r>
          <a:r>
            <a:rPr lang="fr-FR" sz="800" kern="1200" dirty="0" err="1" smtClean="0"/>
            <a:t>Tréponémique</a:t>
          </a:r>
          <a:r>
            <a:rPr lang="fr-FR" sz="800" kern="1200" dirty="0" smtClean="0"/>
            <a:t> </a:t>
          </a:r>
        </a:p>
        <a:p>
          <a:pPr lvl="0" algn="ctr" defTabSz="355600">
            <a:lnSpc>
              <a:spcPct val="90000"/>
            </a:lnSpc>
            <a:spcBef>
              <a:spcPct val="0"/>
            </a:spcBef>
            <a:spcAft>
              <a:spcPct val="35000"/>
            </a:spcAft>
          </a:pPr>
          <a:r>
            <a:rPr lang="fr-FR" sz="1100" b="1" kern="1200" dirty="0" smtClean="0"/>
            <a:t>TPHA +</a:t>
          </a:r>
          <a:endParaRPr lang="fr-FR" sz="1100" b="1" kern="1200" dirty="0"/>
        </a:p>
      </dsp:txBody>
      <dsp:txXfrm>
        <a:off x="13703" y="936763"/>
        <a:ext cx="904030" cy="438376"/>
      </dsp:txXfrm>
    </dsp:sp>
    <dsp:sp modelId="{AC49559A-0526-4A5F-AAAF-CD740234EA55}">
      <dsp:nvSpPr>
        <dsp:cNvPr id="0" name=""/>
        <dsp:cNvSpPr/>
      </dsp:nvSpPr>
      <dsp:spPr>
        <a:xfrm rot="19457599">
          <a:off x="888252" y="1003948"/>
          <a:ext cx="458764" cy="36254"/>
        </a:xfrm>
        <a:custGeom>
          <a:avLst/>
          <a:gdLst/>
          <a:ahLst/>
          <a:cxnLst/>
          <a:rect l="0" t="0" r="0" b="0"/>
          <a:pathLst>
            <a:path>
              <a:moveTo>
                <a:pt x="0" y="18127"/>
              </a:moveTo>
              <a:lnTo>
                <a:pt x="458764" y="1812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106165" y="1010606"/>
        <a:ext cx="22938" cy="22938"/>
      </dsp:txXfrm>
    </dsp:sp>
    <dsp:sp modelId="{CD13F3EE-BA35-4225-8897-6DB9329B1B43}">
      <dsp:nvSpPr>
        <dsp:cNvPr id="0" name=""/>
        <dsp:cNvSpPr/>
      </dsp:nvSpPr>
      <dsp:spPr>
        <a:xfrm>
          <a:off x="1303896" y="655373"/>
          <a:ext cx="931308" cy="465654"/>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Test Non </a:t>
          </a:r>
          <a:r>
            <a:rPr lang="fr-FR" sz="900" kern="1200" dirty="0" err="1" smtClean="0"/>
            <a:t>Tréponémique</a:t>
          </a:r>
          <a:endParaRPr lang="fr-FR" sz="900" kern="1200" dirty="0" smtClean="0"/>
        </a:p>
        <a:p>
          <a:pPr lvl="0" algn="ctr" defTabSz="400050">
            <a:lnSpc>
              <a:spcPct val="90000"/>
            </a:lnSpc>
            <a:spcBef>
              <a:spcPct val="0"/>
            </a:spcBef>
            <a:spcAft>
              <a:spcPct val="35000"/>
            </a:spcAft>
          </a:pPr>
          <a:r>
            <a:rPr lang="fr-FR" sz="900" b="1" kern="1200" dirty="0" smtClean="0"/>
            <a:t>VDRL +</a:t>
          </a:r>
          <a:endParaRPr lang="fr-FR" sz="900" b="1" kern="1200" dirty="0"/>
        </a:p>
      </dsp:txBody>
      <dsp:txXfrm>
        <a:off x="1317535" y="669012"/>
        <a:ext cx="904030" cy="438376"/>
      </dsp:txXfrm>
    </dsp:sp>
    <dsp:sp modelId="{79D33F20-8069-4A6B-B881-4342859EE53D}">
      <dsp:nvSpPr>
        <dsp:cNvPr id="0" name=""/>
        <dsp:cNvSpPr/>
      </dsp:nvSpPr>
      <dsp:spPr>
        <a:xfrm>
          <a:off x="2235204" y="870072"/>
          <a:ext cx="372523" cy="36254"/>
        </a:xfrm>
        <a:custGeom>
          <a:avLst/>
          <a:gdLst/>
          <a:ahLst/>
          <a:cxnLst/>
          <a:rect l="0" t="0" r="0" b="0"/>
          <a:pathLst>
            <a:path>
              <a:moveTo>
                <a:pt x="0" y="18127"/>
              </a:moveTo>
              <a:lnTo>
                <a:pt x="372523" y="18127"/>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2412153" y="878887"/>
        <a:ext cx="18626" cy="18626"/>
      </dsp:txXfrm>
    </dsp:sp>
    <dsp:sp modelId="{7A1D50BE-DC21-4512-89D3-8BCCED0222C8}">
      <dsp:nvSpPr>
        <dsp:cNvPr id="0" name=""/>
        <dsp:cNvSpPr/>
      </dsp:nvSpPr>
      <dsp:spPr>
        <a:xfrm>
          <a:off x="2607728" y="655373"/>
          <a:ext cx="931308" cy="465654"/>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Syphilis non traitée ou traitée récemment </a:t>
          </a:r>
          <a:endParaRPr lang="fr-FR" sz="900" kern="1200" dirty="0"/>
        </a:p>
      </dsp:txBody>
      <dsp:txXfrm>
        <a:off x="2621367" y="669012"/>
        <a:ext cx="904030" cy="438376"/>
      </dsp:txXfrm>
    </dsp:sp>
    <dsp:sp modelId="{BE5226AF-64A4-43F6-95CB-DE303BEF589F}">
      <dsp:nvSpPr>
        <dsp:cNvPr id="0" name=""/>
        <dsp:cNvSpPr/>
      </dsp:nvSpPr>
      <dsp:spPr>
        <a:xfrm rot="2142401">
          <a:off x="888252" y="1271699"/>
          <a:ext cx="458764" cy="36254"/>
        </a:xfrm>
        <a:custGeom>
          <a:avLst/>
          <a:gdLst/>
          <a:ahLst/>
          <a:cxnLst/>
          <a:rect l="0" t="0" r="0" b="0"/>
          <a:pathLst>
            <a:path>
              <a:moveTo>
                <a:pt x="0" y="18127"/>
              </a:moveTo>
              <a:lnTo>
                <a:pt x="458764" y="18127"/>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106165" y="1278358"/>
        <a:ext cx="22938" cy="22938"/>
      </dsp:txXfrm>
    </dsp:sp>
    <dsp:sp modelId="{288AC0E2-C354-4D72-ADB2-4DC724FDF594}">
      <dsp:nvSpPr>
        <dsp:cNvPr id="0" name=""/>
        <dsp:cNvSpPr/>
      </dsp:nvSpPr>
      <dsp:spPr>
        <a:xfrm>
          <a:off x="1303896" y="1190875"/>
          <a:ext cx="931308" cy="465654"/>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Test Non </a:t>
          </a:r>
          <a:r>
            <a:rPr lang="fr-FR" sz="900" kern="1200" dirty="0" err="1" smtClean="0"/>
            <a:t>Tréponémique</a:t>
          </a:r>
          <a:r>
            <a:rPr lang="fr-FR" sz="900" kern="1200" dirty="0" smtClean="0"/>
            <a:t> </a:t>
          </a:r>
          <a:endParaRPr lang="fr-FR" sz="900" b="1" kern="1200" dirty="0" smtClean="0"/>
        </a:p>
        <a:p>
          <a:pPr lvl="0" algn="ctr" defTabSz="400050">
            <a:lnSpc>
              <a:spcPct val="90000"/>
            </a:lnSpc>
            <a:spcBef>
              <a:spcPct val="0"/>
            </a:spcBef>
            <a:spcAft>
              <a:spcPct val="35000"/>
            </a:spcAft>
          </a:pPr>
          <a:r>
            <a:rPr lang="fr-FR" sz="900" b="1" kern="1200" dirty="0" smtClean="0"/>
            <a:t>VDRL -</a:t>
          </a:r>
          <a:endParaRPr lang="fr-FR" sz="900" b="1" kern="1200" dirty="0"/>
        </a:p>
      </dsp:txBody>
      <dsp:txXfrm>
        <a:off x="1317535" y="1204514"/>
        <a:ext cx="904030" cy="438376"/>
      </dsp:txXfrm>
    </dsp:sp>
    <dsp:sp modelId="{DF14AE45-A2CC-4499-B977-DB321E7A3410}">
      <dsp:nvSpPr>
        <dsp:cNvPr id="0" name=""/>
        <dsp:cNvSpPr/>
      </dsp:nvSpPr>
      <dsp:spPr>
        <a:xfrm>
          <a:off x="2235204" y="1405575"/>
          <a:ext cx="372523" cy="36254"/>
        </a:xfrm>
        <a:custGeom>
          <a:avLst/>
          <a:gdLst/>
          <a:ahLst/>
          <a:cxnLst/>
          <a:rect l="0" t="0" r="0" b="0"/>
          <a:pathLst>
            <a:path>
              <a:moveTo>
                <a:pt x="0" y="18127"/>
              </a:moveTo>
              <a:lnTo>
                <a:pt x="372523" y="18127"/>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2412153" y="1414389"/>
        <a:ext cx="18626" cy="18626"/>
      </dsp:txXfrm>
    </dsp:sp>
    <dsp:sp modelId="{6663353F-8856-47D9-8AFE-097C8365FE4F}">
      <dsp:nvSpPr>
        <dsp:cNvPr id="0" name=""/>
        <dsp:cNvSpPr/>
      </dsp:nvSpPr>
      <dsp:spPr>
        <a:xfrm>
          <a:off x="2607728" y="1190875"/>
          <a:ext cx="931308" cy="465654"/>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Syphilis guérie</a:t>
          </a:r>
        </a:p>
        <a:p>
          <a:pPr lvl="0" algn="ctr" defTabSz="400050">
            <a:lnSpc>
              <a:spcPct val="90000"/>
            </a:lnSpc>
            <a:spcBef>
              <a:spcPct val="0"/>
            </a:spcBef>
            <a:spcAft>
              <a:spcPct val="35000"/>
            </a:spcAft>
          </a:pPr>
          <a:r>
            <a:rPr lang="fr-FR" sz="900" kern="1200" dirty="0" smtClean="0"/>
            <a:t>Ou très précoce </a:t>
          </a:r>
          <a:endParaRPr lang="fr-FR" sz="900" kern="1200" dirty="0"/>
        </a:p>
      </dsp:txBody>
      <dsp:txXfrm>
        <a:off x="2621367" y="1204514"/>
        <a:ext cx="904030" cy="4383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2B6D1-A174-4525-BF8D-B88F30B77231}">
      <dsp:nvSpPr>
        <dsp:cNvPr id="0" name=""/>
        <dsp:cNvSpPr/>
      </dsp:nvSpPr>
      <dsp:spPr>
        <a:xfrm>
          <a:off x="1985" y="840201"/>
          <a:ext cx="930297" cy="465148"/>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fr-FR" sz="800" kern="1200" dirty="0" smtClean="0"/>
            <a:t>Test </a:t>
          </a:r>
          <a:r>
            <a:rPr lang="fr-FR" sz="800" kern="1200" dirty="0" err="1" smtClean="0"/>
            <a:t>Tréponémique</a:t>
          </a:r>
          <a:r>
            <a:rPr lang="fr-FR" sz="800" kern="1200" dirty="0" smtClean="0"/>
            <a:t> </a:t>
          </a:r>
        </a:p>
        <a:p>
          <a:pPr lvl="0" algn="ctr" defTabSz="355600">
            <a:lnSpc>
              <a:spcPct val="90000"/>
            </a:lnSpc>
            <a:spcBef>
              <a:spcPct val="0"/>
            </a:spcBef>
            <a:spcAft>
              <a:spcPct val="35000"/>
            </a:spcAft>
          </a:pPr>
          <a:r>
            <a:rPr lang="fr-FR" sz="1100" b="1" kern="1200" dirty="0" smtClean="0"/>
            <a:t>TPHA -</a:t>
          </a:r>
          <a:endParaRPr lang="fr-FR" sz="1100" b="1" kern="1200" dirty="0"/>
        </a:p>
      </dsp:txBody>
      <dsp:txXfrm>
        <a:off x="15609" y="853825"/>
        <a:ext cx="903049" cy="437900"/>
      </dsp:txXfrm>
    </dsp:sp>
    <dsp:sp modelId="{AC49559A-0526-4A5F-AAAF-CD740234EA55}">
      <dsp:nvSpPr>
        <dsp:cNvPr id="0" name=""/>
        <dsp:cNvSpPr/>
      </dsp:nvSpPr>
      <dsp:spPr>
        <a:xfrm rot="19457599">
          <a:off x="889209" y="919533"/>
          <a:ext cx="458265" cy="39023"/>
        </a:xfrm>
        <a:custGeom>
          <a:avLst/>
          <a:gdLst/>
          <a:ahLst/>
          <a:cxnLst/>
          <a:rect l="0" t="0" r="0" b="0"/>
          <a:pathLst>
            <a:path>
              <a:moveTo>
                <a:pt x="0" y="19511"/>
              </a:moveTo>
              <a:lnTo>
                <a:pt x="458265" y="1951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106885" y="927588"/>
        <a:ext cx="22913" cy="22913"/>
      </dsp:txXfrm>
    </dsp:sp>
    <dsp:sp modelId="{CD13F3EE-BA35-4225-8897-6DB9329B1B43}">
      <dsp:nvSpPr>
        <dsp:cNvPr id="0" name=""/>
        <dsp:cNvSpPr/>
      </dsp:nvSpPr>
      <dsp:spPr>
        <a:xfrm>
          <a:off x="1304401" y="572740"/>
          <a:ext cx="930297" cy="465148"/>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Test Non </a:t>
          </a:r>
          <a:r>
            <a:rPr lang="fr-FR" sz="900" kern="1200" dirty="0" err="1" smtClean="0"/>
            <a:t>Tréponémique</a:t>
          </a:r>
          <a:endParaRPr lang="fr-FR" sz="900" kern="1200" dirty="0" smtClean="0"/>
        </a:p>
        <a:p>
          <a:pPr lvl="0" algn="ctr" defTabSz="400050">
            <a:lnSpc>
              <a:spcPct val="90000"/>
            </a:lnSpc>
            <a:spcBef>
              <a:spcPct val="0"/>
            </a:spcBef>
            <a:spcAft>
              <a:spcPct val="35000"/>
            </a:spcAft>
          </a:pPr>
          <a:r>
            <a:rPr lang="fr-FR" sz="900" b="1" kern="1200" dirty="0" smtClean="0"/>
            <a:t>VDRL +</a:t>
          </a:r>
          <a:endParaRPr lang="fr-FR" sz="900" b="1" kern="1200" dirty="0"/>
        </a:p>
      </dsp:txBody>
      <dsp:txXfrm>
        <a:off x="1318025" y="586364"/>
        <a:ext cx="903049" cy="437900"/>
      </dsp:txXfrm>
    </dsp:sp>
    <dsp:sp modelId="{79D33F20-8069-4A6B-B881-4342859EE53D}">
      <dsp:nvSpPr>
        <dsp:cNvPr id="0" name=""/>
        <dsp:cNvSpPr/>
      </dsp:nvSpPr>
      <dsp:spPr>
        <a:xfrm>
          <a:off x="2234699" y="785803"/>
          <a:ext cx="372119" cy="39023"/>
        </a:xfrm>
        <a:custGeom>
          <a:avLst/>
          <a:gdLst/>
          <a:ahLst/>
          <a:cxnLst/>
          <a:rect l="0" t="0" r="0" b="0"/>
          <a:pathLst>
            <a:path>
              <a:moveTo>
                <a:pt x="0" y="19511"/>
              </a:moveTo>
              <a:lnTo>
                <a:pt x="372119" y="19511"/>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2411455" y="796011"/>
        <a:ext cx="18605" cy="18605"/>
      </dsp:txXfrm>
    </dsp:sp>
    <dsp:sp modelId="{7A1D50BE-DC21-4512-89D3-8BCCED0222C8}">
      <dsp:nvSpPr>
        <dsp:cNvPr id="0" name=""/>
        <dsp:cNvSpPr/>
      </dsp:nvSpPr>
      <dsp:spPr>
        <a:xfrm>
          <a:off x="2606818" y="572740"/>
          <a:ext cx="930297" cy="465148"/>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Faux positif </a:t>
          </a:r>
        </a:p>
        <a:p>
          <a:pPr lvl="0" algn="ctr" defTabSz="400050">
            <a:lnSpc>
              <a:spcPct val="90000"/>
            </a:lnSpc>
            <a:spcBef>
              <a:spcPct val="0"/>
            </a:spcBef>
            <a:spcAft>
              <a:spcPct val="35000"/>
            </a:spcAft>
          </a:pPr>
          <a:r>
            <a:rPr lang="fr-FR" sz="900" i="1" kern="1200" dirty="0" smtClean="0"/>
            <a:t>(</a:t>
          </a:r>
          <a:r>
            <a:rPr lang="fr-FR" sz="900" i="1" kern="1200" dirty="0" err="1" smtClean="0"/>
            <a:t>Ac</a:t>
          </a:r>
          <a:r>
            <a:rPr lang="fr-FR" sz="900" i="1" kern="1200" dirty="0" smtClean="0"/>
            <a:t> anti-</a:t>
          </a:r>
          <a:r>
            <a:rPr lang="fr-FR" sz="900" i="1" kern="1200" dirty="0" err="1" smtClean="0"/>
            <a:t>cardiolipine</a:t>
          </a:r>
          <a:r>
            <a:rPr lang="fr-FR" sz="900" i="1" kern="1200" dirty="0" smtClean="0"/>
            <a:t>) </a:t>
          </a:r>
          <a:endParaRPr lang="fr-FR" sz="900" i="1" kern="1200" dirty="0"/>
        </a:p>
      </dsp:txBody>
      <dsp:txXfrm>
        <a:off x="2620442" y="586364"/>
        <a:ext cx="903049" cy="437900"/>
      </dsp:txXfrm>
    </dsp:sp>
    <dsp:sp modelId="{BE5226AF-64A4-43F6-95CB-DE303BEF589F}">
      <dsp:nvSpPr>
        <dsp:cNvPr id="0" name=""/>
        <dsp:cNvSpPr/>
      </dsp:nvSpPr>
      <dsp:spPr>
        <a:xfrm rot="2142401">
          <a:off x="889209" y="1186994"/>
          <a:ext cx="458265" cy="39023"/>
        </a:xfrm>
        <a:custGeom>
          <a:avLst/>
          <a:gdLst/>
          <a:ahLst/>
          <a:cxnLst/>
          <a:rect l="0" t="0" r="0" b="0"/>
          <a:pathLst>
            <a:path>
              <a:moveTo>
                <a:pt x="0" y="19511"/>
              </a:moveTo>
              <a:lnTo>
                <a:pt x="458265" y="19511"/>
              </a:lnTo>
            </a:path>
          </a:pathLst>
        </a:cu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106885" y="1195049"/>
        <a:ext cx="22913" cy="22913"/>
      </dsp:txXfrm>
    </dsp:sp>
    <dsp:sp modelId="{288AC0E2-C354-4D72-ADB2-4DC724FDF594}">
      <dsp:nvSpPr>
        <dsp:cNvPr id="0" name=""/>
        <dsp:cNvSpPr/>
      </dsp:nvSpPr>
      <dsp:spPr>
        <a:xfrm>
          <a:off x="1304401" y="1107661"/>
          <a:ext cx="930297" cy="465148"/>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Test Non </a:t>
          </a:r>
          <a:r>
            <a:rPr lang="fr-FR" sz="900" kern="1200" dirty="0" err="1" smtClean="0"/>
            <a:t>Tréponémique</a:t>
          </a:r>
          <a:r>
            <a:rPr lang="fr-FR" sz="900" kern="1200" dirty="0" smtClean="0"/>
            <a:t> </a:t>
          </a:r>
        </a:p>
        <a:p>
          <a:pPr lvl="0" algn="ctr" defTabSz="400050">
            <a:lnSpc>
              <a:spcPct val="90000"/>
            </a:lnSpc>
            <a:spcBef>
              <a:spcPct val="0"/>
            </a:spcBef>
            <a:spcAft>
              <a:spcPct val="35000"/>
            </a:spcAft>
          </a:pPr>
          <a:r>
            <a:rPr lang="fr-FR" sz="900" b="1" kern="1200" dirty="0" smtClean="0"/>
            <a:t>VDRL -</a:t>
          </a:r>
          <a:endParaRPr lang="fr-FR" sz="900" b="1" kern="1200" dirty="0"/>
        </a:p>
      </dsp:txBody>
      <dsp:txXfrm>
        <a:off x="1318025" y="1121285"/>
        <a:ext cx="903049" cy="437900"/>
      </dsp:txXfrm>
    </dsp:sp>
    <dsp:sp modelId="{DF14AE45-A2CC-4499-B977-DB321E7A3410}">
      <dsp:nvSpPr>
        <dsp:cNvPr id="0" name=""/>
        <dsp:cNvSpPr/>
      </dsp:nvSpPr>
      <dsp:spPr>
        <a:xfrm>
          <a:off x="2234699" y="1320724"/>
          <a:ext cx="372119" cy="39023"/>
        </a:xfrm>
        <a:custGeom>
          <a:avLst/>
          <a:gdLst/>
          <a:ahLst/>
          <a:cxnLst/>
          <a:rect l="0" t="0" r="0" b="0"/>
          <a:pathLst>
            <a:path>
              <a:moveTo>
                <a:pt x="0" y="19511"/>
              </a:moveTo>
              <a:lnTo>
                <a:pt x="372119" y="19511"/>
              </a:lnTo>
            </a:path>
          </a:pathLst>
        </a:custGeom>
        <a:noFill/>
        <a:ln w="15875"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2411455" y="1330933"/>
        <a:ext cx="18605" cy="18605"/>
      </dsp:txXfrm>
    </dsp:sp>
    <dsp:sp modelId="{6663353F-8856-47D9-8AFE-097C8365FE4F}">
      <dsp:nvSpPr>
        <dsp:cNvPr id="0" name=""/>
        <dsp:cNvSpPr/>
      </dsp:nvSpPr>
      <dsp:spPr>
        <a:xfrm>
          <a:off x="2606818" y="1107661"/>
          <a:ext cx="930297" cy="465148"/>
        </a:xfrm>
        <a:prstGeom prst="roundRect">
          <a:avLst>
            <a:gd name="adj" fmla="val 10000"/>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r-FR" sz="900" kern="1200" dirty="0" smtClean="0"/>
            <a:t>Syphilis négative</a:t>
          </a:r>
          <a:endParaRPr lang="fr-FR" sz="900" kern="1200" dirty="0"/>
        </a:p>
      </dsp:txBody>
      <dsp:txXfrm>
        <a:off x="2620442" y="1121285"/>
        <a:ext cx="903049" cy="437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F384D-69C0-2448-87A3-993DD98B7259}">
      <dsp:nvSpPr>
        <dsp:cNvPr id="0" name=""/>
        <dsp:cNvSpPr/>
      </dsp:nvSpPr>
      <dsp:spPr>
        <a:xfrm>
          <a:off x="0" y="2679897"/>
          <a:ext cx="10222473" cy="87960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dirty="0" smtClean="0"/>
            <a:t>10-20%</a:t>
          </a:r>
          <a:endParaRPr lang="fr-FR" sz="1600" kern="1200" dirty="0"/>
        </a:p>
      </dsp:txBody>
      <dsp:txXfrm>
        <a:off x="0" y="2679897"/>
        <a:ext cx="10222473" cy="474985"/>
      </dsp:txXfrm>
    </dsp:sp>
    <dsp:sp modelId="{B703F90C-E75C-F24B-962A-8A3E3BA9984A}">
      <dsp:nvSpPr>
        <dsp:cNvPr id="0" name=""/>
        <dsp:cNvSpPr/>
      </dsp:nvSpPr>
      <dsp:spPr>
        <a:xfrm>
          <a:off x="0" y="3137290"/>
          <a:ext cx="10222473" cy="404617"/>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fr-FR" sz="2400" kern="1200" dirty="0" smtClean="0"/>
            <a:t>Cirrhose</a:t>
          </a:r>
          <a:endParaRPr lang="fr-FR" sz="2400" kern="1200" dirty="0"/>
        </a:p>
      </dsp:txBody>
      <dsp:txXfrm>
        <a:off x="0" y="3137290"/>
        <a:ext cx="10222473" cy="404617"/>
      </dsp:txXfrm>
    </dsp:sp>
    <dsp:sp modelId="{A04462D3-C22E-BB41-80B1-CA9F544C098D}">
      <dsp:nvSpPr>
        <dsp:cNvPr id="0" name=""/>
        <dsp:cNvSpPr/>
      </dsp:nvSpPr>
      <dsp:spPr>
        <a:xfrm rot="10800000">
          <a:off x="0" y="1340263"/>
          <a:ext cx="10222473" cy="1352828"/>
        </a:xfrm>
        <a:prstGeom prst="upArrowCallout">
          <a:avLst/>
        </a:prstGeom>
        <a:solidFill>
          <a:schemeClr val="accent4">
            <a:hueOff val="471661"/>
            <a:satOff val="3503"/>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dirty="0" smtClean="0"/>
            <a:t>10% si infection à l’âge adulte, 60% si moins de 6 ans, 90% si materno-foetale </a:t>
          </a:r>
          <a:endParaRPr lang="fr-FR" sz="1600" kern="1200" dirty="0"/>
        </a:p>
      </dsp:txBody>
      <dsp:txXfrm rot="-10800000">
        <a:off x="0" y="1340263"/>
        <a:ext cx="10222473" cy="474842"/>
      </dsp:txXfrm>
    </dsp:sp>
    <dsp:sp modelId="{5D423988-3D6F-9241-901A-FBA521FD4CD4}">
      <dsp:nvSpPr>
        <dsp:cNvPr id="0" name=""/>
        <dsp:cNvSpPr/>
      </dsp:nvSpPr>
      <dsp:spPr>
        <a:xfrm>
          <a:off x="0" y="1815106"/>
          <a:ext cx="10222473" cy="404495"/>
        </a:xfrm>
        <a:prstGeom prst="rect">
          <a:avLst/>
        </a:prstGeom>
        <a:solidFill>
          <a:schemeClr val="accent4">
            <a:tint val="40000"/>
            <a:alpha val="90000"/>
            <a:hueOff val="1136745"/>
            <a:satOff val="11672"/>
            <a:lumOff val="3511"/>
            <a:alphaOff val="0"/>
          </a:schemeClr>
        </a:solidFill>
        <a:ln w="15875" cap="flat" cmpd="sng" algn="ctr">
          <a:solidFill>
            <a:schemeClr val="accent4">
              <a:tint val="40000"/>
              <a:alpha val="90000"/>
              <a:hueOff val="1136745"/>
              <a:satOff val="11672"/>
              <a:lumOff val="3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fr-FR" sz="2400" kern="1200" dirty="0" smtClean="0"/>
            <a:t>Passage à la chronicité : Ag </a:t>
          </a:r>
          <a:r>
            <a:rPr lang="fr-FR" sz="2400" kern="1200" dirty="0" err="1" smtClean="0"/>
            <a:t>HbS</a:t>
          </a:r>
          <a:r>
            <a:rPr lang="fr-FR" sz="2400" kern="1200" dirty="0" smtClean="0"/>
            <a:t> (+) &gt; 6 mois</a:t>
          </a:r>
          <a:endParaRPr lang="fr-FR" sz="2400" kern="1200" dirty="0"/>
        </a:p>
      </dsp:txBody>
      <dsp:txXfrm>
        <a:off x="0" y="1815106"/>
        <a:ext cx="10222473" cy="404495"/>
      </dsp:txXfrm>
    </dsp:sp>
    <dsp:sp modelId="{81AEA7EA-1EFE-E744-99EA-4024A568A162}">
      <dsp:nvSpPr>
        <dsp:cNvPr id="0" name=""/>
        <dsp:cNvSpPr/>
      </dsp:nvSpPr>
      <dsp:spPr>
        <a:xfrm rot="10800000">
          <a:off x="0" y="0"/>
          <a:ext cx="10222473" cy="1352828"/>
        </a:xfrm>
        <a:prstGeom prst="upArrowCallout">
          <a:avLst/>
        </a:prstGeom>
        <a:solidFill>
          <a:schemeClr val="accent4">
            <a:hueOff val="943321"/>
            <a:satOff val="7007"/>
            <a:lumOff val="1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fr-FR" sz="3200" kern="1200" dirty="0" smtClean="0">
              <a:solidFill>
                <a:schemeClr val="tx1"/>
              </a:solidFill>
            </a:rPr>
            <a:t>Infection Hépatite B</a:t>
          </a:r>
          <a:endParaRPr lang="fr-FR" sz="3200" kern="1200" dirty="0">
            <a:solidFill>
              <a:schemeClr val="tx1"/>
            </a:solidFill>
          </a:endParaRPr>
        </a:p>
      </dsp:txBody>
      <dsp:txXfrm rot="10800000">
        <a:off x="0" y="0"/>
        <a:ext cx="10222473" cy="879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DE209-BE76-4F4C-A516-71F09E329609}">
      <dsp:nvSpPr>
        <dsp:cNvPr id="0" name=""/>
        <dsp:cNvSpPr/>
      </dsp:nvSpPr>
      <dsp:spPr>
        <a:xfrm>
          <a:off x="0" y="0"/>
          <a:ext cx="10222471" cy="1301674"/>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fr-FR" sz="1000" kern="1200" dirty="0" smtClean="0"/>
            <a:t>-</a:t>
          </a:r>
          <a:endParaRPr lang="fr-FR" sz="1000" kern="1200" dirty="0"/>
        </a:p>
      </dsp:txBody>
      <dsp:txXfrm>
        <a:off x="0" y="0"/>
        <a:ext cx="10222471" cy="702903"/>
      </dsp:txXfrm>
    </dsp:sp>
    <dsp:sp modelId="{9BDE779A-16D3-0543-ADC8-7FA264B4D02F}">
      <dsp:nvSpPr>
        <dsp:cNvPr id="0" name=""/>
        <dsp:cNvSpPr/>
      </dsp:nvSpPr>
      <dsp:spPr>
        <a:xfrm>
          <a:off x="0" y="676870"/>
          <a:ext cx="5111236" cy="59877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r>
            <a:rPr lang="fr-FR" sz="1900" kern="1200" dirty="0" smtClean="0"/>
            <a:t>Décompensation de la maladie hépatique = symptomatique</a:t>
          </a:r>
          <a:endParaRPr lang="fr-FR" sz="1900" kern="1200" dirty="0"/>
        </a:p>
      </dsp:txBody>
      <dsp:txXfrm>
        <a:off x="0" y="676870"/>
        <a:ext cx="5111236" cy="598770"/>
      </dsp:txXfrm>
    </dsp:sp>
    <dsp:sp modelId="{ECB1881B-3C51-0B43-82CE-92460E9DC2C0}">
      <dsp:nvSpPr>
        <dsp:cNvPr id="0" name=""/>
        <dsp:cNvSpPr/>
      </dsp:nvSpPr>
      <dsp:spPr>
        <a:xfrm>
          <a:off x="5111235" y="676870"/>
          <a:ext cx="5111236" cy="598770"/>
        </a:xfrm>
        <a:prstGeom prst="rect">
          <a:avLst/>
        </a:prstGeom>
        <a:solidFill>
          <a:schemeClr val="accent4">
            <a:tint val="40000"/>
            <a:alpha val="90000"/>
            <a:hueOff val="1136745"/>
            <a:satOff val="11672"/>
            <a:lumOff val="3511"/>
            <a:alphaOff val="0"/>
          </a:schemeClr>
        </a:solidFill>
        <a:ln w="12700" cap="flat" cmpd="sng" algn="ctr">
          <a:solidFill>
            <a:schemeClr val="accent4">
              <a:tint val="40000"/>
              <a:alpha val="90000"/>
              <a:hueOff val="1136745"/>
              <a:satOff val="11672"/>
              <a:lumOff val="35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r>
            <a:rPr lang="fr-FR" sz="1900" kern="1200" dirty="0" smtClean="0"/>
            <a:t>Carcinome </a:t>
          </a:r>
          <a:r>
            <a:rPr lang="fr-FR" sz="1900" kern="1200" dirty="0" err="1" smtClean="0"/>
            <a:t>hépato-cellulaire</a:t>
          </a:r>
          <a:r>
            <a:rPr lang="fr-FR" sz="1900" kern="1200" dirty="0" smtClean="0"/>
            <a:t> = cancer</a:t>
          </a:r>
          <a:endParaRPr lang="fr-FR" sz="1900" kern="1200" dirty="0"/>
        </a:p>
      </dsp:txBody>
      <dsp:txXfrm>
        <a:off x="5111235" y="676870"/>
        <a:ext cx="5111236" cy="5987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1F804-D471-4EFA-BAD1-7A39467504CA}" type="datetimeFigureOut">
              <a:rPr lang="fr-FR" smtClean="0"/>
              <a:t>22/06/2024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2ECF6-7669-4676-A480-212A94C10FDE}" type="slidenum">
              <a:rPr lang="fr-FR" smtClean="0"/>
              <a:t>‹#›</a:t>
            </a:fld>
            <a:endParaRPr lang="fr-FR"/>
          </a:p>
        </p:txBody>
      </p:sp>
    </p:spTree>
    <p:extLst>
      <p:ext uri="{BB962C8B-B14F-4D97-AF65-F5344CB8AC3E}">
        <p14:creationId xmlns:p14="http://schemas.microsoft.com/office/powerpoint/2010/main" val="233592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4C03767-2875-46B0-A408-2EC1DC3C8AE6}" type="slidenum">
              <a:rPr lang="fr-FR" smtClean="0"/>
              <a:t>13</a:t>
            </a:fld>
            <a:endParaRPr lang="fr-FR"/>
          </a:p>
        </p:txBody>
      </p:sp>
    </p:spTree>
    <p:extLst>
      <p:ext uri="{BB962C8B-B14F-4D97-AF65-F5344CB8AC3E}">
        <p14:creationId xmlns:p14="http://schemas.microsoft.com/office/powerpoint/2010/main" val="423564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a:p>
        </p:txBody>
      </p:sp>
    </p:spTree>
    <p:extLst>
      <p:ext uri="{BB962C8B-B14F-4D97-AF65-F5344CB8AC3E}">
        <p14:creationId xmlns:p14="http://schemas.microsoft.com/office/powerpoint/2010/main" val="115339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Rot="1" noChangeAspect="1" noChangeArrowheads="1" noTextEdit="1"/>
          </p:cNvSpPr>
          <p:nvPr>
            <p:ph type="sldImg"/>
          </p:nvPr>
        </p:nvSpPr>
        <p:spPr bwMode="auto">
          <a:xfrm>
            <a:off x="141288" y="768350"/>
            <a:ext cx="6818312" cy="3836988"/>
          </a:xfrm>
          <a:noFill/>
          <a:ln>
            <a:solidFill>
              <a:srgbClr val="000000"/>
            </a:solidFill>
            <a:miter lim="800000"/>
            <a:headEnd/>
            <a:tailEnd/>
          </a:ln>
        </p:spPr>
      </p:sp>
      <p:sp>
        <p:nvSpPr>
          <p:cNvPr id="9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120735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Rot="1" noChangeAspect="1" noChangeArrowheads="1" noTextEdit="1"/>
          </p:cNvSpPr>
          <p:nvPr>
            <p:ph type="sldImg"/>
          </p:nvPr>
        </p:nvSpPr>
        <p:spPr bwMode="auto">
          <a:xfrm>
            <a:off x="141288" y="768350"/>
            <a:ext cx="6818312" cy="3836988"/>
          </a:xfrm>
          <a:noFill/>
          <a:ln>
            <a:solidFill>
              <a:srgbClr val="000000"/>
            </a:solidFill>
            <a:miter lim="800000"/>
            <a:headEnd/>
            <a:tailEnd/>
          </a:ln>
        </p:spPr>
      </p:sp>
      <p:sp>
        <p:nvSpPr>
          <p:cNvPr id="9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181240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Rot="1" noChangeAspect="1" noChangeArrowheads="1" noTextEdit="1"/>
          </p:cNvSpPr>
          <p:nvPr>
            <p:ph type="sldImg"/>
          </p:nvPr>
        </p:nvSpPr>
        <p:spPr bwMode="auto">
          <a:xfrm>
            <a:off x="141288" y="768350"/>
            <a:ext cx="6818312" cy="3836988"/>
          </a:xfrm>
          <a:noFill/>
          <a:ln>
            <a:solidFill>
              <a:srgbClr val="000000"/>
            </a:solidFill>
            <a:miter lim="800000"/>
            <a:headEnd/>
            <a:tailEnd/>
          </a:ln>
        </p:spPr>
      </p:sp>
      <p:sp>
        <p:nvSpPr>
          <p:cNvPr id="9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53411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Rot="1" noChangeAspect="1" noChangeArrowheads="1" noTextEdit="1"/>
          </p:cNvSpPr>
          <p:nvPr>
            <p:ph type="sldImg"/>
          </p:nvPr>
        </p:nvSpPr>
        <p:spPr bwMode="auto">
          <a:xfrm>
            <a:off x="141288" y="768350"/>
            <a:ext cx="6818312" cy="3836988"/>
          </a:xfrm>
          <a:noFill/>
          <a:ln>
            <a:solidFill>
              <a:srgbClr val="000000"/>
            </a:solidFill>
            <a:miter lim="800000"/>
            <a:headEnd/>
            <a:tailEnd/>
          </a:ln>
        </p:spPr>
      </p:sp>
      <p:sp>
        <p:nvSpPr>
          <p:cNvPr id="9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1541315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a:p>
        </p:txBody>
      </p:sp>
    </p:spTree>
    <p:extLst>
      <p:ext uri="{BB962C8B-B14F-4D97-AF65-F5344CB8AC3E}">
        <p14:creationId xmlns:p14="http://schemas.microsoft.com/office/powerpoint/2010/main" val="114376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6429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00051" y="423256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CBD74733-4EBF-4C75-8349-A8256D870754}" type="datetimeFigureOut">
              <a:rPr lang="fr-FR" smtClean="0"/>
              <a:t>22/06/2024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5DFEF84-D605-4BA6-A389-E22AC73F05B4}" type="slidenum">
              <a:rPr lang="fr-FR" smtClean="0"/>
              <a:t>‹#›</a:t>
            </a:fld>
            <a:endParaRPr lang="fr-FR"/>
          </a:p>
        </p:txBody>
      </p:sp>
      <p:cxnSp>
        <p:nvCxnSpPr>
          <p:cNvPr id="9" name="Straight Connector 8"/>
          <p:cNvCxnSpPr/>
          <p:nvPr/>
        </p:nvCxnSpPr>
        <p:spPr>
          <a:xfrm>
            <a:off x="1191491" y="393150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290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BD74733-4EBF-4C75-8349-A8256D870754}" type="datetimeFigureOut">
              <a:rPr lang="fr-FR" smtClean="0"/>
              <a:t>22/06/2024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926601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4778"/>
            <a:ext cx="2628900" cy="575742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BD74733-4EBF-4C75-8349-A8256D870754}" type="datetimeFigureOut">
              <a:rPr lang="fr-FR" smtClean="0"/>
              <a:t>22/06/2024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281184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CBD74733-4EBF-4C75-8349-A8256D870754}" type="datetimeFigureOut">
              <a:rPr lang="fr-FR" smtClean="0"/>
              <a:t>22/06/2024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4269660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BD74733-4EBF-4C75-8349-A8256D870754}" type="datetimeFigureOut">
              <a:rPr lang="fr-FR" smtClean="0"/>
              <a:t>22/06/2024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5DFEF84-D605-4BA6-A389-E22AC73F05B4}" type="slidenum">
              <a:rPr lang="fr-FR" smtClean="0"/>
              <a:t>‹#›</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611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2802512" y="0"/>
            <a:ext cx="10058400" cy="1103046"/>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CBD74733-4EBF-4C75-8349-A8256D870754}" type="datetimeFigureOut">
              <a:rPr lang="fr-FR" smtClean="0"/>
              <a:t>22/06/2024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282166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2448286" y="57665"/>
            <a:ext cx="10058400" cy="979479"/>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CBD74733-4EBF-4C75-8349-A8256D870754}" type="datetimeFigureOut">
              <a:rPr lang="fr-FR" smtClean="0"/>
              <a:t>22/06/2024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417307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CBD74733-4EBF-4C75-8349-A8256D870754}" type="datetimeFigureOut">
              <a:rPr lang="fr-FR" smtClean="0"/>
              <a:t>22/06/2024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3871738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BD74733-4EBF-4C75-8349-A8256D870754}" type="datetimeFigureOut">
              <a:rPr lang="fr-FR" smtClean="0"/>
              <a:t>22/06/2024</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26232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4898014" y="594359"/>
            <a:ext cx="6492240" cy="525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BD74733-4EBF-4C75-8349-A8256D870754}" type="datetimeFigureOut">
              <a:rPr lang="fr-FR" smtClean="0"/>
              <a:t>22/06/2024</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DFEF84-D605-4BA6-A389-E22AC73F05B4}" type="slidenum">
              <a:rPr lang="fr-FR" smtClean="0"/>
              <a:t>‹#›</a:t>
            </a:fld>
            <a:endParaRPr lang="fr-FR"/>
          </a:p>
        </p:txBody>
      </p:sp>
    </p:spTree>
    <p:extLst>
      <p:ext uri="{BB962C8B-B14F-4D97-AF65-F5344CB8AC3E}">
        <p14:creationId xmlns:p14="http://schemas.microsoft.com/office/powerpoint/2010/main" val="307889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CBD74733-4EBF-4C75-8349-A8256D870754}" type="datetimeFigureOut">
              <a:rPr lang="fr-FR" smtClean="0"/>
              <a:t>22/06/2024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5DFEF84-D605-4BA6-A389-E22AC73F05B4}" type="slidenum">
              <a:rPr lang="fr-FR" smtClean="0"/>
              <a:t>‹#›</a:t>
            </a:fld>
            <a:endParaRPr lang="fr-FR"/>
          </a:p>
        </p:txBody>
      </p:sp>
    </p:spTree>
    <p:extLst>
      <p:ext uri="{BB962C8B-B14F-4D97-AF65-F5344CB8AC3E}">
        <p14:creationId xmlns:p14="http://schemas.microsoft.com/office/powerpoint/2010/main" val="31980796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9540240" y="4978400"/>
            <a:ext cx="2651760" cy="1879600"/>
          </a:xfrm>
          <a:prstGeom prst="rect">
            <a:avLst/>
          </a:prstGeom>
          <a:gradFill flip="none" rotWithShape="1">
            <a:gsLst>
              <a:gs pos="69000">
                <a:srgbClr val="FFC000">
                  <a:alpha val="34000"/>
                  <a:lumMod val="86000"/>
                  <a:lumOff val="14000"/>
                </a:srgbClr>
              </a:gs>
              <a:gs pos="36000">
                <a:schemeClr val="accent1">
                  <a:lumMod val="30000"/>
                  <a:lumOff val="7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flipV="1">
            <a:off x="1" y="1147154"/>
            <a:ext cx="12192000" cy="5710846"/>
          </a:xfrm>
          <a:prstGeom prst="rect">
            <a:avLst/>
          </a:prstGeom>
          <a:gradFill flip="none" rotWithShape="1">
            <a:gsLst>
              <a:gs pos="0">
                <a:schemeClr val="accent1">
                  <a:lumMod val="5000"/>
                  <a:lumOff val="95000"/>
                  <a:alpha val="3000"/>
                </a:schemeClr>
              </a:gs>
              <a:gs pos="100000">
                <a:schemeClr val="accent1">
                  <a:lumMod val="30000"/>
                  <a:lumOff val="70000"/>
                  <a:alpha val="4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0" y="0"/>
            <a:ext cx="12192000" cy="1147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66800" y="148487"/>
            <a:ext cx="10058400" cy="862675"/>
          </a:xfrm>
          <a:prstGeom prst="rect">
            <a:avLst/>
          </a:prstGeom>
        </p:spPr>
        <p:txBody>
          <a:bodyPr vert="horz" lIns="91440" tIns="45720" rIns="91440" bIns="45720" rtlCol="0" anchor="b">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589280" y="1561254"/>
            <a:ext cx="10058400" cy="4023360"/>
          </a:xfrm>
          <a:prstGeom prst="rect">
            <a:avLst/>
          </a:prstGeom>
        </p:spPr>
        <p:txBody>
          <a:bodyPr vert="horz" lIns="0" tIns="45720" rIns="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2"/>
          </p:nvPr>
        </p:nvSpPr>
        <p:spPr>
          <a:xfrm>
            <a:off x="1059078" y="6457808"/>
            <a:ext cx="2472271" cy="365125"/>
          </a:xfrm>
          <a:prstGeom prst="rect">
            <a:avLst/>
          </a:prstGeom>
        </p:spPr>
        <p:txBody>
          <a:bodyPr vert="horz" lIns="91440" tIns="45720" rIns="91440" bIns="45720" rtlCol="0" anchor="ctr"/>
          <a:lstStyle>
            <a:lvl1pPr algn="l">
              <a:defRPr sz="900">
                <a:solidFill>
                  <a:srgbClr val="FFFFFF"/>
                </a:solidFill>
              </a:defRPr>
            </a:lvl1pPr>
          </a:lstStyle>
          <a:p>
            <a:fld id="{CBD74733-4EBF-4C75-8349-A8256D870754}" type="datetimeFigureOut">
              <a:rPr lang="fr-FR" smtClean="0"/>
              <a:t>22/06/2024</a:t>
            </a:fld>
            <a:endParaRPr lang="fr-FR"/>
          </a:p>
        </p:txBody>
      </p:sp>
      <p:sp>
        <p:nvSpPr>
          <p:cNvPr id="5" name="Footer Placeholder 4"/>
          <p:cNvSpPr>
            <a:spLocks noGrp="1"/>
          </p:cNvSpPr>
          <p:nvPr>
            <p:ph type="ftr" sz="quarter" idx="3"/>
          </p:nvPr>
        </p:nvSpPr>
        <p:spPr>
          <a:xfrm>
            <a:off x="4590425" y="6457809"/>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10879975" y="6457810"/>
            <a:ext cx="1312025" cy="365125"/>
          </a:xfrm>
          <a:prstGeom prst="rect">
            <a:avLst/>
          </a:prstGeom>
        </p:spPr>
        <p:txBody>
          <a:bodyPr vert="horz" lIns="91440" tIns="45720" rIns="91440" bIns="45720" rtlCol="0" anchor="ctr"/>
          <a:lstStyle>
            <a:lvl1pPr algn="r">
              <a:defRPr sz="1050">
                <a:solidFill>
                  <a:srgbClr val="FFFFFF"/>
                </a:solidFill>
              </a:defRPr>
            </a:lvl1pPr>
          </a:lstStyle>
          <a:p>
            <a:fld id="{95DFEF84-D605-4BA6-A389-E22AC73F05B4}" type="slidenum">
              <a:rPr lang="fr-FR" smtClean="0"/>
              <a:t>‹#›</a:t>
            </a:fld>
            <a:endParaRPr lang="fr-FR"/>
          </a:p>
        </p:txBody>
      </p:sp>
      <p:pic>
        <p:nvPicPr>
          <p:cNvPr id="8" name="Image 7"/>
          <p:cNvPicPr>
            <a:picLocks noChangeAspect="1"/>
          </p:cNvPicPr>
          <p:nvPr/>
        </p:nvPicPr>
        <p:blipFill>
          <a:blip r:embed="rId13"/>
          <a:stretch>
            <a:fillRect/>
          </a:stretch>
        </p:blipFill>
        <p:spPr>
          <a:xfrm>
            <a:off x="10544175" y="5629275"/>
            <a:ext cx="1647825" cy="1228725"/>
          </a:xfrm>
          <a:prstGeom prst="rect">
            <a:avLst/>
          </a:prstGeom>
          <a:ln>
            <a:noFill/>
          </a:ln>
          <a:effectLst>
            <a:softEdge rad="112500"/>
          </a:effectLst>
        </p:spPr>
      </p:pic>
    </p:spTree>
    <p:extLst>
      <p:ext uri="{BB962C8B-B14F-4D97-AF65-F5344CB8AC3E}">
        <p14:creationId xmlns:p14="http://schemas.microsoft.com/office/powerpoint/2010/main" val="526695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b="1" kern="1200" spc="-50" baseline="0">
          <a:solidFill>
            <a:schemeClr val="bg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3.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3" Type="http://schemas.openxmlformats.org/officeDocument/2006/relationships/image" Target="../media/image12.jpeg"/><Relationship Id="rId14"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formaprep.org/" TargetMode="Externa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5" Type="http://schemas.openxmlformats.org/officeDocument/2006/relationships/image" Target="../media/image51.tiff"/><Relationship Id="rId6" Type="http://schemas.openxmlformats.org/officeDocument/2006/relationships/image" Target="../media/image52.tiff"/><Relationship Id="rId7" Type="http://schemas.openxmlformats.org/officeDocument/2006/relationships/image" Target="../media/image53.tiff"/><Relationship Id="rId8" Type="http://schemas.openxmlformats.org/officeDocument/2006/relationships/image" Target="../media/image54.tiff"/><Relationship Id="rId9" Type="http://schemas.openxmlformats.org/officeDocument/2006/relationships/image" Target="../media/image55.tiff"/><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4.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0.png"/><Relationship Id="rId8" Type="http://schemas.openxmlformats.org/officeDocument/2006/relationships/image" Target="../media/image42.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5.xml.rels><?xml version="1.0" encoding="UTF-8" standalone="yes"?>
<Relationships xmlns="http://schemas.openxmlformats.org/package/2006/relationships"><Relationship Id="rId11" Type="http://schemas.microsoft.com/office/2007/relationships/diagramDrawing" Target="../diagrams/drawing6.xml"/><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diagramData" Target="../diagrams/data5.xml"/><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diagramData" Target="../diagrams/data6.xml"/><Relationship Id="rId8" Type="http://schemas.openxmlformats.org/officeDocument/2006/relationships/diagramLayout" Target="../diagrams/layout6.xml"/><Relationship Id="rId9" Type="http://schemas.openxmlformats.org/officeDocument/2006/relationships/diagramQuickStyle" Target="../diagrams/quickStyle6.xml"/><Relationship Id="rId10" Type="http://schemas.openxmlformats.org/officeDocument/2006/relationships/diagramColors" Target="../diagrams/colors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81.png"/><Relationship Id="rId6"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8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hyperlink" Target="http://www.youtube.com/@corevih-occitanie"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80780" y="66350"/>
            <a:ext cx="9363419" cy="1000700"/>
          </a:xfrm>
          <a:prstGeom prst="round2DiagRect">
            <a:avLst/>
          </a:prstGeom>
          <a:ln w="57150">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a:normAutofit fontScale="90000"/>
          </a:bodyPr>
          <a:lstStyle/>
          <a:p>
            <a:r>
              <a:rPr lang="fr-FR" sz="4800" dirty="0" smtClean="0">
                <a:solidFill>
                  <a:schemeClr val="accent2">
                    <a:lumMod val="75000"/>
                  </a:schemeClr>
                </a:solidFill>
              </a:rPr>
              <a:t>Infections sexuellement transmissibles</a:t>
            </a:r>
            <a:endParaRPr lang="fr-FR" sz="4800" dirty="0">
              <a:solidFill>
                <a:schemeClr val="accent2">
                  <a:lumMod val="75000"/>
                </a:schemeClr>
              </a:solidFill>
            </a:endParaRPr>
          </a:p>
        </p:txBody>
      </p:sp>
      <p:sp>
        <p:nvSpPr>
          <p:cNvPr id="4" name="ZoneTexte 3"/>
          <p:cNvSpPr txBox="1"/>
          <p:nvPr/>
        </p:nvSpPr>
        <p:spPr>
          <a:xfrm>
            <a:off x="3635566" y="2046735"/>
            <a:ext cx="7620396" cy="6617196"/>
          </a:xfrm>
          <a:prstGeom prst="rect">
            <a:avLst/>
          </a:prstGeom>
          <a:noFill/>
        </p:spPr>
        <p:txBody>
          <a:bodyPr wrap="square" rtlCol="0">
            <a:spAutoFit/>
          </a:bodyPr>
          <a:lstStyle/>
          <a:p>
            <a:pPr marL="285750" indent="-285750">
              <a:buFontTx/>
              <a:buChar char="-"/>
            </a:pPr>
            <a:r>
              <a:rPr lang="fr-FR" sz="2000" dirty="0" smtClean="0"/>
              <a:t>Comment aborder la santé sexuelle et parler de la conso de produits</a:t>
            </a:r>
          </a:p>
          <a:p>
            <a:pPr marL="285750" indent="-285750">
              <a:buFontTx/>
              <a:buChar char="-"/>
            </a:pPr>
            <a:r>
              <a:rPr lang="fr-FR" sz="2000" dirty="0" smtClean="0"/>
              <a:t>Gonocoque, Chlamydiae, </a:t>
            </a:r>
            <a:r>
              <a:rPr lang="fr-FR" sz="2000" dirty="0" err="1" smtClean="0"/>
              <a:t>Mycoplasma</a:t>
            </a:r>
            <a:r>
              <a:rPr lang="fr-FR" sz="2000" dirty="0" smtClean="0"/>
              <a:t> </a:t>
            </a:r>
            <a:r>
              <a:rPr lang="fr-FR" sz="2000" dirty="0" err="1" smtClean="0"/>
              <a:t>genitalium</a:t>
            </a:r>
            <a:r>
              <a:rPr lang="fr-FR" sz="2000" dirty="0" smtClean="0"/>
              <a:t>, Syphilis</a:t>
            </a:r>
          </a:p>
          <a:p>
            <a:pPr marL="285750" indent="-285750">
              <a:buFontTx/>
              <a:buChar char="-"/>
            </a:pPr>
            <a:r>
              <a:rPr lang="fr-FR" sz="2000" dirty="0" smtClean="0"/>
              <a:t>DOXYPEP : </a:t>
            </a:r>
            <a:r>
              <a:rPr lang="fr-FR" sz="2000" dirty="0" err="1" smtClean="0"/>
              <a:t>Doxycycline</a:t>
            </a:r>
            <a:r>
              <a:rPr lang="fr-FR" sz="2000" dirty="0" smtClean="0"/>
              <a:t> en prévention des IST ?</a:t>
            </a:r>
          </a:p>
          <a:p>
            <a:pPr marL="285750" indent="-285750">
              <a:buFontTx/>
              <a:buChar char="-"/>
            </a:pPr>
            <a:r>
              <a:rPr lang="fr-FR" sz="2000" dirty="0" smtClean="0"/>
              <a:t>Vaccination HPV : pour qui? Jusqu’à quand?</a:t>
            </a:r>
          </a:p>
          <a:p>
            <a:pPr marL="285750" indent="-285750">
              <a:buFontTx/>
              <a:buChar char="-"/>
            </a:pPr>
            <a:r>
              <a:rPr lang="fr-FR" sz="2000" dirty="0" smtClean="0"/>
              <a:t>Focus VIH, prise en charge globale</a:t>
            </a:r>
          </a:p>
          <a:p>
            <a:pPr marL="285750" indent="-285750">
              <a:buFontTx/>
              <a:buChar char="-"/>
            </a:pPr>
            <a:r>
              <a:rPr lang="fr-FR" sz="2000" dirty="0" smtClean="0"/>
              <a:t>Risques infectieux des UDIV</a:t>
            </a:r>
          </a:p>
          <a:p>
            <a:pPr marL="285750" indent="-285750">
              <a:buFontTx/>
              <a:buChar char="-"/>
            </a:pPr>
            <a:r>
              <a:rPr lang="fr-FR" sz="2000" dirty="0" err="1" smtClean="0"/>
              <a:t>PrEP</a:t>
            </a:r>
            <a:endParaRPr lang="fr-FR" sz="2000" dirty="0" smtClean="0"/>
          </a:p>
          <a:p>
            <a:pPr marL="285750" indent="-285750">
              <a:buFontTx/>
              <a:buChar char="-"/>
            </a:pPr>
            <a:r>
              <a:rPr lang="fr-FR" sz="2000" dirty="0" smtClean="0"/>
              <a:t>TPE</a:t>
            </a:r>
          </a:p>
          <a:p>
            <a:pPr marL="285750" indent="-285750">
              <a:buFontTx/>
              <a:buChar char="-"/>
            </a:pPr>
            <a:r>
              <a:rPr lang="fr-FR" sz="2000" dirty="0" err="1" smtClean="0"/>
              <a:t>TasP</a:t>
            </a:r>
            <a:endParaRPr lang="fr-FR" sz="2000" dirty="0" smtClean="0"/>
          </a:p>
          <a:p>
            <a:pPr marL="285750" indent="-285750">
              <a:buFontTx/>
              <a:buChar char="-"/>
            </a:pPr>
            <a:r>
              <a:rPr lang="fr-FR" sz="2000" dirty="0" smtClean="0"/>
              <a:t>Hépatite C</a:t>
            </a:r>
          </a:p>
          <a:p>
            <a:pPr marL="285750" indent="-285750">
              <a:buFontTx/>
              <a:buChar char="-"/>
            </a:pPr>
            <a:r>
              <a:rPr lang="fr-FR" sz="2000" dirty="0" smtClean="0"/>
              <a:t>Hépatite B</a:t>
            </a:r>
            <a:endParaRPr lang="fr-FR" sz="2000" dirty="0" smtClean="0"/>
          </a:p>
          <a:p>
            <a:pPr marL="285750" indent="-285750">
              <a:buFontTx/>
              <a:buChar char="-"/>
            </a:pPr>
            <a:r>
              <a:rPr lang="fr-FR" sz="2000" dirty="0" err="1" smtClean="0"/>
              <a:t>MPox</a:t>
            </a:r>
            <a:endParaRPr lang="fr-FR" sz="2000" dirty="0" smtClean="0"/>
          </a:p>
          <a:p>
            <a:pPr marL="285750" indent="-285750">
              <a:buFontTx/>
              <a:buChar char="-"/>
            </a:pPr>
            <a:r>
              <a:rPr lang="fr-FR" sz="2000" dirty="0" smtClean="0"/>
              <a:t>Liens utiles</a:t>
            </a:r>
          </a:p>
          <a:p>
            <a:pPr marL="285750" indent="-285750">
              <a:buFontTx/>
              <a:buChar char="-"/>
            </a:pPr>
            <a:endParaRPr lang="fr-FR" sz="2000" dirty="0" smtClean="0"/>
          </a:p>
          <a:p>
            <a:pPr marL="285750" indent="-285750">
              <a:buFontTx/>
              <a:buChar char="-"/>
            </a:pPr>
            <a:endParaRPr lang="fr-FR" sz="2400" dirty="0" smtClean="0"/>
          </a:p>
          <a:p>
            <a:pPr marL="285750" indent="-285750">
              <a:buFontTx/>
              <a:buChar char="-"/>
            </a:pPr>
            <a:endParaRPr lang="fr-FR" sz="2400" dirty="0"/>
          </a:p>
          <a:p>
            <a:pPr marL="285750" indent="-285750">
              <a:buFontTx/>
              <a:buChar char="-"/>
            </a:pPr>
            <a:endParaRPr lang="fr-FR" sz="2400" dirty="0" smtClean="0"/>
          </a:p>
          <a:p>
            <a:pPr marL="285750" indent="-285750">
              <a:buFontTx/>
              <a:buChar char="-"/>
            </a:pPr>
            <a:endParaRPr lang="fr-FR" sz="2400" dirty="0"/>
          </a:p>
          <a:p>
            <a:pPr marL="285750" indent="-285750">
              <a:buFontTx/>
              <a:buChar char="-"/>
            </a:pPr>
            <a:endParaRPr lang="fr-FR" sz="2400" dirty="0" smtClean="0"/>
          </a:p>
          <a:p>
            <a:pPr marL="285750" indent="-285750">
              <a:buFontTx/>
              <a:buChar char="-"/>
            </a:pPr>
            <a:endParaRPr lang="fr-FR" sz="2400" dirty="0" smtClean="0"/>
          </a:p>
        </p:txBody>
      </p:sp>
      <p:cxnSp>
        <p:nvCxnSpPr>
          <p:cNvPr id="6" name="Connecteur droit 5"/>
          <p:cNvCxnSpPr/>
          <p:nvPr/>
        </p:nvCxnSpPr>
        <p:spPr>
          <a:xfrm>
            <a:off x="3741074" y="2181692"/>
            <a:ext cx="1193" cy="4038190"/>
          </a:xfrm>
          <a:prstGeom prst="line">
            <a:avLst/>
          </a:prstGeom>
          <a:ln w="19050">
            <a:solidFill>
              <a:schemeClr val="accent4">
                <a:lumMod val="50000"/>
              </a:schemeClr>
            </a:solidFill>
          </a:ln>
        </p:spPr>
        <p:style>
          <a:lnRef idx="1">
            <a:schemeClr val="dk1"/>
          </a:lnRef>
          <a:fillRef idx="0">
            <a:schemeClr val="dk1"/>
          </a:fillRef>
          <a:effectRef idx="0">
            <a:schemeClr val="dk1"/>
          </a:effectRef>
          <a:fontRef idx="minor">
            <a:schemeClr val="tx1"/>
          </a:fontRef>
        </p:style>
      </p:cxn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3533" y="2785225"/>
            <a:ext cx="4038190" cy="2831123"/>
          </a:xfrm>
          <a:prstGeom prst="rect">
            <a:avLst/>
          </a:prstGeom>
        </p:spPr>
      </p:pic>
      <p:pic>
        <p:nvPicPr>
          <p:cNvPr id="7" name="Image 6"/>
          <p:cNvPicPr>
            <a:picLocks noChangeAspect="1"/>
          </p:cNvPicPr>
          <p:nvPr/>
        </p:nvPicPr>
        <p:blipFill>
          <a:blip r:embed="rId3"/>
          <a:stretch>
            <a:fillRect/>
          </a:stretch>
        </p:blipFill>
        <p:spPr>
          <a:xfrm>
            <a:off x="7848182" y="5738841"/>
            <a:ext cx="1110100" cy="1002323"/>
          </a:xfrm>
          <a:prstGeom prst="rect">
            <a:avLst/>
          </a:prstGeom>
          <a:effectLst>
            <a:softEdge rad="63500"/>
          </a:effectLst>
        </p:spPr>
      </p:pic>
      <p:pic>
        <p:nvPicPr>
          <p:cNvPr id="8" name="Image 7"/>
          <p:cNvPicPr>
            <a:picLocks noChangeAspect="1"/>
          </p:cNvPicPr>
          <p:nvPr/>
        </p:nvPicPr>
        <p:blipFill>
          <a:blip r:embed="rId4"/>
          <a:stretch>
            <a:fillRect/>
          </a:stretch>
        </p:blipFill>
        <p:spPr>
          <a:xfrm>
            <a:off x="9134413" y="5794131"/>
            <a:ext cx="1390368" cy="926912"/>
          </a:xfrm>
          <a:prstGeom prst="rect">
            <a:avLst/>
          </a:prstGeom>
          <a:effectLst>
            <a:softEdge rad="31750"/>
          </a:effectLst>
        </p:spPr>
      </p:pic>
      <p:sp>
        <p:nvSpPr>
          <p:cNvPr id="3" name="ZoneTexte 2"/>
          <p:cNvSpPr txBox="1"/>
          <p:nvPr/>
        </p:nvSpPr>
        <p:spPr>
          <a:xfrm>
            <a:off x="1940310" y="5793015"/>
            <a:ext cx="2133889" cy="523220"/>
          </a:xfrm>
          <a:prstGeom prst="rect">
            <a:avLst/>
          </a:prstGeom>
          <a:noFill/>
        </p:spPr>
        <p:txBody>
          <a:bodyPr wrap="square" rtlCol="0">
            <a:spAutoFit/>
          </a:bodyPr>
          <a:lstStyle/>
          <a:p>
            <a:endParaRPr lang="fr-FR" sz="1400" i="1" dirty="0" smtClean="0">
              <a:solidFill>
                <a:schemeClr val="bg2">
                  <a:lumMod val="25000"/>
                </a:schemeClr>
              </a:solidFill>
            </a:endParaRPr>
          </a:p>
          <a:p>
            <a:r>
              <a:rPr lang="fr-FR" sz="1400" i="1" dirty="0" smtClean="0">
                <a:solidFill>
                  <a:schemeClr val="bg2">
                    <a:lumMod val="25000"/>
                  </a:schemeClr>
                </a:solidFill>
              </a:rPr>
              <a:t>Dr Jordan </a:t>
            </a:r>
            <a:r>
              <a:rPr lang="fr-FR" sz="1400" i="1" dirty="0" smtClean="0">
                <a:solidFill>
                  <a:schemeClr val="bg2">
                    <a:lumMod val="25000"/>
                  </a:schemeClr>
                </a:solidFill>
              </a:rPr>
              <a:t>Lejeune</a:t>
            </a:r>
            <a:endParaRPr lang="fr-FR" sz="1400" i="1" dirty="0" smtClean="0">
              <a:solidFill>
                <a:schemeClr val="bg2">
                  <a:lumMod val="25000"/>
                </a:schemeClr>
              </a:solidFill>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973" y="5793015"/>
            <a:ext cx="1207078" cy="808128"/>
          </a:xfrm>
          <a:prstGeom prst="rect">
            <a:avLst/>
          </a:prstGeom>
        </p:spPr>
      </p:pic>
    </p:spTree>
    <p:extLst>
      <p:ext uri="{BB962C8B-B14F-4D97-AF65-F5344CB8AC3E}">
        <p14:creationId xmlns:p14="http://schemas.microsoft.com/office/powerpoint/2010/main" val="948984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p:cNvGraphicFramePr>
            <a:graphicFrameLocks/>
          </p:cNvGraphicFramePr>
          <p:nvPr>
            <p:extLst>
              <p:ext uri="{D42A27DB-BD31-4B8C-83A1-F6EECF244321}">
                <p14:modId xmlns:p14="http://schemas.microsoft.com/office/powerpoint/2010/main" val="1057027568"/>
              </p:ext>
            </p:extLst>
          </p:nvPr>
        </p:nvGraphicFramePr>
        <p:xfrm>
          <a:off x="969484" y="352540"/>
          <a:ext cx="10521109" cy="6026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1320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2133600" y="5795"/>
            <a:ext cx="10058400" cy="979479"/>
          </a:xfrm>
        </p:spPr>
        <p:txBody>
          <a:bodyPr>
            <a:normAutofit fontScale="90000"/>
          </a:bodyPr>
          <a:lstStyle/>
          <a:p>
            <a:pPr algn="ctr"/>
            <a:r>
              <a:rPr lang="fr-FR" b="1" dirty="0" smtClean="0"/>
              <a:t>Infections Sexuellement Transmissibles</a:t>
            </a:r>
            <a:endParaRPr lang="fr-FR" b="1" dirty="0"/>
          </a:p>
        </p:txBody>
      </p:sp>
      <p:sp>
        <p:nvSpPr>
          <p:cNvPr id="15" name="Espace réservé du contenu 9"/>
          <p:cNvSpPr>
            <a:spLocks noGrp="1"/>
          </p:cNvSpPr>
          <p:nvPr>
            <p:ph sz="half" idx="2"/>
          </p:nvPr>
        </p:nvSpPr>
        <p:spPr>
          <a:xfrm>
            <a:off x="6553942" y="1355500"/>
            <a:ext cx="5715907" cy="3717662"/>
          </a:xfrm>
        </p:spPr>
        <p:txBody>
          <a:bodyPr>
            <a:normAutofit fontScale="92500"/>
          </a:bodyPr>
          <a:lstStyle/>
          <a:p>
            <a:r>
              <a:rPr lang="fr-FR" sz="1900" b="1" dirty="0" smtClean="0"/>
              <a:t>Incubation</a:t>
            </a:r>
            <a:r>
              <a:rPr lang="fr-FR" sz="1900" dirty="0" smtClean="0"/>
              <a:t> + longue : 10-15 jours</a:t>
            </a:r>
          </a:p>
          <a:p>
            <a:r>
              <a:rPr lang="fr-FR" sz="1900" b="1" dirty="0" smtClean="0"/>
              <a:t>Symptomatique</a:t>
            </a:r>
            <a:r>
              <a:rPr lang="fr-FR" sz="1900" dirty="0" smtClean="0"/>
              <a:t> : </a:t>
            </a:r>
          </a:p>
          <a:p>
            <a:pPr>
              <a:buFont typeface="Courier New" panose="02070309020205020404" pitchFamily="49" charset="0"/>
              <a:buChar char="o"/>
            </a:pPr>
            <a:r>
              <a:rPr lang="fr-FR" sz="1900" dirty="0" smtClean="0"/>
              <a:t> 50% chez les H, 30% chez les F</a:t>
            </a:r>
          </a:p>
          <a:p>
            <a:r>
              <a:rPr lang="fr-FR" sz="1900" b="1" dirty="0" smtClean="0"/>
              <a:t>Transmissibilité</a:t>
            </a:r>
            <a:r>
              <a:rPr lang="fr-FR" sz="1900" dirty="0" smtClean="0"/>
              <a:t> : difficile à établir : </a:t>
            </a:r>
          </a:p>
          <a:p>
            <a:pPr lvl="1"/>
            <a:r>
              <a:rPr lang="fr-FR" sz="1500" dirty="0" smtClean="0"/>
              <a:t>290 couples hétéros : 76-77% de partenaire positif quand l’un des 2 l’était</a:t>
            </a:r>
          </a:p>
          <a:p>
            <a:pPr lvl="1"/>
            <a:r>
              <a:rPr lang="fr-FR" sz="1500" dirty="0" smtClean="0"/>
              <a:t>Couples HSH : 30 hommes ayant un CT urétral =&gt; 47% avaient un partenaire CT rectal (+)</a:t>
            </a:r>
          </a:p>
          <a:p>
            <a:pPr lvl="1"/>
            <a:r>
              <a:rPr lang="fr-FR" sz="1500" dirty="0" smtClean="0"/>
              <a:t>46 H CT rectal =&gt; 30% avaient un partenaire CT urétral (+)</a:t>
            </a:r>
          </a:p>
          <a:p>
            <a:pPr marL="0">
              <a:buNone/>
            </a:pPr>
            <a:r>
              <a:rPr lang="fr-FR" sz="2100" b="1" dirty="0" smtClean="0"/>
              <a:t>Epidémiologie</a:t>
            </a:r>
            <a:r>
              <a:rPr lang="fr-FR" sz="1700" dirty="0" smtClean="0"/>
              <a:t> : 100.000 en France en 2022, +16% vs 2020</a:t>
            </a:r>
          </a:p>
          <a:p>
            <a:pPr marL="0">
              <a:buNone/>
            </a:pPr>
            <a:r>
              <a:rPr lang="fr-FR" sz="1900" b="1" dirty="0"/>
              <a:t>Test of cure </a:t>
            </a:r>
            <a:r>
              <a:rPr lang="fr-FR" sz="1700" dirty="0"/>
              <a:t>: </a:t>
            </a:r>
            <a:r>
              <a:rPr lang="fr-FR" sz="1700" dirty="0" smtClean="0"/>
              <a:t>que si traitement sous optimal, ou femme en âge de procréer, pas obligatoire, 4-6 semaines</a:t>
            </a:r>
            <a:endParaRPr lang="fr-FR" sz="1700" dirty="0"/>
          </a:p>
          <a:p>
            <a:pPr marL="0">
              <a:buNone/>
            </a:pPr>
            <a:endParaRPr lang="fr-FR" sz="1700" dirty="0" smtClean="0"/>
          </a:p>
        </p:txBody>
      </p:sp>
      <p:sp>
        <p:nvSpPr>
          <p:cNvPr id="11" name="Espace réservé du texte 10"/>
          <p:cNvSpPr>
            <a:spLocks noGrp="1"/>
          </p:cNvSpPr>
          <p:nvPr>
            <p:ph type="body" sz="quarter" idx="3"/>
          </p:nvPr>
        </p:nvSpPr>
        <p:spPr>
          <a:xfrm>
            <a:off x="1026783" y="1342984"/>
            <a:ext cx="5183188" cy="446217"/>
          </a:xfrm>
        </p:spPr>
        <p:txBody>
          <a:bodyPr/>
          <a:lstStyle/>
          <a:p>
            <a:pPr algn="ctr"/>
            <a:r>
              <a:rPr lang="fr-FR" dirty="0" smtClean="0">
                <a:solidFill>
                  <a:srgbClr val="C84016"/>
                </a:solidFill>
              </a:rPr>
              <a:t>Chlamydia </a:t>
            </a:r>
            <a:r>
              <a:rPr lang="fr-FR" dirty="0" err="1" smtClean="0">
                <a:solidFill>
                  <a:srgbClr val="C84016"/>
                </a:solidFill>
              </a:rPr>
              <a:t>Trachomatis</a:t>
            </a:r>
            <a:r>
              <a:rPr lang="fr-FR" dirty="0" smtClean="0"/>
              <a:t> </a:t>
            </a:r>
            <a:endParaRPr lang="fr-FR" dirty="0"/>
          </a:p>
        </p:txBody>
      </p:sp>
      <p:sp>
        <p:nvSpPr>
          <p:cNvPr id="12" name="Espace réservé du contenu 11"/>
          <p:cNvSpPr>
            <a:spLocks noGrp="1"/>
          </p:cNvSpPr>
          <p:nvPr>
            <p:ph sz="quarter" idx="4"/>
          </p:nvPr>
        </p:nvSpPr>
        <p:spPr>
          <a:xfrm>
            <a:off x="448007" y="1961454"/>
            <a:ext cx="5183188" cy="3641771"/>
          </a:xfrm>
        </p:spPr>
        <p:txBody>
          <a:bodyPr>
            <a:normAutofit/>
          </a:bodyPr>
          <a:lstStyle/>
          <a:p>
            <a:r>
              <a:rPr lang="fr-FR" b="1" dirty="0" smtClean="0"/>
              <a:t>Clinique moins bruyante</a:t>
            </a:r>
            <a:endParaRPr lang="fr-FR" sz="2200" b="1" dirty="0" smtClean="0"/>
          </a:p>
          <a:p>
            <a:pPr marL="0" indent="0" algn="just">
              <a:buNone/>
            </a:pPr>
            <a:r>
              <a:rPr lang="fr-FR" sz="1900" dirty="0" smtClean="0"/>
              <a:t>Urétrites et cervicites, rectites et rectocolites, lymphogranulomatose vénérienne </a:t>
            </a:r>
            <a:r>
              <a:rPr lang="fr-FR" sz="1900" u="sng" dirty="0" smtClean="0"/>
              <a:t>LGV</a:t>
            </a:r>
            <a:r>
              <a:rPr lang="fr-FR" sz="1900" dirty="0" smtClean="0"/>
              <a:t> (lésions </a:t>
            </a:r>
            <a:r>
              <a:rPr lang="fr-FR" sz="1900" dirty="0" err="1" smtClean="0"/>
              <a:t>anorectales</a:t>
            </a:r>
            <a:r>
              <a:rPr lang="fr-FR" sz="1900" dirty="0" smtClean="0"/>
              <a:t> et ganglionnaires avec fibrose) </a:t>
            </a:r>
          </a:p>
          <a:p>
            <a:pPr algn="just"/>
            <a:endParaRPr lang="fr-FR" b="1" dirty="0" smtClean="0"/>
          </a:p>
          <a:p>
            <a:pPr algn="just"/>
            <a:r>
              <a:rPr lang="fr-FR" b="1" dirty="0" smtClean="0"/>
              <a:t>Diagnostic : </a:t>
            </a:r>
            <a:r>
              <a:rPr lang="fr-FR" sz="1900" dirty="0" smtClean="0"/>
              <a:t>Exactement pareil que le gonocoque </a:t>
            </a:r>
            <a:r>
              <a:rPr lang="fr-FR" sz="1000" dirty="0" smtClean="0"/>
              <a:t>(mais culture du germe </a:t>
            </a:r>
            <a:r>
              <a:rPr lang="fr-FR" sz="1000" dirty="0" smtClean="0"/>
              <a:t>possible, à faire si </a:t>
            </a:r>
            <a:r>
              <a:rPr lang="fr-FR" sz="1000" dirty="0" err="1" smtClean="0"/>
              <a:t>echec</a:t>
            </a:r>
            <a:r>
              <a:rPr lang="fr-FR" sz="1000" dirty="0" smtClean="0"/>
              <a:t> clinique OU retour de pays d’Asie)</a:t>
            </a:r>
            <a:endParaRPr lang="fr-FR" sz="1000" dirty="0" smtClean="0"/>
          </a:p>
          <a:p>
            <a:pPr algn="just"/>
            <a:endParaRPr lang="fr-FR" dirty="0" smtClean="0"/>
          </a:p>
          <a:p>
            <a:r>
              <a:rPr lang="fr-FR" b="1" dirty="0" smtClean="0"/>
              <a:t>Diminution de la fertilité chez la femme si non traitée, </a:t>
            </a:r>
            <a:r>
              <a:rPr lang="fr-FR" sz="1400" dirty="0" smtClean="0"/>
              <a:t>même si asymptomatique</a:t>
            </a:r>
            <a:endParaRPr lang="fr-FR" dirty="0"/>
          </a:p>
        </p:txBody>
      </p:sp>
      <p:pic>
        <p:nvPicPr>
          <p:cNvPr id="1028" name="Picture 4" descr="Dessin De Vecteur De Cellules De La Maladie De Chlamydia Illustration de  Vecteur - Illustration du bactéries, biologie: 1878040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670" y="119783"/>
            <a:ext cx="1544614" cy="154461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stretch>
            <a:fillRect/>
          </a:stretch>
        </p:blipFill>
        <p:spPr>
          <a:xfrm>
            <a:off x="5931113" y="5809591"/>
            <a:ext cx="1207400" cy="982574"/>
          </a:xfrm>
          <a:prstGeom prst="rect">
            <a:avLst/>
          </a:prstGeom>
        </p:spPr>
      </p:pic>
      <p:sp>
        <p:nvSpPr>
          <p:cNvPr id="14" name="Rectangle à coins arrondis 13"/>
          <p:cNvSpPr/>
          <p:nvPr/>
        </p:nvSpPr>
        <p:spPr>
          <a:xfrm>
            <a:off x="6597476" y="5211418"/>
            <a:ext cx="2150869" cy="83768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u="sng" dirty="0" err="1" smtClean="0"/>
              <a:t>Doxycycline</a:t>
            </a:r>
            <a:r>
              <a:rPr lang="fr-FR" sz="1400" b="1" dirty="0" smtClean="0"/>
              <a:t> 200mg par jour</a:t>
            </a:r>
            <a:endParaRPr lang="fr-FR" sz="1400" b="1" dirty="0"/>
          </a:p>
        </p:txBody>
      </p:sp>
      <p:sp>
        <p:nvSpPr>
          <p:cNvPr id="13" name="Rectangle à coins arrondis 12"/>
          <p:cNvSpPr/>
          <p:nvPr/>
        </p:nvSpPr>
        <p:spPr>
          <a:xfrm>
            <a:off x="332775" y="5728029"/>
            <a:ext cx="2455141" cy="989865"/>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1400" b="1" dirty="0" smtClean="0">
                <a:solidFill>
                  <a:schemeClr val="tx2">
                    <a:lumMod val="50000"/>
                  </a:schemeClr>
                </a:solidFill>
              </a:rPr>
              <a:t>1 ou 2 prises, en mangeant</a:t>
            </a:r>
          </a:p>
          <a:p>
            <a:r>
              <a:rPr lang="fr-FR" sz="1400" b="1" dirty="0" smtClean="0">
                <a:solidFill>
                  <a:schemeClr val="tx2">
                    <a:lumMod val="50000"/>
                  </a:schemeClr>
                </a:solidFill>
              </a:rPr>
              <a:t>Sans s’allonger dans la demie heure qui suit</a:t>
            </a:r>
          </a:p>
          <a:p>
            <a:r>
              <a:rPr lang="fr-FR" sz="1400" b="1" dirty="0" err="1" smtClean="0">
                <a:solidFill>
                  <a:schemeClr val="tx2">
                    <a:lumMod val="50000"/>
                  </a:schemeClr>
                </a:solidFill>
              </a:rPr>
              <a:t>photoprotection</a:t>
            </a:r>
            <a:endParaRPr lang="fr-FR" sz="1400" b="1" dirty="0">
              <a:solidFill>
                <a:schemeClr val="tx2">
                  <a:lumMod val="50000"/>
                </a:schemeClr>
              </a:solidFill>
            </a:endParaRPr>
          </a:p>
        </p:txBody>
      </p:sp>
      <p:sp>
        <p:nvSpPr>
          <p:cNvPr id="16" name="Rectangle à coins arrondis 15"/>
          <p:cNvSpPr/>
          <p:nvPr/>
        </p:nvSpPr>
        <p:spPr>
          <a:xfrm>
            <a:off x="9233503" y="5618611"/>
            <a:ext cx="2936147" cy="110295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b="1" dirty="0" smtClean="0"/>
              <a:t>Cas général </a:t>
            </a:r>
            <a:r>
              <a:rPr lang="fr-FR" sz="1600" b="1" u="sng" dirty="0" smtClean="0"/>
              <a:t>7</a:t>
            </a:r>
            <a:r>
              <a:rPr lang="fr-FR" sz="1600" b="1" dirty="0" smtClean="0"/>
              <a:t> jours</a:t>
            </a:r>
          </a:p>
          <a:p>
            <a:pPr algn="ctr"/>
            <a:r>
              <a:rPr lang="fr-FR" sz="1600" b="1" dirty="0" err="1" smtClean="0"/>
              <a:t>Inf</a:t>
            </a:r>
            <a:r>
              <a:rPr lang="fr-FR" sz="1600" b="1" dirty="0" smtClean="0"/>
              <a:t>° génitale haute : 14 jours</a:t>
            </a:r>
          </a:p>
          <a:p>
            <a:pPr algn="ctr"/>
            <a:r>
              <a:rPr lang="fr-FR" sz="1600" b="1" dirty="0" smtClean="0"/>
              <a:t>LGV 21 jours</a:t>
            </a:r>
            <a:endParaRPr lang="fr-FR" sz="1600" b="1" dirty="0"/>
          </a:p>
        </p:txBody>
      </p:sp>
      <p:sp>
        <p:nvSpPr>
          <p:cNvPr id="17" name="Rectangle à coins arrondis 16"/>
          <p:cNvSpPr/>
          <p:nvPr/>
        </p:nvSpPr>
        <p:spPr>
          <a:xfrm>
            <a:off x="2675777" y="5809591"/>
            <a:ext cx="2455141" cy="989865"/>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1400" b="1" dirty="0" smtClean="0">
                <a:solidFill>
                  <a:schemeClr val="bg1"/>
                </a:solidFill>
              </a:rPr>
              <a:t>Alternative : </a:t>
            </a:r>
            <a:r>
              <a:rPr lang="fr-FR" sz="1400" b="1" dirty="0" err="1" smtClean="0">
                <a:solidFill>
                  <a:schemeClr val="bg1"/>
                </a:solidFill>
              </a:rPr>
              <a:t>Azithromycine</a:t>
            </a:r>
            <a:r>
              <a:rPr lang="fr-FR" sz="1400" b="1" dirty="0" smtClean="0">
                <a:solidFill>
                  <a:schemeClr val="bg1"/>
                </a:solidFill>
              </a:rPr>
              <a:t> 1g dose unique</a:t>
            </a:r>
          </a:p>
          <a:p>
            <a:r>
              <a:rPr lang="fr-FR" sz="1400" b="1" dirty="0" smtClean="0">
                <a:solidFill>
                  <a:schemeClr val="bg1"/>
                </a:solidFill>
              </a:rPr>
              <a:t>(que si grossesse, allergie, inobservance prévisible)</a:t>
            </a:r>
            <a:endParaRPr lang="fr-FR" sz="1400" b="1" dirty="0">
              <a:solidFill>
                <a:schemeClr val="bg1"/>
              </a:solidFill>
            </a:endParaRPr>
          </a:p>
        </p:txBody>
      </p:sp>
    </p:spTree>
    <p:extLst>
      <p:ext uri="{BB962C8B-B14F-4D97-AF65-F5344CB8AC3E}">
        <p14:creationId xmlns:p14="http://schemas.microsoft.com/office/powerpoint/2010/main" val="78585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2036039482"/>
              </p:ext>
            </p:extLst>
          </p:nvPr>
        </p:nvGraphicFramePr>
        <p:xfrm>
          <a:off x="1290918" y="387275"/>
          <a:ext cx="9273091" cy="56370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356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3085" y="6739"/>
            <a:ext cx="10058400" cy="979479"/>
          </a:xfrm>
        </p:spPr>
        <p:txBody>
          <a:bodyPr>
            <a:normAutofit fontScale="90000"/>
          </a:bodyPr>
          <a:lstStyle/>
          <a:p>
            <a:pPr algn="ctr"/>
            <a:r>
              <a:rPr lang="fr-FR" b="1" dirty="0" smtClean="0"/>
              <a:t>Infections Sexuellement Transmissibles</a:t>
            </a:r>
            <a:endParaRPr lang="fr-FR" b="1" dirty="0"/>
          </a:p>
        </p:txBody>
      </p:sp>
      <p:sp>
        <p:nvSpPr>
          <p:cNvPr id="3" name="Espace réservé du texte 2"/>
          <p:cNvSpPr>
            <a:spLocks noGrp="1"/>
          </p:cNvSpPr>
          <p:nvPr>
            <p:ph type="body" idx="1"/>
          </p:nvPr>
        </p:nvSpPr>
        <p:spPr>
          <a:xfrm>
            <a:off x="839788" y="1681163"/>
            <a:ext cx="10515600" cy="511531"/>
          </a:xfrm>
        </p:spPr>
        <p:txBody>
          <a:bodyPr>
            <a:normAutofit lnSpcReduction="10000"/>
          </a:bodyPr>
          <a:lstStyle/>
          <a:p>
            <a:pPr algn="ctr"/>
            <a:r>
              <a:rPr lang="fr-FR" sz="3200" dirty="0" smtClean="0">
                <a:solidFill>
                  <a:srgbClr val="C84016"/>
                </a:solidFill>
              </a:rPr>
              <a:t>Syphilis</a:t>
            </a:r>
            <a:r>
              <a:rPr lang="fr-FR" dirty="0" smtClean="0"/>
              <a:t> </a:t>
            </a:r>
            <a:endParaRPr lang="fr-FR" dirty="0"/>
          </a:p>
        </p:txBody>
      </p:sp>
      <p:sp>
        <p:nvSpPr>
          <p:cNvPr id="4" name="Espace réservé du contenu 3"/>
          <p:cNvSpPr>
            <a:spLocks noGrp="1"/>
          </p:cNvSpPr>
          <p:nvPr>
            <p:ph sz="half" idx="2"/>
          </p:nvPr>
        </p:nvSpPr>
        <p:spPr>
          <a:xfrm>
            <a:off x="183257" y="1993578"/>
            <a:ext cx="7497114" cy="4517849"/>
          </a:xfrm>
        </p:spPr>
        <p:txBody>
          <a:bodyPr>
            <a:normAutofit/>
          </a:bodyPr>
          <a:lstStyle/>
          <a:p>
            <a:r>
              <a:rPr lang="fr-FR" b="1" dirty="0" smtClean="0"/>
              <a:t>Clinique</a:t>
            </a:r>
            <a:endParaRPr lang="fr-FR" b="1" dirty="0"/>
          </a:p>
          <a:p>
            <a:pPr marL="0" indent="0" algn="just">
              <a:buNone/>
            </a:pPr>
            <a:r>
              <a:rPr lang="fr-FR" sz="2400" u="sng" dirty="0"/>
              <a:t>Primaire</a:t>
            </a:r>
            <a:r>
              <a:rPr lang="fr-FR" sz="2400" dirty="0"/>
              <a:t> : chancre avec adénopathie </a:t>
            </a:r>
            <a:r>
              <a:rPr lang="fr-FR" sz="2400" dirty="0" smtClean="0"/>
              <a:t>satellite. Aphte muqueux atypique, trainant. Pas vraiment d’aspect typique</a:t>
            </a:r>
            <a:endParaRPr lang="fr-FR" sz="2400" dirty="0"/>
          </a:p>
          <a:p>
            <a:pPr marL="0" indent="0" algn="just">
              <a:buNone/>
            </a:pPr>
            <a:r>
              <a:rPr lang="fr-FR" sz="2400" u="sng" dirty="0"/>
              <a:t>Secondaire</a:t>
            </a:r>
            <a:r>
              <a:rPr lang="fr-FR" sz="2400" dirty="0"/>
              <a:t> : éruption cutanée (roséole du tronc puis syphilides avec extension </a:t>
            </a:r>
            <a:r>
              <a:rPr lang="fr-FR" sz="2400" dirty="0" err="1"/>
              <a:t>palmo</a:t>
            </a:r>
            <a:r>
              <a:rPr lang="fr-FR" sz="2400" dirty="0"/>
              <a:t>-plantaire) + localisation ophtalmique </a:t>
            </a:r>
            <a:r>
              <a:rPr lang="fr-FR" sz="2400" dirty="0" smtClean="0"/>
              <a:t>fréquente</a:t>
            </a:r>
          </a:p>
          <a:p>
            <a:pPr marL="0" indent="0" algn="just">
              <a:buNone/>
            </a:pPr>
            <a:endParaRPr lang="fr-FR" sz="2400" dirty="0"/>
          </a:p>
          <a:p>
            <a:pPr marL="0" indent="0" algn="just">
              <a:buNone/>
            </a:pPr>
            <a:r>
              <a:rPr lang="fr-FR" sz="1800" u="sng" dirty="0" err="1" smtClean="0"/>
              <a:t>Neurosyphilis</a:t>
            </a:r>
            <a:r>
              <a:rPr lang="fr-FR" sz="1800" dirty="0" smtClean="0"/>
              <a:t> </a:t>
            </a:r>
            <a:r>
              <a:rPr lang="fr-FR" sz="1800" dirty="0"/>
              <a:t>: tableau de méningite avec atteinte paires crâniennes, </a:t>
            </a:r>
            <a:r>
              <a:rPr lang="fr-FR" sz="1800" dirty="0" err="1"/>
              <a:t>neurovasculaire</a:t>
            </a:r>
            <a:r>
              <a:rPr lang="fr-FR" sz="1800" dirty="0"/>
              <a:t> et ophtalmique </a:t>
            </a:r>
            <a:endParaRPr lang="fr-FR" sz="1800" dirty="0" smtClean="0"/>
          </a:p>
          <a:p>
            <a:pPr marL="0" indent="0" algn="just">
              <a:buNone/>
            </a:pPr>
            <a:endParaRPr lang="fr-FR" dirty="0"/>
          </a:p>
          <a:p>
            <a:r>
              <a:rPr lang="fr-FR" b="1" dirty="0" smtClean="0"/>
              <a:t>Diagnostique</a:t>
            </a:r>
            <a:r>
              <a:rPr lang="fr-FR" dirty="0" smtClean="0"/>
              <a:t> : Sérologie </a:t>
            </a:r>
            <a:endParaRPr lang="fr-FR" dirty="0"/>
          </a:p>
        </p:txBody>
      </p:sp>
      <p:graphicFrame>
        <p:nvGraphicFramePr>
          <p:cNvPr id="9" name="Diagramme 8"/>
          <p:cNvGraphicFramePr/>
          <p:nvPr>
            <p:extLst/>
          </p:nvPr>
        </p:nvGraphicFramePr>
        <p:xfrm>
          <a:off x="8430165" y="2975986"/>
          <a:ext cx="3539101" cy="2311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e 9"/>
          <p:cNvGraphicFramePr/>
          <p:nvPr>
            <p:extLst/>
          </p:nvPr>
        </p:nvGraphicFramePr>
        <p:xfrm>
          <a:off x="8430164" y="4365876"/>
          <a:ext cx="3539101" cy="21455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50" name="Picture 2" descr="John Libbey Eurotext - Dermato Mag - « Les fleurs du mal » : la syphili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429" y="208319"/>
            <a:ext cx="1179449" cy="147284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5"/>
          <p:cNvCxnSpPr/>
          <p:nvPr/>
        </p:nvCxnSpPr>
        <p:spPr>
          <a:xfrm>
            <a:off x="9445171" y="4414058"/>
            <a:ext cx="0" cy="1172095"/>
          </a:xfrm>
          <a:prstGeom prst="line">
            <a:avLst/>
          </a:prstGeom>
          <a:ln w="38100"/>
        </p:spPr>
        <p:style>
          <a:lnRef idx="1">
            <a:schemeClr val="dk1"/>
          </a:lnRef>
          <a:fillRef idx="0">
            <a:schemeClr val="dk1"/>
          </a:fillRef>
          <a:effectRef idx="0">
            <a:schemeClr val="dk1"/>
          </a:effectRef>
          <a:fontRef idx="minor">
            <a:schemeClr val="tx1"/>
          </a:fontRef>
        </p:style>
      </p:cxnSp>
      <p:sp>
        <p:nvSpPr>
          <p:cNvPr id="7" name="Rectangle à coins arrondis 6"/>
          <p:cNvSpPr/>
          <p:nvPr/>
        </p:nvSpPr>
        <p:spPr>
          <a:xfrm>
            <a:off x="8212974" y="2516683"/>
            <a:ext cx="1232196" cy="5100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t>anticorps</a:t>
            </a:r>
            <a:endParaRPr lang="fr-FR" dirty="0"/>
          </a:p>
        </p:txBody>
      </p:sp>
      <p:sp>
        <p:nvSpPr>
          <p:cNvPr id="12" name="Rectangle à coins arrondis 11"/>
          <p:cNvSpPr/>
          <p:nvPr/>
        </p:nvSpPr>
        <p:spPr>
          <a:xfrm>
            <a:off x="10620455" y="2367530"/>
            <a:ext cx="1455031" cy="6679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t>Activité de l’infection</a:t>
            </a:r>
            <a:endParaRPr lang="fr-FR" dirty="0"/>
          </a:p>
        </p:txBody>
      </p:sp>
      <p:cxnSp>
        <p:nvCxnSpPr>
          <p:cNvPr id="13" name="Connecteur droit avec flèche 12"/>
          <p:cNvCxnSpPr/>
          <p:nvPr/>
        </p:nvCxnSpPr>
        <p:spPr>
          <a:xfrm>
            <a:off x="9655540" y="2795502"/>
            <a:ext cx="7545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9655540" y="2518503"/>
            <a:ext cx="754545" cy="276999"/>
          </a:xfrm>
          <a:prstGeom prst="rect">
            <a:avLst/>
          </a:prstGeom>
          <a:noFill/>
        </p:spPr>
        <p:txBody>
          <a:bodyPr wrap="square" rtlCol="0">
            <a:spAutoFit/>
          </a:bodyPr>
          <a:lstStyle/>
          <a:p>
            <a:r>
              <a:rPr lang="fr-FR" sz="1200" dirty="0" smtClean="0"/>
              <a:t>Si positif</a:t>
            </a:r>
            <a:endParaRPr lang="fr-FR" sz="1200" dirty="0"/>
          </a:p>
        </p:txBody>
      </p:sp>
      <p:pic>
        <p:nvPicPr>
          <p:cNvPr id="14" name="Image 13"/>
          <p:cNvPicPr>
            <a:picLocks noChangeAspect="1"/>
          </p:cNvPicPr>
          <p:nvPr/>
        </p:nvPicPr>
        <p:blipFill>
          <a:blip r:embed="rId14"/>
          <a:stretch>
            <a:fillRect/>
          </a:stretch>
        </p:blipFill>
        <p:spPr>
          <a:xfrm>
            <a:off x="10414548" y="1305940"/>
            <a:ext cx="1660938" cy="893015"/>
          </a:xfrm>
          <a:prstGeom prst="rect">
            <a:avLst/>
          </a:prstGeom>
        </p:spPr>
      </p:pic>
    </p:spTree>
    <p:extLst>
      <p:ext uri="{BB962C8B-B14F-4D97-AF65-F5344CB8AC3E}">
        <p14:creationId xmlns:p14="http://schemas.microsoft.com/office/powerpoint/2010/main" val="14677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3600" y="8664"/>
            <a:ext cx="10058400" cy="979479"/>
          </a:xfrm>
        </p:spPr>
        <p:txBody>
          <a:bodyPr>
            <a:normAutofit fontScale="90000"/>
          </a:bodyPr>
          <a:lstStyle/>
          <a:p>
            <a:pPr algn="ctr"/>
            <a:r>
              <a:rPr lang="fr-FR" b="1" dirty="0" smtClean="0"/>
              <a:t>Infections Sexuellement Transmissibles</a:t>
            </a:r>
            <a:endParaRPr lang="fr-FR" b="1" dirty="0"/>
          </a:p>
        </p:txBody>
      </p:sp>
      <p:sp>
        <p:nvSpPr>
          <p:cNvPr id="3" name="Espace réservé du texte 2"/>
          <p:cNvSpPr>
            <a:spLocks noGrp="1"/>
          </p:cNvSpPr>
          <p:nvPr>
            <p:ph type="body" idx="1"/>
          </p:nvPr>
        </p:nvSpPr>
        <p:spPr>
          <a:xfrm>
            <a:off x="839788" y="1681163"/>
            <a:ext cx="10515600" cy="511531"/>
          </a:xfrm>
        </p:spPr>
        <p:txBody>
          <a:bodyPr>
            <a:normAutofit lnSpcReduction="10000"/>
          </a:bodyPr>
          <a:lstStyle/>
          <a:p>
            <a:pPr algn="ctr"/>
            <a:r>
              <a:rPr lang="fr-FR" sz="3200" dirty="0" smtClean="0">
                <a:solidFill>
                  <a:srgbClr val="C84016"/>
                </a:solidFill>
              </a:rPr>
              <a:t>Syphilis</a:t>
            </a:r>
            <a:r>
              <a:rPr lang="fr-FR" dirty="0" smtClean="0"/>
              <a:t> </a:t>
            </a:r>
            <a:endParaRPr lang="fr-FR" dirty="0"/>
          </a:p>
        </p:txBody>
      </p:sp>
      <p:sp>
        <p:nvSpPr>
          <p:cNvPr id="4" name="Espace réservé du contenu 3"/>
          <p:cNvSpPr>
            <a:spLocks noGrp="1"/>
          </p:cNvSpPr>
          <p:nvPr>
            <p:ph sz="half" idx="2"/>
          </p:nvPr>
        </p:nvSpPr>
        <p:spPr>
          <a:xfrm>
            <a:off x="503887" y="2505074"/>
            <a:ext cx="7497114" cy="4110329"/>
          </a:xfrm>
        </p:spPr>
        <p:txBody>
          <a:bodyPr>
            <a:normAutofit/>
          </a:bodyPr>
          <a:lstStyle/>
          <a:p>
            <a:r>
              <a:rPr lang="fr-FR" b="1" dirty="0" smtClean="0"/>
              <a:t>Symptomatique : </a:t>
            </a:r>
          </a:p>
          <a:p>
            <a:pPr>
              <a:buFont typeface="Arial" panose="020B0604020202020204" pitchFamily="34" charset="0"/>
              <a:buChar char="•"/>
            </a:pPr>
            <a:r>
              <a:rPr lang="fr-FR" b="1" dirty="0"/>
              <a:t> </a:t>
            </a:r>
            <a:r>
              <a:rPr lang="fr-FR" dirty="0" smtClean="0"/>
              <a:t>Toujours, mais le chancre peut passer inaperçu, et guérit spontanément.</a:t>
            </a:r>
          </a:p>
          <a:p>
            <a:pPr>
              <a:buFont typeface="Arial" panose="020B0604020202020204" pitchFamily="34" charset="0"/>
              <a:buChar char="•"/>
            </a:pPr>
            <a:r>
              <a:rPr lang="fr-FR" dirty="0" smtClean="0"/>
              <a:t> Incubation : 9-90 jours</a:t>
            </a:r>
          </a:p>
          <a:p>
            <a:pPr>
              <a:buFont typeface="Arial" panose="020B0604020202020204" pitchFamily="34" charset="0"/>
              <a:buChar char="•"/>
            </a:pPr>
            <a:r>
              <a:rPr lang="fr-FR" dirty="0" smtClean="0"/>
              <a:t> </a:t>
            </a:r>
            <a:r>
              <a:rPr lang="fr-FR" dirty="0" err="1" smtClean="0"/>
              <a:t>Epidémio</a:t>
            </a:r>
            <a:r>
              <a:rPr lang="fr-FR" dirty="0" smtClean="0"/>
              <a:t> : 10,000 en 2022 en France, +110% vs 2020</a:t>
            </a:r>
          </a:p>
          <a:p>
            <a:pPr lvl="1">
              <a:buFont typeface="Arial" panose="020B0604020202020204" pitchFamily="34" charset="0"/>
              <a:buChar char="•"/>
            </a:pPr>
            <a:r>
              <a:rPr lang="fr-FR" dirty="0" smtClean="0"/>
              <a:t>8 fois + chez les HSH que hétéro</a:t>
            </a:r>
          </a:p>
          <a:p>
            <a:pPr lvl="1">
              <a:buFont typeface="Arial" panose="020B0604020202020204" pitchFamily="34" charset="0"/>
              <a:buChar char="•"/>
            </a:pPr>
            <a:endParaRPr lang="fr-FR" dirty="0"/>
          </a:p>
          <a:p>
            <a:pPr>
              <a:buFont typeface="Arial" panose="020B0604020202020204" pitchFamily="34" charset="0"/>
              <a:buChar char="•"/>
            </a:pPr>
            <a:r>
              <a:rPr lang="fr-FR" dirty="0" smtClean="0"/>
              <a:t> Dépistage avant grossesse / pendant ++ </a:t>
            </a:r>
            <a:r>
              <a:rPr lang="fr-FR" dirty="0" smtClean="0">
                <a:sym typeface="Wingdings" panose="05000000000000000000" pitchFamily="2" charset="2"/>
              </a:rPr>
              <a:t> </a:t>
            </a:r>
            <a:r>
              <a:rPr lang="fr-FR" dirty="0" err="1" smtClean="0">
                <a:sym typeface="Wingdings" panose="05000000000000000000" pitchFamily="2" charset="2"/>
              </a:rPr>
              <a:t>Extencilline</a:t>
            </a:r>
            <a:endParaRPr lang="fr-FR" dirty="0" smtClean="0"/>
          </a:p>
          <a:p>
            <a:pPr>
              <a:buFont typeface="Arial" panose="020B0604020202020204" pitchFamily="34" charset="0"/>
              <a:buChar char="•"/>
            </a:pPr>
            <a:endParaRPr lang="fr-FR" dirty="0"/>
          </a:p>
        </p:txBody>
      </p:sp>
      <p:pic>
        <p:nvPicPr>
          <p:cNvPr id="2050" name="Picture 2" descr="John Libbey Eurotext - Dermato Mag - « Les fleurs du mal » : la syphi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07" y="719850"/>
            <a:ext cx="1179449" cy="14728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stretch>
            <a:fillRect/>
          </a:stretch>
        </p:blipFill>
        <p:spPr>
          <a:xfrm>
            <a:off x="7408125" y="3509814"/>
            <a:ext cx="1371600" cy="1571625"/>
          </a:xfrm>
          <a:prstGeom prst="rect">
            <a:avLst/>
          </a:prstGeom>
        </p:spPr>
      </p:pic>
      <p:sp>
        <p:nvSpPr>
          <p:cNvPr id="14" name="Rectangle à coins arrondis 13"/>
          <p:cNvSpPr/>
          <p:nvPr/>
        </p:nvSpPr>
        <p:spPr>
          <a:xfrm>
            <a:off x="7722919" y="2212517"/>
            <a:ext cx="3916014" cy="113204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smtClean="0"/>
              <a:t>La date de l’infection guide le </a:t>
            </a:r>
            <a:r>
              <a:rPr lang="fr-FR" sz="1600" dirty="0" err="1" smtClean="0"/>
              <a:t>ttt</a:t>
            </a:r>
            <a:endParaRPr lang="fr-FR" sz="1600" dirty="0" smtClean="0"/>
          </a:p>
          <a:p>
            <a:pPr algn="ctr"/>
            <a:r>
              <a:rPr lang="fr-FR" sz="1600" dirty="0" smtClean="0"/>
              <a:t>&lt; 1 an : </a:t>
            </a:r>
            <a:r>
              <a:rPr lang="fr-FR" sz="1600" b="1" u="sng" dirty="0" err="1" smtClean="0"/>
              <a:t>Extencilline</a:t>
            </a:r>
            <a:r>
              <a:rPr lang="fr-FR" sz="1600" dirty="0" smtClean="0"/>
              <a:t> 2,4MUI 1 IM</a:t>
            </a:r>
          </a:p>
          <a:p>
            <a:pPr algn="ctr"/>
            <a:r>
              <a:rPr lang="fr-FR" sz="1600" dirty="0" smtClean="0"/>
              <a:t>&gt;1 an ou inconnu : 3 IM à 1 semaine d’intervalle chacune</a:t>
            </a:r>
            <a:endParaRPr lang="fr-FR" sz="1600" dirty="0"/>
          </a:p>
        </p:txBody>
      </p:sp>
      <p:sp>
        <p:nvSpPr>
          <p:cNvPr id="16" name="Rectangle à coins arrondis 15"/>
          <p:cNvSpPr/>
          <p:nvPr/>
        </p:nvSpPr>
        <p:spPr>
          <a:xfrm>
            <a:off x="9417869" y="3417068"/>
            <a:ext cx="2693171" cy="1029250"/>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b="1" dirty="0" smtClean="0"/>
              <a:t>Alternative : </a:t>
            </a:r>
            <a:r>
              <a:rPr lang="fr-FR" sz="1600" b="1" dirty="0" err="1" smtClean="0"/>
              <a:t>Doxycycline</a:t>
            </a:r>
            <a:r>
              <a:rPr lang="fr-FR" sz="1600" b="1" dirty="0" smtClean="0"/>
              <a:t> 200mg/j 14 ou 28 jours selon &lt; ou &gt; 1an</a:t>
            </a:r>
            <a:endParaRPr lang="fr-FR" sz="1600" b="1" dirty="0"/>
          </a:p>
        </p:txBody>
      </p:sp>
      <p:sp>
        <p:nvSpPr>
          <p:cNvPr id="17" name="Rectangle à coins arrondis 16"/>
          <p:cNvSpPr/>
          <p:nvPr/>
        </p:nvSpPr>
        <p:spPr>
          <a:xfrm>
            <a:off x="9056077" y="5246694"/>
            <a:ext cx="2971799" cy="1542498"/>
          </a:xfrm>
          <a:prstGeom prst="roundRect">
            <a:avLst/>
          </a:prstGeom>
          <a:blipFill>
            <a:blip r:embed="rId4"/>
            <a:tile tx="0" ty="0" sx="100000" sy="100000" flip="none" algn="tl"/>
          </a:blip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dirty="0" smtClean="0">
                <a:solidFill>
                  <a:schemeClr val="tx1">
                    <a:lumMod val="95000"/>
                    <a:lumOff val="5000"/>
                  </a:schemeClr>
                </a:solidFill>
              </a:rPr>
              <a:t>Suivi VDRL</a:t>
            </a:r>
          </a:p>
          <a:p>
            <a:pPr algn="ctr"/>
            <a:r>
              <a:rPr lang="fr-FR" dirty="0" smtClean="0">
                <a:solidFill>
                  <a:schemeClr val="tx1">
                    <a:lumMod val="95000"/>
                    <a:lumOff val="5000"/>
                  </a:schemeClr>
                </a:solidFill>
              </a:rPr>
              <a:t>M 3-6-12-24</a:t>
            </a:r>
          </a:p>
          <a:p>
            <a:pPr algn="ctr"/>
            <a:r>
              <a:rPr lang="fr-FR" dirty="0" smtClean="0">
                <a:solidFill>
                  <a:schemeClr val="tx1">
                    <a:lumMod val="95000"/>
                    <a:lumOff val="5000"/>
                  </a:schemeClr>
                </a:solidFill>
              </a:rPr>
              <a:t>Objectif -2 dilutions à 6 mois et négatif à 1 an </a:t>
            </a:r>
            <a:endParaRPr lang="fr-FR" dirty="0">
              <a:solidFill>
                <a:schemeClr val="tx1">
                  <a:lumMod val="95000"/>
                  <a:lumOff val="5000"/>
                </a:schemeClr>
              </a:solidFill>
            </a:endParaRPr>
          </a:p>
        </p:txBody>
      </p:sp>
    </p:spTree>
    <p:extLst>
      <p:ext uri="{BB962C8B-B14F-4D97-AF65-F5344CB8AC3E}">
        <p14:creationId xmlns:p14="http://schemas.microsoft.com/office/powerpoint/2010/main" val="4218605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nvPr>
        </p:nvGraphicFramePr>
        <p:xfrm>
          <a:off x="1355464" y="591671"/>
          <a:ext cx="9262333" cy="57768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7117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1192" y="1791364"/>
            <a:ext cx="10002716" cy="1700038"/>
          </a:xfrm>
        </p:spPr>
        <p:txBody>
          <a:bodyPr>
            <a:normAutofit fontScale="70000" lnSpcReduction="20000"/>
          </a:bodyPr>
          <a:lstStyle/>
          <a:p>
            <a:r>
              <a:rPr lang="fr-FR" dirty="0" smtClean="0"/>
              <a:t>Portage très fréquent mais symptomatique que &lt;30% des cas. Clairance spontanée en quelques semaines (50% à 3 mois chez les F)</a:t>
            </a:r>
          </a:p>
          <a:p>
            <a:r>
              <a:rPr lang="fr-FR" dirty="0" smtClean="0"/>
              <a:t>Mêmes symptômes que CT mais plus subaigu/chronique/intermittent</a:t>
            </a:r>
          </a:p>
          <a:p>
            <a:r>
              <a:rPr lang="fr-FR" dirty="0" smtClean="0"/>
              <a:t>A ne chercher qu’en cas d’IST symptomatique avec PCR </a:t>
            </a:r>
            <a:r>
              <a:rPr lang="fr-FR" dirty="0" err="1" smtClean="0"/>
              <a:t>gono</a:t>
            </a:r>
            <a:r>
              <a:rPr lang="fr-FR" dirty="0" smtClean="0"/>
              <a:t> </a:t>
            </a:r>
            <a:r>
              <a:rPr lang="fr-FR" dirty="0" err="1" smtClean="0"/>
              <a:t>chlam</a:t>
            </a:r>
            <a:r>
              <a:rPr lang="fr-FR" dirty="0" smtClean="0"/>
              <a:t> négatives, ou échecs de </a:t>
            </a:r>
            <a:r>
              <a:rPr lang="fr-FR" dirty="0" err="1" smtClean="0"/>
              <a:t>ttt</a:t>
            </a:r>
            <a:r>
              <a:rPr lang="fr-FR" dirty="0" smtClean="0"/>
              <a:t> ou urétrites/cervicites récurrentes</a:t>
            </a:r>
          </a:p>
          <a:p>
            <a:r>
              <a:rPr lang="fr-FR" dirty="0" smtClean="0"/>
              <a:t>Pas de </a:t>
            </a:r>
            <a:r>
              <a:rPr lang="fr-FR" dirty="0" err="1" smtClean="0"/>
              <a:t>ttt</a:t>
            </a:r>
            <a:r>
              <a:rPr lang="fr-FR" dirty="0" smtClean="0"/>
              <a:t> des portages asymptomatiques sauf du/de la partenaire </a:t>
            </a:r>
            <a:r>
              <a:rPr lang="fr-FR" dirty="0" err="1" smtClean="0"/>
              <a:t>régulier.e</a:t>
            </a:r>
            <a:r>
              <a:rPr lang="fr-FR" dirty="0" smtClean="0"/>
              <a:t> qui est (+) et symptomatique</a:t>
            </a:r>
          </a:p>
          <a:p>
            <a:r>
              <a:rPr lang="fr-FR" dirty="0" smtClean="0"/>
              <a:t>Traitement séquentiel guidé par la recherche de résistance (si le </a:t>
            </a:r>
            <a:r>
              <a:rPr lang="fr-FR" dirty="0" err="1" smtClean="0"/>
              <a:t>ttt</a:t>
            </a:r>
            <a:r>
              <a:rPr lang="fr-FR" dirty="0" smtClean="0"/>
              <a:t> peut être différé) :</a:t>
            </a:r>
          </a:p>
        </p:txBody>
      </p:sp>
      <p:sp>
        <p:nvSpPr>
          <p:cNvPr id="5" name="Rectangle à coins arrondis 4"/>
          <p:cNvSpPr/>
          <p:nvPr/>
        </p:nvSpPr>
        <p:spPr>
          <a:xfrm>
            <a:off x="430823" y="4536831"/>
            <a:ext cx="2488223" cy="92319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err="1" smtClean="0"/>
              <a:t>Doxycycline</a:t>
            </a:r>
            <a:r>
              <a:rPr lang="fr-FR" dirty="0" smtClean="0"/>
              <a:t> 200mg /j </a:t>
            </a:r>
          </a:p>
          <a:p>
            <a:pPr algn="ctr"/>
            <a:r>
              <a:rPr lang="fr-FR" dirty="0" smtClean="0"/>
              <a:t>7 jours</a:t>
            </a:r>
            <a:endParaRPr lang="fr-FR" dirty="0"/>
          </a:p>
        </p:txBody>
      </p:sp>
      <p:sp>
        <p:nvSpPr>
          <p:cNvPr id="6" name="Rectangle à coins arrondis 5"/>
          <p:cNvSpPr/>
          <p:nvPr/>
        </p:nvSpPr>
        <p:spPr>
          <a:xfrm>
            <a:off x="5369168" y="5216770"/>
            <a:ext cx="2488223" cy="92319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err="1" smtClean="0"/>
              <a:t>Moxifloxacine</a:t>
            </a:r>
            <a:r>
              <a:rPr lang="fr-FR" dirty="0" smtClean="0"/>
              <a:t> 400mg/j </a:t>
            </a:r>
          </a:p>
          <a:p>
            <a:pPr algn="ctr"/>
            <a:r>
              <a:rPr lang="fr-FR" dirty="0" smtClean="0"/>
              <a:t>7 jours</a:t>
            </a:r>
            <a:endParaRPr lang="fr-FR" dirty="0"/>
          </a:p>
        </p:txBody>
      </p:sp>
      <p:sp>
        <p:nvSpPr>
          <p:cNvPr id="7" name="Rectangle à coins arrondis 6"/>
          <p:cNvSpPr/>
          <p:nvPr/>
        </p:nvSpPr>
        <p:spPr>
          <a:xfrm>
            <a:off x="5369169" y="3776724"/>
            <a:ext cx="2488223" cy="92319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err="1" smtClean="0"/>
              <a:t>Azithromycine</a:t>
            </a:r>
            <a:r>
              <a:rPr lang="fr-FR" dirty="0" smtClean="0"/>
              <a:t> 500mg J1 puis 250mg/j de J2 à J5</a:t>
            </a:r>
          </a:p>
        </p:txBody>
      </p:sp>
      <p:cxnSp>
        <p:nvCxnSpPr>
          <p:cNvPr id="10" name="Connecteur droit avec flèche 9"/>
          <p:cNvCxnSpPr>
            <a:endCxn id="7" idx="1"/>
          </p:cNvCxnSpPr>
          <p:nvPr/>
        </p:nvCxnSpPr>
        <p:spPr>
          <a:xfrm flipV="1">
            <a:off x="2919046" y="4238320"/>
            <a:ext cx="2450123" cy="746918"/>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endCxn id="6" idx="1"/>
          </p:cNvCxnSpPr>
          <p:nvPr/>
        </p:nvCxnSpPr>
        <p:spPr>
          <a:xfrm>
            <a:off x="2919046" y="4998427"/>
            <a:ext cx="2450122" cy="67993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235570" y="4191854"/>
            <a:ext cx="1714500" cy="693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Si sensible aux macrolides</a:t>
            </a:r>
            <a:endParaRPr lang="fr-FR" dirty="0"/>
          </a:p>
        </p:txBody>
      </p:sp>
      <p:sp>
        <p:nvSpPr>
          <p:cNvPr id="15" name="Rectangle 14"/>
          <p:cNvSpPr/>
          <p:nvPr/>
        </p:nvSpPr>
        <p:spPr>
          <a:xfrm>
            <a:off x="3217986" y="5128235"/>
            <a:ext cx="1714500" cy="6931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smtClean="0"/>
              <a:t>Si résistant aux macrolides</a:t>
            </a:r>
            <a:endParaRPr lang="fr-FR" dirty="0"/>
          </a:p>
        </p:txBody>
      </p:sp>
      <p:sp>
        <p:nvSpPr>
          <p:cNvPr id="12" name="Titre 1"/>
          <p:cNvSpPr txBox="1">
            <a:spLocks/>
          </p:cNvSpPr>
          <p:nvPr/>
        </p:nvSpPr>
        <p:spPr>
          <a:xfrm>
            <a:off x="2133600" y="8664"/>
            <a:ext cx="10058400" cy="979479"/>
          </a:xfrm>
          <a:prstGeom prst="rect">
            <a:avLst/>
          </a:prstGeom>
        </p:spPr>
        <p:txBody>
          <a:bodyPr vert="horz" lIns="91440" tIns="45720" rIns="91440" bIns="45720" rtlCol="0" anchor="b">
            <a:normAutofit fontScale="90000"/>
          </a:bodyPr>
          <a:lstStyle>
            <a:lvl1pPr marL="0" algn="l" defTabSz="914400" rtl="0" eaLnBrk="1" latinLnBrk="0" hangingPunct="1">
              <a:lnSpc>
                <a:spcPct val="85000"/>
              </a:lnSpc>
              <a:spcBef>
                <a:spcPct val="0"/>
              </a:spcBef>
              <a:buNone/>
              <a:defRPr sz="5400" b="1" kern="1200" spc="-50" baseline="0">
                <a:solidFill>
                  <a:schemeClr val="bg1"/>
                </a:solidFill>
                <a:latin typeface="+mj-lt"/>
                <a:ea typeface="+mj-ea"/>
                <a:cs typeface="+mj-cs"/>
              </a:defRPr>
            </a:lvl1pPr>
          </a:lstStyle>
          <a:p>
            <a:pPr algn="ctr"/>
            <a:r>
              <a:rPr lang="fr-FR" dirty="0" smtClean="0"/>
              <a:t>Infections Sexuellement Transmissibles</a:t>
            </a:r>
            <a:endParaRPr lang="fr-FR" dirty="0"/>
          </a:p>
        </p:txBody>
      </p:sp>
      <p:sp>
        <p:nvSpPr>
          <p:cNvPr id="9" name="ZoneTexte 8"/>
          <p:cNvSpPr txBox="1"/>
          <p:nvPr/>
        </p:nvSpPr>
        <p:spPr>
          <a:xfrm>
            <a:off x="430823" y="6241258"/>
            <a:ext cx="6972300" cy="375138"/>
          </a:xfrm>
          <a:prstGeom prst="rect">
            <a:avLst/>
          </a:prstGeom>
          <a:noFill/>
        </p:spPr>
        <p:txBody>
          <a:bodyPr wrap="square" rtlCol="0">
            <a:spAutoFit/>
          </a:bodyPr>
          <a:lstStyle/>
          <a:p>
            <a:r>
              <a:rPr lang="fr-FR" dirty="0" smtClean="0"/>
              <a:t>Diminue la charge bactérienne                                        Eradique</a:t>
            </a:r>
            <a:endParaRPr lang="fr-FR" dirty="0"/>
          </a:p>
        </p:txBody>
      </p:sp>
      <p:cxnSp>
        <p:nvCxnSpPr>
          <p:cNvPr id="17" name="Connecteur droit avec flèche 16"/>
          <p:cNvCxnSpPr/>
          <p:nvPr/>
        </p:nvCxnSpPr>
        <p:spPr>
          <a:xfrm>
            <a:off x="3578469" y="6453555"/>
            <a:ext cx="1652954" cy="8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10052537" y="4904505"/>
            <a:ext cx="211015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R à l’</a:t>
            </a:r>
            <a:r>
              <a:rPr lang="fr-FR" dirty="0" err="1" smtClean="0"/>
              <a:t>azithromycine</a:t>
            </a:r>
            <a:r>
              <a:rPr lang="fr-FR" dirty="0" smtClean="0"/>
              <a:t> testée d’emblée</a:t>
            </a:r>
          </a:p>
        </p:txBody>
      </p:sp>
      <p:sp>
        <p:nvSpPr>
          <p:cNvPr id="22" name="ZoneTexte 21"/>
          <p:cNvSpPr txBox="1"/>
          <p:nvPr/>
        </p:nvSpPr>
        <p:spPr>
          <a:xfrm>
            <a:off x="8132884" y="3399047"/>
            <a:ext cx="1644161" cy="2585323"/>
          </a:xfrm>
          <a:prstGeom prst="rect">
            <a:avLst/>
          </a:prstGeom>
          <a:noFill/>
          <a:ln>
            <a:solidFill>
              <a:schemeClr val="accent5">
                <a:lumMod val="60000"/>
                <a:lumOff val="40000"/>
              </a:schemeClr>
            </a:solidFill>
          </a:ln>
        </p:spPr>
        <p:txBody>
          <a:bodyPr wrap="square" rtlCol="0">
            <a:spAutoFit/>
          </a:bodyPr>
          <a:lstStyle/>
          <a:p>
            <a:r>
              <a:rPr lang="fr-FR" i="1" u="sng" dirty="0" smtClean="0"/>
              <a:t>En pratique </a:t>
            </a:r>
          </a:p>
          <a:p>
            <a:endParaRPr lang="fr-FR" dirty="0"/>
          </a:p>
          <a:p>
            <a:r>
              <a:rPr lang="fr-FR" dirty="0" smtClean="0"/>
              <a:t>1)</a:t>
            </a:r>
          </a:p>
          <a:p>
            <a:endParaRPr lang="fr-FR" dirty="0" smtClean="0"/>
          </a:p>
          <a:p>
            <a:endParaRPr lang="fr-FR" dirty="0"/>
          </a:p>
          <a:p>
            <a:r>
              <a:rPr lang="fr-FR" dirty="0" smtClean="0"/>
              <a:t>Si échec</a:t>
            </a:r>
          </a:p>
          <a:p>
            <a:endParaRPr lang="fr-FR" dirty="0"/>
          </a:p>
          <a:p>
            <a:endParaRPr lang="fr-FR" dirty="0" smtClean="0"/>
          </a:p>
          <a:p>
            <a:r>
              <a:rPr lang="fr-FR" dirty="0" smtClean="0"/>
              <a:t>2)</a:t>
            </a:r>
            <a:endParaRPr lang="fr-FR" dirty="0"/>
          </a:p>
        </p:txBody>
      </p:sp>
      <p:sp>
        <p:nvSpPr>
          <p:cNvPr id="23" name="Espace réservé du texte 2"/>
          <p:cNvSpPr txBox="1">
            <a:spLocks/>
          </p:cNvSpPr>
          <p:nvPr/>
        </p:nvSpPr>
        <p:spPr>
          <a:xfrm>
            <a:off x="303457" y="1286654"/>
            <a:ext cx="10515600" cy="511531"/>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fr-FR" sz="3200" dirty="0" smtClean="0">
                <a:solidFill>
                  <a:srgbClr val="C84016"/>
                </a:solidFill>
              </a:rPr>
              <a:t>MYCOPLASMA GENITALLIUM</a:t>
            </a:r>
            <a:r>
              <a:rPr lang="fr-FR" dirty="0" smtClean="0"/>
              <a:t> </a:t>
            </a:r>
            <a:endParaRPr lang="fr-FR" dirty="0"/>
          </a:p>
        </p:txBody>
      </p:sp>
      <p:sp>
        <p:nvSpPr>
          <p:cNvPr id="24" name="ZoneTexte 23"/>
          <p:cNvSpPr txBox="1"/>
          <p:nvPr/>
        </p:nvSpPr>
        <p:spPr>
          <a:xfrm>
            <a:off x="10052537" y="2043703"/>
            <a:ext cx="2139463" cy="2492990"/>
          </a:xfrm>
          <a:prstGeom prst="rect">
            <a:avLst/>
          </a:prstGeom>
          <a:noFill/>
          <a:ln>
            <a:solidFill>
              <a:schemeClr val="accent5">
                <a:lumMod val="60000"/>
                <a:lumOff val="40000"/>
              </a:schemeClr>
            </a:solidFill>
          </a:ln>
        </p:spPr>
        <p:txBody>
          <a:bodyPr wrap="square" rtlCol="0">
            <a:spAutoFit/>
          </a:bodyPr>
          <a:lstStyle/>
          <a:p>
            <a:r>
              <a:rPr lang="fr-FR" i="1" u="sng" dirty="0" smtClean="0"/>
              <a:t>Résistances en France en 2021</a:t>
            </a:r>
          </a:p>
          <a:p>
            <a:endParaRPr lang="fr-FR" dirty="0"/>
          </a:p>
          <a:p>
            <a:r>
              <a:rPr lang="fr-FR" sz="1600" dirty="0" err="1" smtClean="0"/>
              <a:t>Azithro</a:t>
            </a:r>
            <a:r>
              <a:rPr lang="fr-FR" sz="1600" dirty="0" smtClean="0"/>
              <a:t> : 35%</a:t>
            </a:r>
          </a:p>
          <a:p>
            <a:r>
              <a:rPr lang="fr-FR" sz="1600" dirty="0" err="1" smtClean="0"/>
              <a:t>Moxiflo</a:t>
            </a:r>
            <a:r>
              <a:rPr lang="fr-FR" sz="1600" dirty="0" smtClean="0"/>
              <a:t> : 17,7%</a:t>
            </a:r>
          </a:p>
          <a:p>
            <a:r>
              <a:rPr lang="fr-FR" sz="1600" dirty="0" err="1" smtClean="0"/>
              <a:t>Azithro-Moxiflo</a:t>
            </a:r>
            <a:r>
              <a:rPr lang="fr-FR" sz="1600" dirty="0" smtClean="0"/>
              <a:t> : 12%</a:t>
            </a:r>
          </a:p>
          <a:p>
            <a:endParaRPr lang="fr-FR" dirty="0" smtClean="0"/>
          </a:p>
          <a:p>
            <a:r>
              <a:rPr lang="fr-FR" dirty="0" smtClean="0"/>
              <a:t>+ chez les H&gt;F</a:t>
            </a:r>
          </a:p>
          <a:p>
            <a:r>
              <a:rPr lang="fr-FR" dirty="0" smtClean="0"/>
              <a:t>+ chez les HSH&gt;</a:t>
            </a:r>
            <a:r>
              <a:rPr lang="fr-FR" dirty="0" err="1" smtClean="0"/>
              <a:t>htr</a:t>
            </a:r>
            <a:endParaRPr lang="fr-FR" dirty="0"/>
          </a:p>
        </p:txBody>
      </p:sp>
    </p:spTree>
    <p:extLst>
      <p:ext uri="{BB962C8B-B14F-4D97-AF65-F5344CB8AC3E}">
        <p14:creationId xmlns:p14="http://schemas.microsoft.com/office/powerpoint/2010/main" val="3348198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14088" y="0"/>
            <a:ext cx="2801112" cy="1048658"/>
          </a:xfrm>
        </p:spPr>
        <p:txBody>
          <a:bodyPr/>
          <a:lstStyle/>
          <a:p>
            <a:r>
              <a:rPr lang="fr-FR" b="1" dirty="0" err="1" smtClean="0">
                <a:solidFill>
                  <a:schemeClr val="bg1"/>
                </a:solidFill>
              </a:rPr>
              <a:t>DoxyPEP</a:t>
            </a:r>
            <a:r>
              <a:rPr lang="fr-FR" b="1" dirty="0" smtClean="0"/>
              <a:t> </a:t>
            </a:r>
            <a:endParaRPr lang="fr-FR" b="1" dirty="0"/>
          </a:p>
        </p:txBody>
      </p:sp>
      <p:sp>
        <p:nvSpPr>
          <p:cNvPr id="3" name="Espace réservé du contenu 2"/>
          <p:cNvSpPr>
            <a:spLocks noGrp="1"/>
          </p:cNvSpPr>
          <p:nvPr>
            <p:ph idx="1"/>
          </p:nvPr>
        </p:nvSpPr>
        <p:spPr>
          <a:xfrm>
            <a:off x="200033" y="1258970"/>
            <a:ext cx="7115167" cy="5050390"/>
          </a:xfrm>
        </p:spPr>
        <p:txBody>
          <a:bodyPr>
            <a:normAutofit fontScale="92500" lnSpcReduction="10000"/>
          </a:bodyPr>
          <a:lstStyle/>
          <a:p>
            <a:r>
              <a:rPr lang="fr-FR" dirty="0"/>
              <a:t>En 2018 une sous-étude (1)  de l’essai français IPERGAY avait inclus 232 participants HSH pour l’utilisation de la </a:t>
            </a:r>
            <a:r>
              <a:rPr lang="fr-FR" dirty="0" err="1"/>
              <a:t>Doxycycline</a:t>
            </a:r>
            <a:r>
              <a:rPr lang="fr-FR" dirty="0"/>
              <a:t> en prévention post exposition des IST vs pas de </a:t>
            </a:r>
            <a:r>
              <a:rPr lang="fr-FR" dirty="0" err="1"/>
              <a:t>Doxycycline</a:t>
            </a:r>
            <a:r>
              <a:rPr lang="fr-FR" dirty="0"/>
              <a:t> en 2 groupes de 116. On observait 70% de moins d’infection à Chlamydiae </a:t>
            </a:r>
            <a:r>
              <a:rPr lang="fr-FR" dirty="0" err="1"/>
              <a:t>trachomatis</a:t>
            </a:r>
            <a:r>
              <a:rPr lang="fr-FR" dirty="0"/>
              <a:t> et 63% de moins de Syphilis, mais pas d’efficacité significative sur le gonocoque.</a:t>
            </a:r>
          </a:p>
          <a:p>
            <a:r>
              <a:rPr lang="fr-FR" dirty="0"/>
              <a:t> </a:t>
            </a:r>
          </a:p>
          <a:p>
            <a:r>
              <a:rPr lang="fr-FR" dirty="0"/>
              <a:t> En 2023 l’étude </a:t>
            </a:r>
            <a:r>
              <a:rPr lang="fr-FR" dirty="0" err="1"/>
              <a:t>DoxyPEP</a:t>
            </a:r>
            <a:r>
              <a:rPr lang="fr-FR" dirty="0"/>
              <a:t> (2) reprenait le même design et incluait 501 </a:t>
            </a:r>
            <a:r>
              <a:rPr lang="fr-FR" dirty="0" err="1"/>
              <a:t>participant.e.s</a:t>
            </a:r>
            <a:r>
              <a:rPr lang="fr-FR" dirty="0"/>
              <a:t> HSH ou femmes </a:t>
            </a:r>
            <a:r>
              <a:rPr lang="fr-FR" dirty="0" err="1"/>
              <a:t>trans</a:t>
            </a:r>
            <a:r>
              <a:rPr lang="fr-FR" dirty="0"/>
              <a:t> sous </a:t>
            </a:r>
            <a:r>
              <a:rPr lang="fr-FR" dirty="0" err="1"/>
              <a:t>PrEP</a:t>
            </a:r>
            <a:r>
              <a:rPr lang="fr-FR" dirty="0"/>
              <a:t> ou vivant avec le VIH. On observait une diminution de 65% des nouvelles IST sur 12 mois de recul, 88% pour le Chlamydiae, 87% pour la Syphilis mais aussi de 65% pour le gonocoque. La </a:t>
            </a:r>
            <a:r>
              <a:rPr lang="fr-FR" dirty="0" err="1"/>
              <a:t>DoxyPEP</a:t>
            </a:r>
            <a:r>
              <a:rPr lang="fr-FR" dirty="0"/>
              <a:t> est depuis recommandée à San Francisco, de façon variable selon les centres aux US.</a:t>
            </a:r>
          </a:p>
          <a:p>
            <a:r>
              <a:rPr lang="fr-FR" dirty="0"/>
              <a:t>L’effet sur la diversité du </a:t>
            </a:r>
            <a:r>
              <a:rPr lang="fr-FR" dirty="0" err="1"/>
              <a:t>microbiome</a:t>
            </a:r>
            <a:r>
              <a:rPr lang="fr-FR" dirty="0"/>
              <a:t> bactérien intestinal était négligeable. Il y avait une augmentation dose dépendante de l’expression des gènes de résistance à la tétracycline (</a:t>
            </a:r>
            <a:r>
              <a:rPr lang="fr-FR" dirty="0" err="1"/>
              <a:t>doxy</a:t>
            </a:r>
            <a:r>
              <a:rPr lang="fr-FR" dirty="0"/>
              <a:t> de première génération) mais pas de modification concernant les autres classes antibiotiques.</a:t>
            </a:r>
          </a:p>
        </p:txBody>
      </p:sp>
      <p:pic>
        <p:nvPicPr>
          <p:cNvPr id="6" name="Image 5"/>
          <p:cNvPicPr>
            <a:picLocks noChangeAspect="1"/>
          </p:cNvPicPr>
          <p:nvPr/>
        </p:nvPicPr>
        <p:blipFill>
          <a:blip r:embed="rId2"/>
          <a:stretch>
            <a:fillRect/>
          </a:stretch>
        </p:blipFill>
        <p:spPr>
          <a:xfrm>
            <a:off x="7708605" y="2666011"/>
            <a:ext cx="4483395" cy="2573501"/>
          </a:xfrm>
          <a:prstGeom prst="rect">
            <a:avLst/>
          </a:prstGeom>
        </p:spPr>
      </p:pic>
      <p:sp>
        <p:nvSpPr>
          <p:cNvPr id="4" name="Rectangle 3"/>
          <p:cNvSpPr/>
          <p:nvPr/>
        </p:nvSpPr>
        <p:spPr>
          <a:xfrm>
            <a:off x="0" y="6088559"/>
            <a:ext cx="10415016" cy="592470"/>
          </a:xfrm>
          <a:prstGeom prst="rect">
            <a:avLst/>
          </a:prstGeom>
        </p:spPr>
        <p:txBody>
          <a:bodyPr wrap="square">
            <a:spAutoFit/>
          </a:bodyPr>
          <a:lstStyle/>
          <a:p>
            <a:r>
              <a:rPr lang="da-DK" sz="1050" i="1" dirty="0" smtClean="0"/>
              <a:t>1. </a:t>
            </a:r>
            <a:r>
              <a:rPr lang="fr-FR" sz="1100" i="1" dirty="0"/>
              <a:t>Molina JM, </a:t>
            </a:r>
            <a:r>
              <a:rPr lang="fr-FR" sz="1100" i="1" dirty="0" smtClean="0"/>
              <a:t>et al. </a:t>
            </a:r>
            <a:r>
              <a:rPr lang="fr-FR" sz="1100" i="1" dirty="0"/>
              <a:t>Post-</a:t>
            </a:r>
            <a:r>
              <a:rPr lang="fr-FR" sz="1100" i="1" dirty="0" err="1"/>
              <a:t>exposure</a:t>
            </a:r>
            <a:r>
              <a:rPr lang="fr-FR" sz="1100" i="1" dirty="0"/>
              <a:t> </a:t>
            </a:r>
            <a:r>
              <a:rPr lang="fr-FR" sz="1100" i="1" dirty="0" err="1"/>
              <a:t>prophylaxis</a:t>
            </a:r>
            <a:r>
              <a:rPr lang="fr-FR" sz="1100" i="1" dirty="0"/>
              <a:t> </a:t>
            </a:r>
            <a:r>
              <a:rPr lang="fr-FR" sz="1100" i="1" dirty="0" err="1"/>
              <a:t>with</a:t>
            </a:r>
            <a:r>
              <a:rPr lang="fr-FR" sz="1100" i="1" dirty="0"/>
              <a:t> </a:t>
            </a:r>
            <a:r>
              <a:rPr lang="fr-FR" sz="1100" i="1" dirty="0" err="1"/>
              <a:t>doxycycline</a:t>
            </a:r>
            <a:r>
              <a:rPr lang="fr-FR" sz="1100" i="1" dirty="0"/>
              <a:t> to </a:t>
            </a:r>
            <a:r>
              <a:rPr lang="fr-FR" sz="1100" i="1" dirty="0" err="1"/>
              <a:t>prevent</a:t>
            </a:r>
            <a:r>
              <a:rPr lang="fr-FR" sz="1100" i="1" dirty="0"/>
              <a:t> </a:t>
            </a:r>
            <a:r>
              <a:rPr lang="fr-FR" sz="1100" i="1" dirty="0" err="1"/>
              <a:t>sexually</a:t>
            </a:r>
            <a:r>
              <a:rPr lang="fr-FR" sz="1100" i="1" dirty="0"/>
              <a:t> </a:t>
            </a:r>
            <a:r>
              <a:rPr lang="fr-FR" sz="1100" i="1" dirty="0" err="1"/>
              <a:t>transmitted</a:t>
            </a:r>
            <a:r>
              <a:rPr lang="fr-FR" sz="1100" i="1" dirty="0"/>
              <a:t> infections in men </a:t>
            </a:r>
            <a:r>
              <a:rPr lang="fr-FR" sz="1100" i="1" dirty="0" err="1"/>
              <a:t>who</a:t>
            </a:r>
            <a:r>
              <a:rPr lang="fr-FR" sz="1100" i="1" dirty="0"/>
              <a:t> have </a:t>
            </a:r>
            <a:r>
              <a:rPr lang="fr-FR" sz="1100" i="1" dirty="0" err="1"/>
              <a:t>sex</a:t>
            </a:r>
            <a:r>
              <a:rPr lang="fr-FR" sz="1100" i="1" dirty="0"/>
              <a:t> </a:t>
            </a:r>
            <a:r>
              <a:rPr lang="fr-FR" sz="1100" i="1" dirty="0" err="1"/>
              <a:t>with</a:t>
            </a:r>
            <a:r>
              <a:rPr lang="fr-FR" sz="1100" i="1" dirty="0"/>
              <a:t> men: an open-label </a:t>
            </a:r>
            <a:r>
              <a:rPr lang="fr-FR" sz="1100" i="1" dirty="0" err="1"/>
              <a:t>randomised</a:t>
            </a:r>
            <a:r>
              <a:rPr lang="fr-FR" sz="1100" i="1" dirty="0"/>
              <a:t> </a:t>
            </a:r>
            <a:r>
              <a:rPr lang="fr-FR" sz="1100" i="1" dirty="0" err="1"/>
              <a:t>substudy</a:t>
            </a:r>
            <a:r>
              <a:rPr lang="fr-FR" sz="1100" i="1" dirty="0"/>
              <a:t> of the ANRS IPERGAY trial. Lancet Infect Dis. 2018 Mar;18(3):308-317. </a:t>
            </a:r>
            <a:r>
              <a:rPr lang="fr-FR" sz="1100" i="1" dirty="0" err="1"/>
              <a:t>doi</a:t>
            </a:r>
            <a:r>
              <a:rPr lang="fr-FR" sz="1100" i="1" dirty="0"/>
              <a:t>: 10.1016/S1473-3099(17)30725-9. </a:t>
            </a:r>
            <a:r>
              <a:rPr lang="fr-FR" sz="1100" i="1" dirty="0" err="1"/>
              <a:t>Epub</a:t>
            </a:r>
            <a:r>
              <a:rPr lang="fr-FR" sz="1100" i="1" dirty="0"/>
              <a:t> 2017 </a:t>
            </a:r>
            <a:r>
              <a:rPr lang="fr-FR" sz="1100" i="1" dirty="0" err="1"/>
              <a:t>Dec</a:t>
            </a:r>
            <a:r>
              <a:rPr lang="fr-FR" sz="1100" i="1" dirty="0"/>
              <a:t> 8. PMID: 29229440</a:t>
            </a:r>
            <a:r>
              <a:rPr lang="fr-FR" sz="1100" i="1" dirty="0" smtClean="0"/>
              <a:t>.</a:t>
            </a:r>
            <a:endParaRPr lang="da-DK" sz="1050" i="1" dirty="0" smtClean="0"/>
          </a:p>
          <a:p>
            <a:r>
              <a:rPr lang="da-DK" sz="1050" i="1" dirty="0" smtClean="0"/>
              <a:t>2. Étude </a:t>
            </a:r>
            <a:r>
              <a:rPr lang="da-DK" sz="1050" i="1" dirty="0"/>
              <a:t>DOXYPEP: Luetkermeyer AF et al, NEJM, 2023. Vol 388: 1296-306</a:t>
            </a:r>
            <a:endParaRPr lang="fr-FR" sz="1050" i="1" dirty="0"/>
          </a:p>
        </p:txBody>
      </p:sp>
    </p:spTree>
    <p:extLst>
      <p:ext uri="{BB962C8B-B14F-4D97-AF65-F5344CB8AC3E}">
        <p14:creationId xmlns:p14="http://schemas.microsoft.com/office/powerpoint/2010/main" val="1527465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
            <a:extLst>
              <a:ext uri="{FF2B5EF4-FFF2-40B4-BE49-F238E27FC236}">
                <a16:creationId xmlns:a16="http://schemas.microsoft.com/office/drawing/2014/main" xmlns="" id="{DC803C61-F9FF-9355-0620-865919B99563}"/>
              </a:ext>
            </a:extLst>
          </p:cNvPr>
          <p:cNvSpPr>
            <a:spLocks noGrp="1"/>
          </p:cNvSpPr>
          <p:nvPr>
            <p:ph type="title"/>
          </p:nvPr>
        </p:nvSpPr>
        <p:spPr>
          <a:xfrm>
            <a:off x="2063751" y="115889"/>
            <a:ext cx="9032874" cy="936625"/>
          </a:xfrm>
        </p:spPr>
        <p:txBody>
          <a:bodyPr/>
          <a:lstStyle/>
          <a:p>
            <a:r>
              <a:rPr lang="fr-FR" sz="2400" dirty="0">
                <a:latin typeface="+mn-lt"/>
              </a:rPr>
              <a:t>Essai ANRS 174 </a:t>
            </a:r>
            <a:r>
              <a:rPr lang="fr-FR" sz="2400" dirty="0" err="1">
                <a:latin typeface="+mn-lt"/>
              </a:rPr>
              <a:t>Doxyvac</a:t>
            </a:r>
            <a:r>
              <a:rPr lang="fr-FR" sz="2400" dirty="0">
                <a:latin typeface="+mn-lt"/>
              </a:rPr>
              <a:t> : prévention des IST bactériennes chez les HSH sous </a:t>
            </a:r>
            <a:r>
              <a:rPr lang="fr-FR" sz="2400" dirty="0" err="1">
                <a:latin typeface="+mn-lt"/>
              </a:rPr>
              <a:t>PrEP</a:t>
            </a:r>
            <a:r>
              <a:rPr lang="fr-FR" sz="2400" dirty="0">
                <a:latin typeface="+mn-lt"/>
              </a:rPr>
              <a:t>, résultats finaux (1) </a:t>
            </a:r>
            <a:endParaRPr lang="fr-FR" sz="2400" dirty="0"/>
          </a:p>
        </p:txBody>
      </p:sp>
      <p:sp>
        <p:nvSpPr>
          <p:cNvPr id="4" name="Content Placeholder 2">
            <a:extLst>
              <a:ext uri="{FF2B5EF4-FFF2-40B4-BE49-F238E27FC236}">
                <a16:creationId xmlns:a16="http://schemas.microsoft.com/office/drawing/2014/main" xmlns="" id="{26793A7E-EA24-9E7F-559F-BB7867BE0753}"/>
              </a:ext>
            </a:extLst>
          </p:cNvPr>
          <p:cNvSpPr>
            <a:spLocks noGrp="1"/>
          </p:cNvSpPr>
          <p:nvPr>
            <p:ph idx="1"/>
          </p:nvPr>
        </p:nvSpPr>
        <p:spPr>
          <a:xfrm>
            <a:off x="609601" y="1341438"/>
            <a:ext cx="11343217" cy="5035548"/>
          </a:xfrm>
        </p:spPr>
        <p:txBody>
          <a:bodyPr/>
          <a:lstStyle/>
          <a:p>
            <a:pPr eaLnBrk="1" hangingPunct="1">
              <a:spcAft>
                <a:spcPts val="600"/>
              </a:spcAft>
              <a:defRPr/>
            </a:pPr>
            <a:r>
              <a:rPr lang="fr-FR" sz="1600" dirty="0">
                <a:latin typeface="+mn-lt"/>
              </a:rPr>
              <a:t>Essai de Phase 3, multicentrique, en 2 plans factoriels, randomisé, en ouvert, de supériorité, </a:t>
            </a:r>
            <a:r>
              <a:rPr lang="fr-FR" sz="1600" b="0" dirty="0">
                <a:latin typeface="+mn-lt"/>
              </a:rPr>
              <a:t>évaluant la doxycycline </a:t>
            </a:r>
            <a:br>
              <a:rPr lang="fr-FR" sz="1600" b="0" dirty="0">
                <a:latin typeface="+mn-lt"/>
              </a:rPr>
            </a:br>
            <a:r>
              <a:rPr lang="fr-FR" sz="1600" b="0" dirty="0">
                <a:latin typeface="+mn-lt"/>
              </a:rPr>
              <a:t>en post-exposition et/ou la vaccination par le vaccin 4CMenB pour la prévention des IST bactériennes chez les HSH </a:t>
            </a:r>
            <a:br>
              <a:rPr lang="fr-FR" sz="1600" b="0" dirty="0">
                <a:latin typeface="+mn-lt"/>
              </a:rPr>
            </a:br>
            <a:r>
              <a:rPr lang="fr-FR" sz="1600" b="0" dirty="0">
                <a:latin typeface="+mn-lt"/>
              </a:rPr>
              <a:t>sous </a:t>
            </a:r>
            <a:r>
              <a:rPr lang="fr-FR" sz="1600" b="0" dirty="0" err="1">
                <a:latin typeface="+mn-lt"/>
              </a:rPr>
              <a:t>PrEP</a:t>
            </a:r>
            <a:r>
              <a:rPr lang="fr-FR" sz="1600" b="0" dirty="0">
                <a:latin typeface="+mn-lt"/>
              </a:rPr>
              <a:t> avec ATCD d’IST</a:t>
            </a:r>
          </a:p>
        </p:txBody>
      </p:sp>
      <p:sp>
        <p:nvSpPr>
          <p:cNvPr id="21" name="Content Placeholder 2">
            <a:extLst>
              <a:ext uri="{FF2B5EF4-FFF2-40B4-BE49-F238E27FC236}">
                <a16:creationId xmlns:a16="http://schemas.microsoft.com/office/drawing/2014/main" xmlns="" id="{F283F08A-7666-0CFE-2E6A-202E0AC8FD8F}"/>
              </a:ext>
            </a:extLst>
          </p:cNvPr>
          <p:cNvSpPr txBox="1">
            <a:spLocks/>
          </p:cNvSpPr>
          <p:nvPr/>
        </p:nvSpPr>
        <p:spPr bwMode="auto">
          <a:xfrm>
            <a:off x="609601" y="5101289"/>
            <a:ext cx="11657542" cy="1749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00B0F0"/>
              </a:buClr>
              <a:buChar char="•"/>
              <a:defRPr sz="2400" b="1">
                <a:solidFill>
                  <a:srgbClr val="000066"/>
                </a:solidFill>
                <a:latin typeface="+mn-lt"/>
                <a:ea typeface="+mn-ea"/>
                <a:cs typeface="+mn-cs"/>
              </a:defRPr>
            </a:lvl1pPr>
            <a:lvl2pPr marL="742950" indent="-285750" algn="l" rtl="0" eaLnBrk="0" fontAlgn="base" hangingPunct="0">
              <a:spcBef>
                <a:spcPct val="0"/>
              </a:spcBef>
              <a:spcAft>
                <a:spcPct val="0"/>
              </a:spcAft>
              <a:buClr>
                <a:srgbClr val="00B0F0"/>
              </a:buClr>
              <a:buChar char="–"/>
              <a:defRPr sz="2400">
                <a:solidFill>
                  <a:srgbClr val="000066"/>
                </a:solidFill>
                <a:latin typeface="+mn-lt"/>
              </a:defRPr>
            </a:lvl2pPr>
            <a:lvl3pPr marL="1143000" indent="-228600" algn="l" rtl="0" eaLnBrk="0" fontAlgn="base" hangingPunct="0">
              <a:spcBef>
                <a:spcPct val="0"/>
              </a:spcBef>
              <a:spcAft>
                <a:spcPct val="0"/>
              </a:spcAft>
              <a:buClr>
                <a:srgbClr val="00B0F0"/>
              </a:buClr>
              <a:buChar char="•"/>
              <a:defRPr sz="2000">
                <a:solidFill>
                  <a:srgbClr val="000066"/>
                </a:solidFill>
                <a:latin typeface="+mn-lt"/>
              </a:defRPr>
            </a:lvl3pPr>
            <a:lvl4pPr marL="1600200" indent="-228600" algn="l" rtl="0" eaLnBrk="0" fontAlgn="base" hangingPunct="0">
              <a:spcBef>
                <a:spcPct val="0"/>
              </a:spcBef>
              <a:spcAft>
                <a:spcPct val="0"/>
              </a:spcAft>
              <a:buClr>
                <a:srgbClr val="00B0F0"/>
              </a:buClr>
              <a:buChar char="–"/>
              <a:defRPr sz="2000">
                <a:solidFill>
                  <a:srgbClr val="000066"/>
                </a:solidFill>
                <a:latin typeface="+mn-lt"/>
              </a:defRPr>
            </a:lvl4pPr>
            <a:lvl5pPr marL="2057400" indent="-228600" algn="l" rtl="0" eaLnBrk="0" fontAlgn="base" hangingPunct="0">
              <a:spcBef>
                <a:spcPct val="0"/>
              </a:spcBef>
              <a:spcAft>
                <a:spcPct val="0"/>
              </a:spcAft>
              <a:buClr>
                <a:srgbClr val="00B0F0"/>
              </a:buClr>
              <a:buChar char="»"/>
              <a:defRPr sz="2000">
                <a:solidFill>
                  <a:srgbClr val="000066"/>
                </a:solidFill>
                <a:latin typeface="+mn-lt"/>
              </a:defRPr>
            </a:lvl5pPr>
            <a:lvl6pPr marL="2514600" indent="-228600" algn="l" rtl="0" fontAlgn="base">
              <a:spcBef>
                <a:spcPct val="0"/>
              </a:spcBef>
              <a:spcAft>
                <a:spcPct val="0"/>
              </a:spcAft>
              <a:buClr>
                <a:srgbClr val="FFFF00"/>
              </a:buClr>
              <a:buChar char="»"/>
              <a:defRPr sz="2000">
                <a:solidFill>
                  <a:schemeClr val="bg1"/>
                </a:solidFill>
                <a:latin typeface="+mn-lt"/>
              </a:defRPr>
            </a:lvl6pPr>
            <a:lvl7pPr marL="2971800" indent="-228600" algn="l" rtl="0" fontAlgn="base">
              <a:spcBef>
                <a:spcPct val="0"/>
              </a:spcBef>
              <a:spcAft>
                <a:spcPct val="0"/>
              </a:spcAft>
              <a:buClr>
                <a:srgbClr val="FFFF00"/>
              </a:buClr>
              <a:buChar char="»"/>
              <a:defRPr sz="2000">
                <a:solidFill>
                  <a:schemeClr val="bg1"/>
                </a:solidFill>
                <a:latin typeface="+mn-lt"/>
              </a:defRPr>
            </a:lvl7pPr>
            <a:lvl8pPr marL="3429000" indent="-228600" algn="l" rtl="0" fontAlgn="base">
              <a:spcBef>
                <a:spcPct val="0"/>
              </a:spcBef>
              <a:spcAft>
                <a:spcPct val="0"/>
              </a:spcAft>
              <a:buClr>
                <a:srgbClr val="FFFF00"/>
              </a:buClr>
              <a:buChar char="»"/>
              <a:defRPr sz="2000">
                <a:solidFill>
                  <a:schemeClr val="bg1"/>
                </a:solidFill>
                <a:latin typeface="+mn-lt"/>
              </a:defRPr>
            </a:lvl8pPr>
            <a:lvl9pPr marL="3886200" indent="-228600" algn="l" rtl="0" fontAlgn="base">
              <a:spcBef>
                <a:spcPct val="0"/>
              </a:spcBef>
              <a:spcAft>
                <a:spcPct val="0"/>
              </a:spcAft>
              <a:buClr>
                <a:srgbClr val="FFFF00"/>
              </a:buClr>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0"/>
              </a:spcBef>
              <a:spcAft>
                <a:spcPts val="600"/>
              </a:spcAft>
              <a:buClr>
                <a:srgbClr val="00B0F0"/>
              </a:buClr>
              <a:buSzTx/>
              <a:buFontTx/>
              <a:buChar char="•"/>
              <a:tabLst/>
              <a:defRPr/>
            </a:pPr>
            <a:r>
              <a:rPr kumimoji="0" lang="fr-FR" sz="1600" b="1" i="0" u="none" strike="noStrike" kern="0" cap="none" spc="0" normalizeH="0" baseline="0" noProof="0" dirty="0">
                <a:ln>
                  <a:noFill/>
                </a:ln>
                <a:solidFill>
                  <a:srgbClr val="000066"/>
                </a:solidFill>
                <a:effectLst/>
                <a:uLnTx/>
                <a:uFillTx/>
                <a:latin typeface="Arial" panose="020B0604020202020204"/>
                <a:ea typeface="+mn-ea"/>
                <a:cs typeface="+mn-cs"/>
              </a:rPr>
              <a:t>Critères de jugement principaux : </a:t>
            </a: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impact de </a:t>
            </a:r>
            <a:r>
              <a:rPr kumimoji="0" lang="fr-FR" sz="1600" b="0" i="0" u="none" strike="noStrike" kern="0" cap="none" spc="0" normalizeH="0" baseline="0" noProof="0" dirty="0" err="1">
                <a:ln>
                  <a:noFill/>
                </a:ln>
                <a:solidFill>
                  <a:srgbClr val="000066"/>
                </a:solidFill>
                <a:effectLst/>
                <a:uLnTx/>
                <a:uFillTx/>
                <a:latin typeface="Arial" panose="020B0604020202020204"/>
                <a:ea typeface="+mn-ea"/>
                <a:cs typeface="+mn-cs"/>
              </a:rPr>
              <a:t>DoxyPEP</a:t>
            </a: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 sur le délai jusqu’au 1</a:t>
            </a:r>
            <a:r>
              <a:rPr kumimoji="0" lang="fr-FR" sz="1600" b="0" i="0" u="none" strike="noStrike" kern="0" cap="none" spc="0" normalizeH="0" baseline="30000" noProof="0" dirty="0">
                <a:ln>
                  <a:noFill/>
                </a:ln>
                <a:solidFill>
                  <a:srgbClr val="000066"/>
                </a:solidFill>
                <a:effectLst/>
                <a:uLnTx/>
                <a:uFillTx/>
                <a:latin typeface="Arial" panose="020B0604020202020204"/>
                <a:ea typeface="+mn-ea"/>
                <a:cs typeface="+mn-cs"/>
              </a:rPr>
              <a:t>er</a:t>
            </a: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 épisode d’infection par syphilis (TP) </a:t>
            </a:r>
            <a:b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b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ou chlamydia (CT) et impact du vaccin 4CMenB sur le délai jusqu’au 1</a:t>
            </a:r>
            <a:r>
              <a:rPr kumimoji="0" lang="fr-FR" sz="1600" b="0" i="0" u="none" strike="noStrike" kern="0" cap="none" spc="0" normalizeH="0" baseline="30000" noProof="0" dirty="0">
                <a:ln>
                  <a:noFill/>
                </a:ln>
                <a:solidFill>
                  <a:srgbClr val="000066"/>
                </a:solidFill>
                <a:effectLst/>
                <a:uLnTx/>
                <a:uFillTx/>
                <a:latin typeface="Arial" panose="020B0604020202020204"/>
                <a:ea typeface="+mn-ea"/>
                <a:cs typeface="+mn-cs"/>
              </a:rPr>
              <a:t>er</a:t>
            </a: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 épisode d’infection à </a:t>
            </a:r>
            <a:r>
              <a:rPr kumimoji="0" lang="fr-FR" sz="1600" b="0" i="1" u="none" strike="noStrike" kern="0" cap="none" spc="0" normalizeH="0" baseline="0" noProof="0" dirty="0">
                <a:ln>
                  <a:noFill/>
                </a:ln>
                <a:solidFill>
                  <a:srgbClr val="000066"/>
                </a:solidFill>
                <a:effectLst/>
                <a:uLnTx/>
                <a:uFillTx/>
                <a:latin typeface="Arial" panose="020B0604020202020204"/>
                <a:ea typeface="+mn-ea"/>
                <a:cs typeface="+mn-cs"/>
              </a:rPr>
              <a:t>N. </a:t>
            </a:r>
            <a:r>
              <a:rPr kumimoji="0" lang="fr-FR" sz="1600" b="0" i="1" u="none" strike="noStrike" kern="0" cap="none" spc="0" normalizeH="0" baseline="0" noProof="0" dirty="0" err="1">
                <a:ln>
                  <a:noFill/>
                </a:ln>
                <a:solidFill>
                  <a:srgbClr val="000066"/>
                </a:solidFill>
                <a:effectLst/>
                <a:uLnTx/>
                <a:uFillTx/>
                <a:latin typeface="Arial" panose="020B0604020202020204"/>
                <a:ea typeface="+mn-ea"/>
                <a:cs typeface="+mn-cs"/>
              </a:rPr>
              <a:t>gonorrhoae</a:t>
            </a:r>
            <a:r>
              <a:rPr kumimoji="0" lang="fr-FR" sz="1600" b="0" i="1" u="none" strike="noStrike" kern="0" cap="none" spc="0" normalizeH="0" baseline="0" noProof="0" dirty="0">
                <a:ln>
                  <a:noFill/>
                </a:ln>
                <a:solidFill>
                  <a:srgbClr val="000066"/>
                </a:solidFill>
                <a:effectLst/>
                <a:uLnTx/>
                <a:uFillTx/>
                <a:latin typeface="Arial" panose="020B0604020202020204"/>
                <a:ea typeface="+mn-ea"/>
                <a:cs typeface="+mn-cs"/>
              </a:rPr>
              <a:t> </a:t>
            </a: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(GC)</a:t>
            </a:r>
          </a:p>
          <a:p>
            <a:pPr marL="342900" marR="0" lvl="0" indent="-342900" algn="l" defTabSz="914400" rtl="0" eaLnBrk="1" fontAlgn="base" latinLnBrk="0" hangingPunct="1">
              <a:lnSpc>
                <a:spcPct val="100000"/>
              </a:lnSpc>
              <a:spcBef>
                <a:spcPct val="0"/>
              </a:spcBef>
              <a:spcAft>
                <a:spcPts val="600"/>
              </a:spcAft>
              <a:buClr>
                <a:srgbClr val="00B0F0"/>
              </a:buClr>
              <a:buSzTx/>
              <a:buFontTx/>
              <a:buChar char="•"/>
              <a:tabLst/>
              <a:defRPr/>
            </a:pP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Taille de l’effectif basée sur l’efficacité du vaccin en supposant l’absence d’impact de </a:t>
            </a:r>
            <a:r>
              <a:rPr kumimoji="0" lang="fr-FR" sz="1600" b="0" i="0" u="none" strike="noStrike" kern="0" cap="none" spc="0" normalizeH="0" baseline="0" noProof="0" dirty="0" err="1">
                <a:ln>
                  <a:noFill/>
                </a:ln>
                <a:solidFill>
                  <a:srgbClr val="000066"/>
                </a:solidFill>
                <a:effectLst/>
                <a:uLnTx/>
                <a:uFillTx/>
                <a:latin typeface="Arial" panose="020B0604020202020204"/>
                <a:ea typeface="+mn-ea"/>
                <a:cs typeface="+mn-cs"/>
              </a:rPr>
              <a:t>Doxy</a:t>
            </a: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 PEP sur GC : 720 participants nécessaires pour un HR : 0,70 (probabilité estimée d’un 1</a:t>
            </a:r>
            <a:r>
              <a:rPr kumimoji="0" lang="fr-FR" sz="1600" b="0" i="0" u="none" strike="noStrike" kern="0" cap="none" spc="0" normalizeH="0" baseline="30000" noProof="0" dirty="0">
                <a:ln>
                  <a:noFill/>
                </a:ln>
                <a:solidFill>
                  <a:srgbClr val="000066"/>
                </a:solidFill>
                <a:effectLst/>
                <a:uLnTx/>
                <a:uFillTx/>
                <a:latin typeface="Arial" panose="020B0604020202020204"/>
                <a:ea typeface="+mn-ea"/>
                <a:cs typeface="+mn-cs"/>
              </a:rPr>
              <a:t>er</a:t>
            </a: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 épisode de GC sur 18 mois : 52 %, 18 % perdus de vue)</a:t>
            </a:r>
          </a:p>
          <a:p>
            <a:pPr marL="342900" marR="0" lvl="0" indent="-342900" algn="l" defTabSz="914400" rtl="0" eaLnBrk="1" fontAlgn="base" latinLnBrk="0" hangingPunct="1">
              <a:lnSpc>
                <a:spcPct val="100000"/>
              </a:lnSpc>
              <a:spcBef>
                <a:spcPct val="0"/>
              </a:spcBef>
              <a:spcAft>
                <a:spcPts val="600"/>
              </a:spcAft>
              <a:buClr>
                <a:srgbClr val="00B0F0"/>
              </a:buClr>
              <a:buSzTx/>
              <a:buFontTx/>
              <a:buChar char="•"/>
              <a:tabLst/>
              <a:defRPr/>
            </a:pPr>
            <a:r>
              <a:rPr kumimoji="0" lang="fr-FR" sz="1600" b="0" i="0" u="none" strike="noStrike" kern="0" cap="none" spc="0" normalizeH="0" baseline="0" noProof="0" dirty="0">
                <a:ln>
                  <a:noFill/>
                </a:ln>
                <a:solidFill>
                  <a:srgbClr val="000066"/>
                </a:solidFill>
                <a:effectLst/>
                <a:uLnTx/>
                <a:uFillTx/>
                <a:latin typeface="Arial" panose="020B0604020202020204"/>
                <a:ea typeface="+mn-ea"/>
                <a:cs typeface="+mn-cs"/>
              </a:rPr>
              <a:t>Visites trimestrielles : dépistage PCR de GC/CT/MG (3 sites), sérologie syphilis, et auto-questionnaire pratiques sexuelles</a:t>
            </a:r>
          </a:p>
        </p:txBody>
      </p:sp>
      <p:sp>
        <p:nvSpPr>
          <p:cNvPr id="22" name="Text Box 3">
            <a:extLst>
              <a:ext uri="{FF2B5EF4-FFF2-40B4-BE49-F238E27FC236}">
                <a16:creationId xmlns:a16="http://schemas.microsoft.com/office/drawing/2014/main" xmlns="" id="{6E53ABAA-CD34-4CC1-2E2A-EB9E85A2E2C7}"/>
              </a:ext>
            </a:extLst>
          </p:cNvPr>
          <p:cNvSpPr txBox="1">
            <a:spLocks noChangeArrowheads="1"/>
          </p:cNvSpPr>
          <p:nvPr/>
        </p:nvSpPr>
        <p:spPr bwMode="auto">
          <a:xfrm>
            <a:off x="9383713" y="6581775"/>
            <a:ext cx="2808287" cy="276225"/>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0070C0"/>
                </a:solidFill>
                <a:effectLst/>
                <a:uLnTx/>
                <a:uFillTx/>
                <a:latin typeface="Arial" charset="0"/>
                <a:ea typeface="+mn-ea"/>
                <a:cs typeface="Arial" charset="0"/>
              </a:rPr>
              <a:t>Molina JM, CROI 2024, Abs. 124</a:t>
            </a:r>
          </a:p>
        </p:txBody>
      </p:sp>
      <p:grpSp>
        <p:nvGrpSpPr>
          <p:cNvPr id="38" name="Groupe 37">
            <a:extLst>
              <a:ext uri="{FF2B5EF4-FFF2-40B4-BE49-F238E27FC236}">
                <a16:creationId xmlns:a16="http://schemas.microsoft.com/office/drawing/2014/main" xmlns="" id="{923368B2-720F-FDA7-767A-EE3E080B067F}"/>
              </a:ext>
            </a:extLst>
          </p:cNvPr>
          <p:cNvGrpSpPr/>
          <p:nvPr/>
        </p:nvGrpSpPr>
        <p:grpSpPr>
          <a:xfrm>
            <a:off x="609601" y="1999711"/>
            <a:ext cx="9594878" cy="2911415"/>
            <a:chOff x="368519" y="2639612"/>
            <a:chExt cx="10988528" cy="3215020"/>
          </a:xfrm>
        </p:grpSpPr>
        <p:sp>
          <p:nvSpPr>
            <p:cNvPr id="2" name="Text Box 23">
              <a:extLst>
                <a:ext uri="{FF2B5EF4-FFF2-40B4-BE49-F238E27FC236}">
                  <a16:creationId xmlns:a16="http://schemas.microsoft.com/office/drawing/2014/main" xmlns="" id="{0EBE8725-D0BB-EE47-BA2F-0E6673670269}"/>
                </a:ext>
              </a:extLst>
            </p:cNvPr>
            <p:cNvSpPr txBox="1">
              <a:spLocks noChangeArrowheads="1"/>
            </p:cNvSpPr>
            <p:nvPr/>
          </p:nvSpPr>
          <p:spPr bwMode="auto">
            <a:xfrm>
              <a:off x="368519" y="3733244"/>
              <a:ext cx="3786791" cy="1240894"/>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200" b="1" i="0" u="none" strike="noStrike" kern="1200" cap="none" spc="0" normalizeH="0" baseline="0" noProof="0">
                  <a:ln>
                    <a:noFill/>
                  </a:ln>
                  <a:solidFill>
                    <a:srgbClr val="000066"/>
                  </a:solidFill>
                  <a:effectLst/>
                  <a:uLnTx/>
                  <a:uFillTx/>
                  <a:latin typeface="Arial" panose="020B0604020202020204"/>
                  <a:ea typeface="MS PGothic" panose="020B0600070205080204" pitchFamily="34" charset="-128"/>
                  <a:cs typeface="Calibri" panose="020F0502020204030204" pitchFamily="34" charset="0"/>
                </a:rPr>
                <a:t>HSH sous PrEP &gt; 6 mois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200" b="1" i="0" u="none" strike="noStrike" kern="1200" cap="none" spc="0" normalizeH="0" baseline="0" noProof="0">
                  <a:ln>
                    <a:noFill/>
                  </a:ln>
                  <a:solidFill>
                    <a:srgbClr val="000066"/>
                  </a:solidFill>
                  <a:effectLst/>
                  <a:uLnTx/>
                  <a:uFillTx/>
                  <a:latin typeface="Arial" panose="020B0604020202020204"/>
                  <a:ea typeface="MS PGothic" panose="020B0600070205080204" pitchFamily="34" charset="-128"/>
                  <a:cs typeface="Calibri" panose="020F0502020204030204" pitchFamily="34" charset="0"/>
                </a:rPr>
                <a:t>inclus dans la cohorte ANRS PREVENIR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200" b="1" i="0" u="none" strike="noStrike" kern="1200" cap="none" spc="0" normalizeH="0" baseline="0" noProof="0">
                  <a:ln>
                    <a:noFill/>
                  </a:ln>
                  <a:solidFill>
                    <a:srgbClr val="000066"/>
                  </a:solidFill>
                  <a:effectLst/>
                  <a:uLnTx/>
                  <a:uFillTx/>
                  <a:latin typeface="Arial" panose="020B0604020202020204"/>
                  <a:ea typeface="MS PGothic" panose="020B0600070205080204" pitchFamily="34" charset="-128"/>
                  <a:cs typeface="Calibri" panose="020F0502020204030204" pitchFamily="34" charset="0"/>
                </a:rPr>
                <a:t>IST bactérienne dans l’année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200" b="1" i="0" u="none" strike="noStrike" kern="1200" cap="none" spc="0" normalizeH="0" baseline="0" noProof="0">
                  <a:ln>
                    <a:noFill/>
                  </a:ln>
                  <a:solidFill>
                    <a:srgbClr val="000066"/>
                  </a:solidFill>
                  <a:effectLst/>
                  <a:uLnTx/>
                  <a:uFillTx/>
                  <a:latin typeface="Arial" panose="020B0604020202020204"/>
                  <a:ea typeface="MS PGothic" panose="020B0600070205080204" pitchFamily="34" charset="-128"/>
                  <a:cs typeface="Calibri" panose="020F0502020204030204" pitchFamily="34" charset="0"/>
                </a:rPr>
                <a:t>pas de symptôme d’IST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200" b="0" i="0" u="none" strike="noStrike" kern="1200" cap="none" spc="0" normalizeH="0" baseline="0" noProof="0">
                  <a:ln>
                    <a:noFill/>
                  </a:ln>
                  <a:solidFill>
                    <a:srgbClr val="000066"/>
                  </a:solidFill>
                  <a:effectLst/>
                  <a:uLnTx/>
                  <a:uFillTx/>
                  <a:latin typeface="Arial" panose="020B0604020202020204"/>
                  <a:ea typeface="MS PGothic" panose="020B0600070205080204" pitchFamily="34" charset="-128"/>
                  <a:cs typeface="Calibri" panose="020F0502020204030204" pitchFamily="34" charset="0"/>
                </a:rPr>
                <a:t> (n = 720)</a:t>
              </a:r>
              <a:endParaRPr kumimoji="0" lang="fr-FR" altLang="en-US" sz="1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 name="Rectangle 28">
              <a:extLst>
                <a:ext uri="{FF2B5EF4-FFF2-40B4-BE49-F238E27FC236}">
                  <a16:creationId xmlns:a16="http://schemas.microsoft.com/office/drawing/2014/main" xmlns="" id="{482702D7-7726-4444-0831-B59C21E17C6A}"/>
                </a:ext>
              </a:extLst>
            </p:cNvPr>
            <p:cNvSpPr>
              <a:spLocks noChangeArrowheads="1"/>
            </p:cNvSpPr>
            <p:nvPr/>
          </p:nvSpPr>
          <p:spPr bwMode="auto">
            <a:xfrm>
              <a:off x="5087952" y="2846043"/>
              <a:ext cx="2431106" cy="1086314"/>
            </a:xfrm>
            <a:prstGeom prst="roundRect">
              <a:avLst/>
            </a:prstGeom>
            <a:solidFill>
              <a:srgbClr val="00B050"/>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DoxyPEP 200 mg</a:t>
              </a:r>
              <a:b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b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24-72h après sexe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Arial" panose="020B0604020202020204"/>
                  <a:ea typeface="+mn-ea"/>
                  <a:cs typeface="Arial" charset="0"/>
                </a:rPr>
                <a:t>(n = 362)</a:t>
              </a:r>
            </a:p>
          </p:txBody>
        </p:sp>
        <p:sp>
          <p:nvSpPr>
            <p:cNvPr id="24" name="Rectangle 28">
              <a:extLst>
                <a:ext uri="{FF2B5EF4-FFF2-40B4-BE49-F238E27FC236}">
                  <a16:creationId xmlns:a16="http://schemas.microsoft.com/office/drawing/2014/main" xmlns="" id="{E18E215D-1DC5-0618-92D7-C8E4B65609D6}"/>
                </a:ext>
              </a:extLst>
            </p:cNvPr>
            <p:cNvSpPr>
              <a:spLocks noChangeArrowheads="1"/>
            </p:cNvSpPr>
            <p:nvPr/>
          </p:nvSpPr>
          <p:spPr bwMode="auto">
            <a:xfrm>
              <a:off x="8403938" y="3497535"/>
              <a:ext cx="2953109" cy="641254"/>
            </a:xfrm>
            <a:prstGeom prst="roundRect">
              <a:avLst/>
            </a:prstGeom>
            <a:solidFill>
              <a:srgbClr val="C00000"/>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Pas de vaccin</a:t>
              </a:r>
            </a:p>
          </p:txBody>
        </p:sp>
        <p:cxnSp>
          <p:nvCxnSpPr>
            <p:cNvPr id="25" name="Connecteur : en angle 16">
              <a:extLst>
                <a:ext uri="{FF2B5EF4-FFF2-40B4-BE49-F238E27FC236}">
                  <a16:creationId xmlns:a16="http://schemas.microsoft.com/office/drawing/2014/main" xmlns="" id="{A99DADA5-F4E2-4645-E674-7072F8035BBA}"/>
                </a:ext>
              </a:extLst>
            </p:cNvPr>
            <p:cNvCxnSpPr>
              <a:cxnSpLocks/>
            </p:cNvCxnSpPr>
            <p:nvPr/>
          </p:nvCxnSpPr>
          <p:spPr>
            <a:xfrm>
              <a:off x="4155310" y="4390386"/>
              <a:ext cx="932642" cy="714657"/>
            </a:xfrm>
            <a:prstGeom prst="bentConnector3">
              <a:avLst/>
            </a:prstGeom>
            <a:ln w="19050">
              <a:solidFill>
                <a:srgbClr val="00B0F0"/>
              </a:solidFill>
              <a:tailEnd type="triangle"/>
            </a:ln>
          </p:spPr>
          <p:style>
            <a:lnRef idx="1">
              <a:schemeClr val="accent6"/>
            </a:lnRef>
            <a:fillRef idx="0">
              <a:schemeClr val="accent6"/>
            </a:fillRef>
            <a:effectRef idx="0">
              <a:schemeClr val="accent6"/>
            </a:effectRef>
            <a:fontRef idx="minor">
              <a:schemeClr val="tx1"/>
            </a:fontRef>
          </p:style>
        </p:cxnSp>
        <p:sp>
          <p:nvSpPr>
            <p:cNvPr id="26" name="Rectangle 28">
              <a:extLst>
                <a:ext uri="{FF2B5EF4-FFF2-40B4-BE49-F238E27FC236}">
                  <a16:creationId xmlns:a16="http://schemas.microsoft.com/office/drawing/2014/main" xmlns="" id="{625C387B-A3E3-FB55-B610-131287B63A49}"/>
                </a:ext>
              </a:extLst>
            </p:cNvPr>
            <p:cNvSpPr>
              <a:spLocks noChangeArrowheads="1"/>
            </p:cNvSpPr>
            <p:nvPr/>
          </p:nvSpPr>
          <p:spPr bwMode="auto">
            <a:xfrm>
              <a:off x="5087952" y="4561887"/>
              <a:ext cx="2431106" cy="1086314"/>
            </a:xfrm>
            <a:prstGeom prst="roundRect">
              <a:avLst/>
            </a:prstGeom>
            <a:solidFill>
              <a:srgbClr val="0065B0"/>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Pas de PEP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Arial" panose="020B0604020202020204"/>
                  <a:ea typeface="+mn-ea"/>
                  <a:cs typeface="Arial" charset="0"/>
                </a:rPr>
                <a:t>(n = 183)</a:t>
              </a:r>
            </a:p>
          </p:txBody>
        </p:sp>
        <p:sp>
          <p:nvSpPr>
            <p:cNvPr id="27" name="Rectangle 28">
              <a:extLst>
                <a:ext uri="{FF2B5EF4-FFF2-40B4-BE49-F238E27FC236}">
                  <a16:creationId xmlns:a16="http://schemas.microsoft.com/office/drawing/2014/main" xmlns="" id="{100DBF53-72B8-E5EB-4580-4BBB8F2C4321}"/>
                </a:ext>
              </a:extLst>
            </p:cNvPr>
            <p:cNvSpPr>
              <a:spLocks noChangeArrowheads="1"/>
            </p:cNvSpPr>
            <p:nvPr/>
          </p:nvSpPr>
          <p:spPr bwMode="auto">
            <a:xfrm>
              <a:off x="8403938" y="5213378"/>
              <a:ext cx="2953109" cy="641254"/>
            </a:xfrm>
            <a:prstGeom prst="roundRect">
              <a:avLst/>
            </a:prstGeom>
            <a:solidFill>
              <a:srgbClr val="C00000"/>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Pas de vaccin</a:t>
              </a:r>
            </a:p>
          </p:txBody>
        </p:sp>
        <p:sp>
          <p:nvSpPr>
            <p:cNvPr id="28" name="Rectangle 28">
              <a:extLst>
                <a:ext uri="{FF2B5EF4-FFF2-40B4-BE49-F238E27FC236}">
                  <a16:creationId xmlns:a16="http://schemas.microsoft.com/office/drawing/2014/main" xmlns="" id="{A192F693-1322-5004-4AF8-2190B0A3E3EB}"/>
                </a:ext>
              </a:extLst>
            </p:cNvPr>
            <p:cNvSpPr>
              <a:spLocks noChangeArrowheads="1"/>
            </p:cNvSpPr>
            <p:nvPr/>
          </p:nvSpPr>
          <p:spPr bwMode="auto">
            <a:xfrm>
              <a:off x="8403938" y="2639612"/>
              <a:ext cx="2953109" cy="641254"/>
            </a:xfrm>
            <a:prstGeom prst="roundRect">
              <a:avLst/>
            </a:prstGeom>
            <a:solidFill>
              <a:srgbClr val="00B0F0"/>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Vaccin 4CMenB</a:t>
              </a:r>
              <a:b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b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2 injections (M0 and M2)</a:t>
              </a:r>
            </a:p>
          </p:txBody>
        </p:sp>
        <p:sp>
          <p:nvSpPr>
            <p:cNvPr id="29" name="Rectangle : coins arrondis 28">
              <a:extLst>
                <a:ext uri="{FF2B5EF4-FFF2-40B4-BE49-F238E27FC236}">
                  <a16:creationId xmlns:a16="http://schemas.microsoft.com/office/drawing/2014/main" xmlns="" id="{E2F2F5D9-F0BA-C6BE-4609-1BB9886293DD}"/>
                </a:ext>
              </a:extLst>
            </p:cNvPr>
            <p:cNvSpPr>
              <a:spLocks noChangeArrowheads="1"/>
            </p:cNvSpPr>
            <p:nvPr/>
          </p:nvSpPr>
          <p:spPr bwMode="auto">
            <a:xfrm>
              <a:off x="8403938" y="4355456"/>
              <a:ext cx="2953109" cy="641254"/>
            </a:xfrm>
            <a:prstGeom prst="roundRect">
              <a:avLst/>
            </a:prstGeom>
            <a:solidFill>
              <a:srgbClr val="00B0F0"/>
            </a:solidFill>
            <a:ln w="9525">
              <a:noFill/>
              <a:miter lim="800000"/>
              <a:headEnd/>
              <a:tailEnd/>
            </a:ln>
          </p:spPr>
          <p:txBody>
            <a:bodyPr wrap="none"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Vaccin 4CMenB </a:t>
              </a:r>
              <a:b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br>
              <a:r>
                <a:rPr kumimoji="0" lang="fr-FR" sz="1200" b="1" i="0" u="none" strike="noStrike" kern="1200" cap="none" spc="0" normalizeH="0" baseline="0" noProof="0">
                  <a:ln>
                    <a:noFill/>
                  </a:ln>
                  <a:solidFill>
                    <a:srgbClr val="FFFFFF"/>
                  </a:solidFill>
                  <a:effectLst/>
                  <a:uLnTx/>
                  <a:uFillTx/>
                  <a:latin typeface="Arial" panose="020B0604020202020204"/>
                  <a:ea typeface="+mn-ea"/>
                  <a:cs typeface="Arial" charset="0"/>
                </a:rPr>
                <a:t>2 injections (M0 and M2)</a:t>
              </a:r>
            </a:p>
          </p:txBody>
        </p:sp>
        <p:cxnSp>
          <p:nvCxnSpPr>
            <p:cNvPr id="30" name="Connecteur : en angle 23">
              <a:extLst>
                <a:ext uri="{FF2B5EF4-FFF2-40B4-BE49-F238E27FC236}">
                  <a16:creationId xmlns:a16="http://schemas.microsoft.com/office/drawing/2014/main" xmlns="" id="{22547933-6C90-F97A-3A01-8EA61B6F9908}"/>
                </a:ext>
              </a:extLst>
            </p:cNvPr>
            <p:cNvCxnSpPr>
              <a:cxnSpLocks/>
            </p:cNvCxnSpPr>
            <p:nvPr/>
          </p:nvCxnSpPr>
          <p:spPr>
            <a:xfrm flipV="1">
              <a:off x="4155310" y="3389200"/>
              <a:ext cx="932642" cy="1001186"/>
            </a:xfrm>
            <a:prstGeom prst="bentConnector3">
              <a:avLst/>
            </a:prstGeom>
            <a:ln w="19050">
              <a:solidFill>
                <a:srgbClr val="00B0F0"/>
              </a:solidFill>
              <a:tailEnd type="triangle"/>
            </a:ln>
          </p:spPr>
          <p:style>
            <a:lnRef idx="1">
              <a:schemeClr val="accent6"/>
            </a:lnRef>
            <a:fillRef idx="0">
              <a:schemeClr val="accent6"/>
            </a:fillRef>
            <a:effectRef idx="0">
              <a:schemeClr val="accent6"/>
            </a:effectRef>
            <a:fontRef idx="minor">
              <a:schemeClr val="tx1"/>
            </a:fontRef>
          </p:style>
        </p:cxnSp>
        <p:cxnSp>
          <p:nvCxnSpPr>
            <p:cNvPr id="31" name="Connecteur : en angle 26">
              <a:extLst>
                <a:ext uri="{FF2B5EF4-FFF2-40B4-BE49-F238E27FC236}">
                  <a16:creationId xmlns:a16="http://schemas.microsoft.com/office/drawing/2014/main" xmlns="" id="{44516F81-8B2F-C8ED-3D48-0EF7210D13E4}"/>
                </a:ext>
              </a:extLst>
            </p:cNvPr>
            <p:cNvCxnSpPr>
              <a:cxnSpLocks/>
            </p:cNvCxnSpPr>
            <p:nvPr/>
          </p:nvCxnSpPr>
          <p:spPr>
            <a:xfrm flipV="1">
              <a:off x="7519058" y="2960239"/>
              <a:ext cx="884880" cy="428961"/>
            </a:xfrm>
            <a:prstGeom prst="bentConnector3">
              <a:avLst>
                <a:gd name="adj1" fmla="val 50000"/>
              </a:avLst>
            </a:prstGeom>
            <a:ln w="19050">
              <a:solidFill>
                <a:srgbClr val="00B0F0"/>
              </a:solidFill>
              <a:tailEnd type="triangle"/>
            </a:ln>
          </p:spPr>
          <p:style>
            <a:lnRef idx="1">
              <a:schemeClr val="accent6"/>
            </a:lnRef>
            <a:fillRef idx="0">
              <a:schemeClr val="accent6"/>
            </a:fillRef>
            <a:effectRef idx="0">
              <a:schemeClr val="accent6"/>
            </a:effectRef>
            <a:fontRef idx="minor">
              <a:schemeClr val="tx1"/>
            </a:fontRef>
          </p:style>
        </p:cxnSp>
        <p:cxnSp>
          <p:nvCxnSpPr>
            <p:cNvPr id="32" name="Connecteur : en angle 29">
              <a:extLst>
                <a:ext uri="{FF2B5EF4-FFF2-40B4-BE49-F238E27FC236}">
                  <a16:creationId xmlns:a16="http://schemas.microsoft.com/office/drawing/2014/main" xmlns="" id="{1BFCC658-B223-3567-5226-A4BB6623A3AA}"/>
                </a:ext>
              </a:extLst>
            </p:cNvPr>
            <p:cNvCxnSpPr>
              <a:cxnSpLocks/>
            </p:cNvCxnSpPr>
            <p:nvPr/>
          </p:nvCxnSpPr>
          <p:spPr>
            <a:xfrm>
              <a:off x="7519058" y="3389200"/>
              <a:ext cx="884880" cy="428961"/>
            </a:xfrm>
            <a:prstGeom prst="bentConnector3">
              <a:avLst>
                <a:gd name="adj1" fmla="val 50000"/>
              </a:avLst>
            </a:prstGeom>
            <a:ln w="19050">
              <a:solidFill>
                <a:srgbClr val="00B0F0"/>
              </a:solidFill>
              <a:tailEnd type="triangle"/>
            </a:ln>
          </p:spPr>
          <p:style>
            <a:lnRef idx="1">
              <a:schemeClr val="accent6"/>
            </a:lnRef>
            <a:fillRef idx="0">
              <a:schemeClr val="accent6"/>
            </a:fillRef>
            <a:effectRef idx="0">
              <a:schemeClr val="accent6"/>
            </a:effectRef>
            <a:fontRef idx="minor">
              <a:schemeClr val="tx1"/>
            </a:fontRef>
          </p:style>
        </p:cxnSp>
        <p:cxnSp>
          <p:nvCxnSpPr>
            <p:cNvPr id="33" name="Connecteur : en angle 32">
              <a:extLst>
                <a:ext uri="{FF2B5EF4-FFF2-40B4-BE49-F238E27FC236}">
                  <a16:creationId xmlns:a16="http://schemas.microsoft.com/office/drawing/2014/main" xmlns="" id="{003267D9-7E54-CCEF-00E4-8262ABD19D11}"/>
                </a:ext>
              </a:extLst>
            </p:cNvPr>
            <p:cNvCxnSpPr>
              <a:cxnSpLocks/>
            </p:cNvCxnSpPr>
            <p:nvPr/>
          </p:nvCxnSpPr>
          <p:spPr>
            <a:xfrm flipV="1">
              <a:off x="7519058" y="4676083"/>
              <a:ext cx="884880" cy="428961"/>
            </a:xfrm>
            <a:prstGeom prst="bentConnector3">
              <a:avLst>
                <a:gd name="adj1" fmla="val 50000"/>
              </a:avLst>
            </a:prstGeom>
            <a:ln w="19050">
              <a:solidFill>
                <a:srgbClr val="00B0F0"/>
              </a:solidFill>
              <a:tailEnd type="triangle"/>
            </a:ln>
          </p:spPr>
          <p:style>
            <a:lnRef idx="1">
              <a:schemeClr val="accent6"/>
            </a:lnRef>
            <a:fillRef idx="0">
              <a:schemeClr val="accent6"/>
            </a:fillRef>
            <a:effectRef idx="0">
              <a:schemeClr val="accent6"/>
            </a:effectRef>
            <a:fontRef idx="minor">
              <a:schemeClr val="tx1"/>
            </a:fontRef>
          </p:style>
        </p:cxnSp>
        <p:cxnSp>
          <p:nvCxnSpPr>
            <p:cNvPr id="34" name="Connecteur : en angle 35">
              <a:extLst>
                <a:ext uri="{FF2B5EF4-FFF2-40B4-BE49-F238E27FC236}">
                  <a16:creationId xmlns:a16="http://schemas.microsoft.com/office/drawing/2014/main" xmlns="" id="{4020162B-0474-C3BA-4720-41EBDC4C3288}"/>
                </a:ext>
              </a:extLst>
            </p:cNvPr>
            <p:cNvCxnSpPr>
              <a:cxnSpLocks/>
            </p:cNvCxnSpPr>
            <p:nvPr/>
          </p:nvCxnSpPr>
          <p:spPr>
            <a:xfrm>
              <a:off x="7519058" y="5105044"/>
              <a:ext cx="884880" cy="428961"/>
            </a:xfrm>
            <a:prstGeom prst="bentConnector3">
              <a:avLst>
                <a:gd name="adj1" fmla="val 50000"/>
              </a:avLst>
            </a:prstGeom>
            <a:ln w="19050">
              <a:solidFill>
                <a:srgbClr val="00B0F0"/>
              </a:solidFill>
              <a:tailEnd type="triangle"/>
            </a:ln>
          </p:spPr>
          <p:style>
            <a:lnRef idx="1">
              <a:schemeClr val="accent6"/>
            </a:lnRef>
            <a:fillRef idx="0">
              <a:schemeClr val="accent6"/>
            </a:fillRef>
            <a:effectRef idx="0">
              <a:schemeClr val="accent6"/>
            </a:effectRef>
            <a:fontRef idx="minor">
              <a:schemeClr val="tx1"/>
            </a:fontRef>
          </p:style>
        </p:cxnSp>
        <p:sp>
          <p:nvSpPr>
            <p:cNvPr id="35" name="ZoneTexte 34">
              <a:extLst>
                <a:ext uri="{FF2B5EF4-FFF2-40B4-BE49-F238E27FC236}">
                  <a16:creationId xmlns:a16="http://schemas.microsoft.com/office/drawing/2014/main" xmlns="" id="{BB61B9AF-6FF3-7CF4-3DE5-BF34FBBBAB0D}"/>
                </a:ext>
              </a:extLst>
            </p:cNvPr>
            <p:cNvSpPr txBox="1"/>
            <p:nvPr/>
          </p:nvSpPr>
          <p:spPr>
            <a:xfrm>
              <a:off x="7493435" y="3122554"/>
              <a:ext cx="481222" cy="3058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66"/>
                  </a:solidFill>
                  <a:effectLst/>
                  <a:uLnTx/>
                  <a:uFillTx/>
                  <a:latin typeface="Arial" panose="020B0604020202020204"/>
                  <a:ea typeface="+mn-ea"/>
                  <a:cs typeface="Arial" charset="0"/>
                </a:rPr>
                <a:t>1:1</a:t>
              </a:r>
            </a:p>
          </p:txBody>
        </p:sp>
        <p:sp>
          <p:nvSpPr>
            <p:cNvPr id="36" name="ZoneTexte 35">
              <a:extLst>
                <a:ext uri="{FF2B5EF4-FFF2-40B4-BE49-F238E27FC236}">
                  <a16:creationId xmlns:a16="http://schemas.microsoft.com/office/drawing/2014/main" xmlns="" id="{3F5B0120-A794-2564-9049-6B4EEB8A2962}"/>
                </a:ext>
              </a:extLst>
            </p:cNvPr>
            <p:cNvSpPr txBox="1"/>
            <p:nvPr/>
          </p:nvSpPr>
          <p:spPr>
            <a:xfrm>
              <a:off x="7493435" y="4833302"/>
              <a:ext cx="481222" cy="3058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66"/>
                  </a:solidFill>
                  <a:effectLst/>
                  <a:uLnTx/>
                  <a:uFillTx/>
                  <a:latin typeface="Arial" panose="020B0604020202020204"/>
                  <a:ea typeface="+mn-ea"/>
                  <a:cs typeface="Arial" charset="0"/>
                </a:rPr>
                <a:t>1:1</a:t>
              </a:r>
            </a:p>
          </p:txBody>
        </p:sp>
        <p:sp>
          <p:nvSpPr>
            <p:cNvPr id="37" name="ZoneTexte 36">
              <a:extLst>
                <a:ext uri="{FF2B5EF4-FFF2-40B4-BE49-F238E27FC236}">
                  <a16:creationId xmlns:a16="http://schemas.microsoft.com/office/drawing/2014/main" xmlns="" id="{CCBE451B-5674-5425-8F85-FAC3A5F9B289}"/>
                </a:ext>
              </a:extLst>
            </p:cNvPr>
            <p:cNvSpPr txBox="1"/>
            <p:nvPr/>
          </p:nvSpPr>
          <p:spPr>
            <a:xfrm>
              <a:off x="4180933" y="4047806"/>
              <a:ext cx="481222" cy="3058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66"/>
                  </a:solidFill>
                  <a:effectLst/>
                  <a:uLnTx/>
                  <a:uFillTx/>
                  <a:latin typeface="Arial" panose="020B0604020202020204"/>
                  <a:ea typeface="+mn-ea"/>
                  <a:cs typeface="Arial" charset="0"/>
                </a:rPr>
                <a:t>2:1</a:t>
              </a:r>
            </a:p>
          </p:txBody>
        </p:sp>
      </p:grpSp>
      <p:sp>
        <p:nvSpPr>
          <p:cNvPr id="5" name="ZoneTexte 4">
            <a:extLst>
              <a:ext uri="{FF2B5EF4-FFF2-40B4-BE49-F238E27FC236}">
                <a16:creationId xmlns:a16="http://schemas.microsoft.com/office/drawing/2014/main" xmlns="" id="{FED8AA31-FC5A-4B00-8E3F-B60817439D0B}"/>
              </a:ext>
            </a:extLst>
          </p:cNvPr>
          <p:cNvSpPr txBox="1"/>
          <p:nvPr/>
        </p:nvSpPr>
        <p:spPr>
          <a:xfrm>
            <a:off x="11435443" y="187841"/>
            <a:ext cx="55147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charset="0"/>
                <a:ea typeface="+mn-ea"/>
                <a:cs typeface="Arial" charset="0"/>
              </a:rPr>
              <a:t>197</a:t>
            </a:r>
          </a:p>
        </p:txBody>
      </p:sp>
    </p:spTree>
    <p:extLst>
      <p:ext uri="{BB962C8B-B14F-4D97-AF65-F5344CB8AC3E}">
        <p14:creationId xmlns:p14="http://schemas.microsoft.com/office/powerpoint/2010/main" val="1701051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xmlns="" id="{62592F94-E173-7B21-D5DD-C38732865D6B}"/>
              </a:ext>
            </a:extLst>
          </p:cNvPr>
          <p:cNvGraphicFramePr>
            <a:graphicFrameLocks noGrp="1"/>
          </p:cNvGraphicFramePr>
          <p:nvPr/>
        </p:nvGraphicFramePr>
        <p:xfrm>
          <a:off x="533399" y="1981199"/>
          <a:ext cx="10391774" cy="4429128"/>
        </p:xfrm>
        <a:graphic>
          <a:graphicData uri="http://schemas.openxmlformats.org/drawingml/2006/table">
            <a:tbl>
              <a:tblPr/>
              <a:tblGrid>
                <a:gridCol w="3983286">
                  <a:extLst>
                    <a:ext uri="{9D8B030D-6E8A-4147-A177-3AD203B41FA5}">
                      <a16:colId xmlns:a16="http://schemas.microsoft.com/office/drawing/2014/main" xmlns="" val="3809391369"/>
                    </a:ext>
                  </a:extLst>
                </a:gridCol>
                <a:gridCol w="1602122">
                  <a:extLst>
                    <a:ext uri="{9D8B030D-6E8A-4147-A177-3AD203B41FA5}">
                      <a16:colId xmlns:a16="http://schemas.microsoft.com/office/drawing/2014/main" xmlns="" val="3930853543"/>
                    </a:ext>
                  </a:extLst>
                </a:gridCol>
                <a:gridCol w="1602122">
                  <a:extLst>
                    <a:ext uri="{9D8B030D-6E8A-4147-A177-3AD203B41FA5}">
                      <a16:colId xmlns:a16="http://schemas.microsoft.com/office/drawing/2014/main" xmlns="" val="4106756153"/>
                    </a:ext>
                  </a:extLst>
                </a:gridCol>
                <a:gridCol w="1602122">
                  <a:extLst>
                    <a:ext uri="{9D8B030D-6E8A-4147-A177-3AD203B41FA5}">
                      <a16:colId xmlns:a16="http://schemas.microsoft.com/office/drawing/2014/main" xmlns="" val="460889144"/>
                    </a:ext>
                  </a:extLst>
                </a:gridCol>
                <a:gridCol w="1602122">
                  <a:extLst>
                    <a:ext uri="{9D8B030D-6E8A-4147-A177-3AD203B41FA5}">
                      <a16:colId xmlns:a16="http://schemas.microsoft.com/office/drawing/2014/main" xmlns="" val="854049526"/>
                    </a:ext>
                  </a:extLst>
                </a:gridCol>
              </a:tblGrid>
              <a:tr h="521549">
                <a:tc>
                  <a:txBody>
                    <a:bodyPr/>
                    <a:lstStyle/>
                    <a:p>
                      <a:pPr algn="l" fontAlgn="ctr">
                        <a:lnSpc>
                          <a:spcPct val="100000"/>
                        </a:lnSpc>
                      </a:pPr>
                      <a:r>
                        <a:rPr lang="fr-FR" sz="1400" b="0" i="0" u="none" strike="noStrike" noProof="0" dirty="0">
                          <a:solidFill>
                            <a:schemeClr val="bg1"/>
                          </a:solidFill>
                          <a:effectLst/>
                          <a:latin typeface="+mn-lt"/>
                        </a:rPr>
                        <a:t> </a:t>
                      </a:r>
                      <a:r>
                        <a:rPr lang="fr-FR" sz="1400" b="1" i="0" u="none" strike="noStrike" noProof="0" dirty="0">
                          <a:solidFill>
                            <a:schemeClr val="bg1"/>
                          </a:solidFill>
                          <a:effectLst/>
                          <a:latin typeface="+mn-lt"/>
                        </a:rPr>
                        <a:t>Médiane (IQR)</a:t>
                      </a:r>
                      <a:r>
                        <a:rPr lang="fr-FR" sz="1400" b="1" i="0" u="none" strike="noStrike" baseline="0" noProof="0" dirty="0">
                          <a:solidFill>
                            <a:schemeClr val="bg1"/>
                          </a:solidFill>
                          <a:effectLst/>
                          <a:latin typeface="+mn-lt"/>
                        </a:rPr>
                        <a:t> </a:t>
                      </a:r>
                      <a:r>
                        <a:rPr lang="fr-FR" sz="1400" b="1" i="0" u="none" strike="noStrike" noProof="0" dirty="0">
                          <a:solidFill>
                            <a:schemeClr val="bg1"/>
                          </a:solidFill>
                          <a:effectLst/>
                          <a:latin typeface="+mn-lt"/>
                        </a:rPr>
                        <a:t>ou %</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err="1">
                          <a:solidFill>
                            <a:schemeClr val="bg1"/>
                          </a:solidFill>
                          <a:effectLst/>
                        </a:rPr>
                        <a:t>Doxy</a:t>
                      </a:r>
                      <a:r>
                        <a:rPr lang="fr-FR" sz="1400" b="1" u="none" strike="noStrike" dirty="0">
                          <a:solidFill>
                            <a:schemeClr val="bg1"/>
                          </a:solidFill>
                          <a:effectLst/>
                        </a:rPr>
                        <a:t> PEP</a:t>
                      </a:r>
                      <a:r>
                        <a:rPr lang="fr-FR" sz="1400" b="0" u="none" strike="noStrike" dirty="0">
                          <a:solidFill>
                            <a:schemeClr val="bg1"/>
                          </a:solidFill>
                          <a:effectLst/>
                        </a:rPr>
                        <a:t/>
                      </a:r>
                      <a:br>
                        <a:rPr lang="fr-FR" sz="1400" b="0" u="none" strike="noStrike" dirty="0">
                          <a:solidFill>
                            <a:schemeClr val="bg1"/>
                          </a:solidFill>
                          <a:effectLst/>
                        </a:rPr>
                      </a:br>
                      <a:r>
                        <a:rPr lang="fr-FR" sz="1400" b="0" u="none" strike="noStrike" dirty="0">
                          <a:solidFill>
                            <a:schemeClr val="bg1"/>
                          </a:solidFill>
                          <a:effectLst/>
                        </a:rPr>
                        <a:t>(n = 362)</a:t>
                      </a:r>
                      <a:endParaRPr lang="fr-FR" sz="1400" b="0" i="0" u="none" strike="noStrike" dirty="0">
                        <a:solidFill>
                          <a:schemeClr val="bg1"/>
                        </a:solidFill>
                        <a:effectLst/>
                        <a:latin typeface="Aptos Narrow" panose="020B0004020202020204" pitchFamily="34" charset="0"/>
                      </a:endParaRPr>
                    </a:p>
                  </a:txBody>
                  <a:tcPr marL="74923" marR="74923" marT="36000" marB="360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chemeClr val="bg1"/>
                          </a:solidFill>
                          <a:effectLst/>
                        </a:rPr>
                        <a:t>Pas de PEP</a:t>
                      </a:r>
                      <a:r>
                        <a:rPr lang="fr-FR" sz="1400" b="0" u="none" strike="noStrike" dirty="0">
                          <a:solidFill>
                            <a:schemeClr val="bg1"/>
                          </a:solidFill>
                          <a:effectLst/>
                        </a:rPr>
                        <a:t/>
                      </a:r>
                      <a:br>
                        <a:rPr lang="fr-FR" sz="1400" b="0" u="none" strike="noStrike" dirty="0">
                          <a:solidFill>
                            <a:schemeClr val="bg1"/>
                          </a:solidFill>
                          <a:effectLst/>
                        </a:rPr>
                      </a:br>
                      <a:r>
                        <a:rPr lang="fr-FR" sz="1400" b="0" u="none" strike="noStrike" dirty="0">
                          <a:solidFill>
                            <a:schemeClr val="bg1"/>
                          </a:solidFill>
                          <a:effectLst/>
                        </a:rPr>
                        <a:t>(n = 183)</a:t>
                      </a:r>
                      <a:endParaRPr lang="fr-FR" sz="1400" b="0" i="0" u="none" strike="noStrike" dirty="0">
                        <a:solidFill>
                          <a:schemeClr val="bg1"/>
                        </a:solidFill>
                        <a:effectLst/>
                        <a:latin typeface="Aptos Narrow" panose="020B0004020202020204" pitchFamily="34" charset="0"/>
                      </a:endParaRPr>
                    </a:p>
                  </a:txBody>
                  <a:tcPr marL="74923" marR="74923"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65B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chemeClr val="bg1"/>
                          </a:solidFill>
                          <a:effectLst/>
                        </a:rPr>
                        <a:t>Vaccin 4CMenB</a:t>
                      </a:r>
                      <a:br>
                        <a:rPr lang="fr-FR" sz="1400" b="1" u="none" strike="noStrike" dirty="0">
                          <a:solidFill>
                            <a:schemeClr val="bg1"/>
                          </a:solidFill>
                          <a:effectLst/>
                        </a:rPr>
                      </a:br>
                      <a:r>
                        <a:rPr lang="fr-FR" sz="1400" b="0" u="none" strike="noStrike" dirty="0">
                          <a:solidFill>
                            <a:schemeClr val="bg1"/>
                          </a:solidFill>
                          <a:effectLst/>
                        </a:rPr>
                        <a:t>(n = 274)</a:t>
                      </a:r>
                      <a:endParaRPr lang="fr-FR" sz="1400" b="0" i="0" u="none" strike="noStrike" dirty="0">
                        <a:solidFill>
                          <a:schemeClr val="bg1"/>
                        </a:solidFill>
                        <a:effectLst/>
                        <a:latin typeface="Aptos Narrow" panose="020B0004020202020204" pitchFamily="34" charset="0"/>
                      </a:endParaRPr>
                    </a:p>
                  </a:txBody>
                  <a:tcPr marL="74923" marR="74923"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chemeClr val="bg1"/>
                          </a:solidFill>
                          <a:effectLst/>
                        </a:rPr>
                        <a:t>Pas de vaccin</a:t>
                      </a:r>
                      <a:br>
                        <a:rPr lang="fr-FR" sz="1400" b="1" u="none" strike="noStrike" dirty="0">
                          <a:solidFill>
                            <a:schemeClr val="bg1"/>
                          </a:solidFill>
                          <a:effectLst/>
                        </a:rPr>
                      </a:br>
                      <a:r>
                        <a:rPr lang="fr-FR" sz="1400" b="0" u="none" strike="noStrike" dirty="0">
                          <a:solidFill>
                            <a:schemeClr val="bg1"/>
                          </a:solidFill>
                          <a:effectLst/>
                        </a:rPr>
                        <a:t>(n = 270)</a:t>
                      </a:r>
                      <a:endParaRPr lang="fr-FR" sz="1400" b="0" i="0" u="none" strike="noStrike" dirty="0">
                        <a:solidFill>
                          <a:schemeClr val="bg1"/>
                        </a:solidFill>
                        <a:effectLst/>
                        <a:latin typeface="Aptos Narrow" panose="020B0004020202020204" pitchFamily="34" charset="0"/>
                      </a:endParaRPr>
                    </a:p>
                  </a:txBody>
                  <a:tcPr marL="74923" marR="74923" marT="36000" marB="36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2920092874"/>
                  </a:ext>
                </a:extLst>
              </a:tr>
              <a:tr h="300583">
                <a:tc>
                  <a:txBody>
                    <a:bodyPr/>
                    <a:lstStyle/>
                    <a:p>
                      <a:pPr>
                        <a:lnSpc>
                          <a:spcPct val="100000"/>
                        </a:lnSpc>
                      </a:pPr>
                      <a:r>
                        <a:rPr lang="fr-FR" sz="1400" b="0" noProof="0" dirty="0">
                          <a:solidFill>
                            <a:srgbClr val="000066"/>
                          </a:solidFill>
                          <a:latin typeface="+mn-lt"/>
                        </a:rPr>
                        <a:t>Age,</a:t>
                      </a:r>
                      <a:r>
                        <a:rPr lang="fr-FR" sz="1400" b="0" baseline="0" noProof="0" dirty="0">
                          <a:solidFill>
                            <a:srgbClr val="000066"/>
                          </a:solidFill>
                          <a:latin typeface="+mn-lt"/>
                        </a:rPr>
                        <a:t> années</a:t>
                      </a:r>
                      <a:endParaRPr lang="fr-FR" sz="1400" b="0" noProof="0" dirty="0">
                        <a:solidFill>
                          <a:srgbClr val="000066"/>
                        </a:solidFill>
                        <a:latin typeface="+mn-lt"/>
                      </a:endParaRP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40 (34 - 49)</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40 (34 - 48)</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40,5 (34 - 48)</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40 (34 - 49)</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extLst>
                  <a:ext uri="{0D108BD9-81ED-4DB2-BD59-A6C34878D82A}">
                    <a16:rowId xmlns:a16="http://schemas.microsoft.com/office/drawing/2014/main" xmlns="" val="3694874083"/>
                  </a:ext>
                </a:extLst>
              </a:tr>
              <a:tr h="300583">
                <a:tc>
                  <a:txBody>
                    <a:bodyPr/>
                    <a:lstStyle/>
                    <a:p>
                      <a:pPr algn="l" rtl="0" fontAlgn="ctr">
                        <a:lnSpc>
                          <a:spcPct val="100000"/>
                        </a:lnSpc>
                      </a:pPr>
                      <a:r>
                        <a:rPr lang="fr-FR" sz="1400" b="0" i="0" u="none" strike="noStrike" noProof="0" dirty="0">
                          <a:solidFill>
                            <a:srgbClr val="000066"/>
                          </a:solidFill>
                          <a:effectLst/>
                          <a:latin typeface="+mn-lt"/>
                        </a:rPr>
                        <a:t>Blanc</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87,5 </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90,2</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89,1</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87,7</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extLst>
                  <a:ext uri="{0D108BD9-81ED-4DB2-BD59-A6C34878D82A}">
                    <a16:rowId xmlns:a16="http://schemas.microsoft.com/office/drawing/2014/main" xmlns="" val="4212088597"/>
                  </a:ext>
                </a:extLst>
              </a:tr>
              <a:tr h="300583">
                <a:tc>
                  <a:txBody>
                    <a:bodyPr/>
                    <a:lstStyle/>
                    <a:p>
                      <a:pPr algn="l" rtl="0" fontAlgn="ctr">
                        <a:lnSpc>
                          <a:spcPct val="100000"/>
                        </a:lnSpc>
                      </a:pPr>
                      <a:r>
                        <a:rPr lang="fr-FR" sz="1400" b="0" i="0" u="none" strike="noStrike" noProof="0" dirty="0">
                          <a:solidFill>
                            <a:srgbClr val="000066"/>
                          </a:solidFill>
                          <a:effectLst/>
                          <a:latin typeface="+mn-lt"/>
                        </a:rPr>
                        <a:t>Né en France </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84,2</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81,4</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83,9</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82,5</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extLst>
                  <a:ext uri="{0D108BD9-81ED-4DB2-BD59-A6C34878D82A}">
                    <a16:rowId xmlns:a16="http://schemas.microsoft.com/office/drawing/2014/main" xmlns="" val="4120785043"/>
                  </a:ext>
                </a:extLst>
              </a:tr>
              <a:tr h="300583">
                <a:tc>
                  <a:txBody>
                    <a:bodyPr/>
                    <a:lstStyle/>
                    <a:p>
                      <a:pPr algn="l" rtl="0" fontAlgn="ctr">
                        <a:lnSpc>
                          <a:spcPct val="100000"/>
                        </a:lnSpc>
                      </a:pPr>
                      <a:r>
                        <a:rPr lang="fr-FR" sz="1400" b="0" i="0" u="none" strike="noStrike" noProof="0" dirty="0">
                          <a:solidFill>
                            <a:srgbClr val="000066"/>
                          </a:solidFill>
                          <a:effectLst/>
                          <a:latin typeface="+mn-lt"/>
                        </a:rPr>
                        <a:t>Etudes secondaires</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88,8</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88,1</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89,6</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87,4</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extLst>
                  <a:ext uri="{0D108BD9-81ED-4DB2-BD59-A6C34878D82A}">
                    <a16:rowId xmlns:a16="http://schemas.microsoft.com/office/drawing/2014/main" xmlns="" val="560017841"/>
                  </a:ext>
                </a:extLst>
              </a:tr>
              <a:tr h="300583">
                <a:tc>
                  <a:txBody>
                    <a:bodyPr/>
                    <a:lstStyle/>
                    <a:p>
                      <a:pPr algn="l" rtl="0" fontAlgn="ctr">
                        <a:lnSpc>
                          <a:spcPct val="100000"/>
                        </a:lnSpc>
                      </a:pPr>
                      <a:r>
                        <a:rPr lang="fr-FR" sz="1400" b="0" i="0" u="none" strike="noStrike" noProof="0" dirty="0">
                          <a:solidFill>
                            <a:srgbClr val="000066"/>
                          </a:solidFill>
                          <a:effectLst/>
                          <a:latin typeface="+mn-lt"/>
                        </a:rPr>
                        <a:t>Ayant un emploi</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88,3</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88,6</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90,5</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86,2</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extLst>
                  <a:ext uri="{0D108BD9-81ED-4DB2-BD59-A6C34878D82A}">
                    <a16:rowId xmlns:a16="http://schemas.microsoft.com/office/drawing/2014/main" xmlns="" val="908984128"/>
                  </a:ext>
                </a:extLst>
              </a:tr>
              <a:tr h="300583">
                <a:tc>
                  <a:txBody>
                    <a:bodyPr/>
                    <a:lstStyle/>
                    <a:p>
                      <a:pPr algn="l" rtl="0" fontAlgn="ctr">
                        <a:lnSpc>
                          <a:spcPct val="100000"/>
                        </a:lnSpc>
                      </a:pPr>
                      <a:r>
                        <a:rPr lang="fr-FR" sz="1400" b="0" i="0" u="none" strike="noStrike" noProof="0" dirty="0">
                          <a:solidFill>
                            <a:srgbClr val="000066"/>
                          </a:solidFill>
                          <a:effectLst/>
                          <a:latin typeface="+mn-lt"/>
                        </a:rPr>
                        <a:t>Durée sous </a:t>
                      </a:r>
                      <a:r>
                        <a:rPr lang="fr-FR" sz="1400" b="0" i="0" u="none" strike="noStrike" noProof="0" dirty="0" err="1">
                          <a:solidFill>
                            <a:srgbClr val="000066"/>
                          </a:solidFill>
                          <a:effectLst/>
                          <a:latin typeface="+mn-lt"/>
                        </a:rPr>
                        <a:t>PrEP</a:t>
                      </a:r>
                      <a:r>
                        <a:rPr lang="fr-FR" sz="1400" b="0" i="0" u="none" strike="noStrike" noProof="0" dirty="0">
                          <a:solidFill>
                            <a:srgbClr val="000066"/>
                          </a:solidFill>
                          <a:effectLst/>
                          <a:latin typeface="+mn-lt"/>
                        </a:rPr>
                        <a:t>,</a:t>
                      </a:r>
                      <a:r>
                        <a:rPr lang="fr-FR" sz="1400" b="0" i="0" u="none" strike="noStrike" baseline="0" noProof="0" dirty="0">
                          <a:solidFill>
                            <a:srgbClr val="000066"/>
                          </a:solidFill>
                          <a:effectLst/>
                          <a:latin typeface="+mn-lt"/>
                        </a:rPr>
                        <a:t> </a:t>
                      </a:r>
                      <a:r>
                        <a:rPr lang="fr-FR" sz="1400" b="0" i="0" u="none" strike="noStrike" noProof="0" dirty="0">
                          <a:solidFill>
                            <a:srgbClr val="000066"/>
                          </a:solidFill>
                          <a:effectLst/>
                          <a:latin typeface="+mn-lt"/>
                        </a:rPr>
                        <a:t>mois</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32 (0 - 43)</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36 (0 - 45)</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31 (0 - 45)</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33 (0 - 44)</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extLst>
                  <a:ext uri="{0D108BD9-81ED-4DB2-BD59-A6C34878D82A}">
                    <a16:rowId xmlns:a16="http://schemas.microsoft.com/office/drawing/2014/main" xmlns="" val="3424057711"/>
                  </a:ext>
                </a:extLst>
              </a:tr>
              <a:tr h="300583">
                <a:tc>
                  <a:txBody>
                    <a:bodyPr/>
                    <a:lstStyle/>
                    <a:p>
                      <a:pPr algn="l" rtl="0" fontAlgn="ctr">
                        <a:lnSpc>
                          <a:spcPct val="100000"/>
                        </a:lnSpc>
                      </a:pPr>
                      <a:r>
                        <a:rPr lang="fr-FR" sz="1400" b="0" i="0" u="none" strike="noStrike" noProof="0" dirty="0">
                          <a:solidFill>
                            <a:srgbClr val="000066"/>
                          </a:solidFill>
                          <a:effectLst/>
                          <a:latin typeface="+mn-lt"/>
                        </a:rPr>
                        <a:t>IST dans les 12 derniers mois</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 (1 - 2)</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1,5 (1 - 2)</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 (1 - 3)</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 (1 - 2)</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extLst>
                  <a:ext uri="{0D108BD9-81ED-4DB2-BD59-A6C34878D82A}">
                    <a16:rowId xmlns:a16="http://schemas.microsoft.com/office/drawing/2014/main" xmlns="" val="91005122"/>
                  </a:ext>
                </a:extLst>
              </a:tr>
              <a:tr h="300583">
                <a:tc>
                  <a:txBody>
                    <a:bodyPr/>
                    <a:lstStyle/>
                    <a:p>
                      <a:pPr algn="l" rtl="0" fontAlgn="ctr">
                        <a:lnSpc>
                          <a:spcPct val="100000"/>
                        </a:lnSpc>
                        <a:buClr>
                          <a:srgbClr val="000000"/>
                        </a:buClr>
                        <a:buSzPts val="1800"/>
                        <a:buFont typeface="Wingdings" panose="05000000000000000000" pitchFamily="2" charset="2"/>
                        <a:buNone/>
                      </a:pPr>
                      <a:r>
                        <a:rPr lang="fr-FR" sz="1400" b="0" i="0" u="none" strike="noStrike" noProof="0" dirty="0">
                          <a:solidFill>
                            <a:srgbClr val="000066"/>
                          </a:solidFill>
                          <a:effectLst/>
                          <a:latin typeface="+mn-lt"/>
                        </a:rPr>
                        <a:t>Gonocoque</a:t>
                      </a:r>
                    </a:p>
                  </a:txBody>
                  <a:tcPr marL="202670"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67,7</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68,1</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67,5</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68</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extLst>
                  <a:ext uri="{0D108BD9-81ED-4DB2-BD59-A6C34878D82A}">
                    <a16:rowId xmlns:a16="http://schemas.microsoft.com/office/drawing/2014/main" xmlns="" val="626261554"/>
                  </a:ext>
                </a:extLst>
              </a:tr>
              <a:tr h="30058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0" i="1" u="none" strike="noStrike" noProof="0" dirty="0">
                          <a:solidFill>
                            <a:srgbClr val="000066"/>
                          </a:solidFill>
                          <a:effectLst/>
                          <a:latin typeface="+mn-lt"/>
                        </a:rPr>
                        <a:t>Chlamydiae</a:t>
                      </a:r>
                    </a:p>
                  </a:txBody>
                  <a:tcPr marL="202670"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50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48,4</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51,5</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47,2</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extLst>
                  <a:ext uri="{0D108BD9-81ED-4DB2-BD59-A6C34878D82A}">
                    <a16:rowId xmlns:a16="http://schemas.microsoft.com/office/drawing/2014/main" xmlns="" val="3146221223"/>
                  </a:ext>
                </a:extLst>
              </a:tr>
              <a:tr h="300583">
                <a:tc>
                  <a:txBody>
                    <a:bodyPr/>
                    <a:lstStyle/>
                    <a:p>
                      <a:pPr algn="l" rtl="0" fontAlgn="ctr">
                        <a:lnSpc>
                          <a:spcPct val="100000"/>
                        </a:lnSpc>
                        <a:buClr>
                          <a:srgbClr val="000000"/>
                        </a:buClr>
                        <a:buSzPts val="1800"/>
                        <a:buFont typeface="Wingdings" panose="05000000000000000000" pitchFamily="2" charset="2"/>
                        <a:buNone/>
                      </a:pPr>
                      <a:r>
                        <a:rPr lang="fr-FR" sz="1400" b="0" i="0" u="none" strike="noStrike" noProof="0" dirty="0">
                          <a:solidFill>
                            <a:srgbClr val="000066"/>
                          </a:solidFill>
                          <a:effectLst/>
                          <a:latin typeface="+mn-lt"/>
                        </a:rPr>
                        <a:t>Syphilis</a:t>
                      </a:r>
                    </a:p>
                  </a:txBody>
                  <a:tcPr marL="202670"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21,1</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18,1</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21,5</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20,1</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extLst>
                  <a:ext uri="{0D108BD9-81ED-4DB2-BD59-A6C34878D82A}">
                    <a16:rowId xmlns:a16="http://schemas.microsoft.com/office/drawing/2014/main" xmlns="" val="3105675553"/>
                  </a:ext>
                </a:extLst>
              </a:tr>
              <a:tr h="300583">
                <a:tc>
                  <a:txBody>
                    <a:bodyPr/>
                    <a:lstStyle/>
                    <a:p>
                      <a:pPr algn="l" rtl="0" fontAlgn="ctr">
                        <a:lnSpc>
                          <a:spcPct val="100000"/>
                        </a:lnSpc>
                      </a:pPr>
                      <a:r>
                        <a:rPr lang="fr-FR" sz="1400" b="0" i="0" u="none" strike="noStrike" noProof="0" dirty="0">
                          <a:solidFill>
                            <a:srgbClr val="000066"/>
                          </a:solidFill>
                          <a:effectLst/>
                          <a:latin typeface="+mn-lt"/>
                        </a:rPr>
                        <a:t>Rapports sans préservatif (dernier mois)</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 (2 - 10)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 (1 - 10)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 (1 - 10)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4 (2 - 10)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extLst>
                  <a:ext uri="{0D108BD9-81ED-4DB2-BD59-A6C34878D82A}">
                    <a16:rowId xmlns:a16="http://schemas.microsoft.com/office/drawing/2014/main" xmlns="" val="1412705675"/>
                  </a:ext>
                </a:extLst>
              </a:tr>
              <a:tr h="300583">
                <a:tc>
                  <a:txBody>
                    <a:bodyPr/>
                    <a:lstStyle/>
                    <a:p>
                      <a:pPr algn="l" rtl="0" fontAlgn="ctr">
                        <a:lnSpc>
                          <a:spcPct val="100000"/>
                        </a:lnSpc>
                      </a:pPr>
                      <a:r>
                        <a:rPr lang="fr-FR" sz="1400" b="0" i="0" u="none" strike="noStrike" noProof="0" dirty="0">
                          <a:solidFill>
                            <a:srgbClr val="000066"/>
                          </a:solidFill>
                          <a:effectLst/>
                          <a:latin typeface="+mn-lt"/>
                        </a:rPr>
                        <a:t>Partenaires (3 derniers mois)</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10 (5 - 20)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10 (5 - 20)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10 (5 - 20)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10 (5 - 20)</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97FD5">
                        <a:tint val="20000"/>
                      </a:srgbClr>
                    </a:solidFill>
                  </a:tcPr>
                </a:tc>
                <a:extLst>
                  <a:ext uri="{0D108BD9-81ED-4DB2-BD59-A6C34878D82A}">
                    <a16:rowId xmlns:a16="http://schemas.microsoft.com/office/drawing/2014/main" xmlns="" val="1086074898"/>
                  </a:ext>
                </a:extLst>
              </a:tr>
              <a:tr h="300583">
                <a:tc>
                  <a:txBody>
                    <a:bodyPr/>
                    <a:lstStyle/>
                    <a:p>
                      <a:pPr algn="l" rtl="0" fontAlgn="ctr">
                        <a:lnSpc>
                          <a:spcPct val="100000"/>
                        </a:lnSpc>
                      </a:pPr>
                      <a:r>
                        <a:rPr lang="fr-FR" sz="1400" b="0" i="0" u="none" strike="noStrike" noProof="0" dirty="0" err="1">
                          <a:solidFill>
                            <a:srgbClr val="000066"/>
                          </a:solidFill>
                          <a:effectLst/>
                          <a:latin typeface="+mn-lt"/>
                        </a:rPr>
                        <a:t>Chemsex</a:t>
                      </a:r>
                      <a:r>
                        <a:rPr lang="fr-FR" sz="1400" b="0" i="0" u="none" strike="noStrike" noProof="0" dirty="0">
                          <a:solidFill>
                            <a:srgbClr val="000066"/>
                          </a:solidFill>
                          <a:effectLst/>
                          <a:latin typeface="+mn-lt"/>
                        </a:rPr>
                        <a:t> lors du dernier rapport</a:t>
                      </a:r>
                    </a:p>
                  </a:txBody>
                  <a:tcPr marL="67557" marR="7506" marT="7507"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21,8</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22,4</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19,7</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b"/>
                      <a:r>
                        <a:rPr lang="fr-FR" sz="1400" u="none" strike="noStrike" dirty="0">
                          <a:solidFill>
                            <a:srgbClr val="000066"/>
                          </a:solidFill>
                          <a:effectLst/>
                        </a:rPr>
                        <a:t>24,4</a:t>
                      </a:r>
                      <a:endParaRPr lang="fr-FR" sz="1400" b="0" i="0" u="none" strike="noStrike" dirty="0">
                        <a:solidFill>
                          <a:srgbClr val="000066"/>
                        </a:solidFill>
                        <a:effectLst/>
                        <a:latin typeface="Aptos Narrow" panose="020B0004020202020204" pitchFamily="34" charset="0"/>
                      </a:endParaRPr>
                    </a:p>
                  </a:txBody>
                  <a:tcPr marL="74923" marR="74923" marT="36000" marB="360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D8EF"/>
                    </a:solidFill>
                  </a:tcPr>
                </a:tc>
                <a:extLst>
                  <a:ext uri="{0D108BD9-81ED-4DB2-BD59-A6C34878D82A}">
                    <a16:rowId xmlns:a16="http://schemas.microsoft.com/office/drawing/2014/main" xmlns="" val="3498806314"/>
                  </a:ext>
                </a:extLst>
              </a:tr>
            </a:tbl>
          </a:graphicData>
        </a:graphic>
      </p:graphicFrame>
      <p:sp>
        <p:nvSpPr>
          <p:cNvPr id="7" name="ZoneTexte 6">
            <a:extLst>
              <a:ext uri="{FF2B5EF4-FFF2-40B4-BE49-F238E27FC236}">
                <a16:creationId xmlns:a16="http://schemas.microsoft.com/office/drawing/2014/main" xmlns="" id="{CDC0D95A-EC18-77B0-B43B-C93494A8EAC2}"/>
              </a:ext>
            </a:extLst>
          </p:cNvPr>
          <p:cNvSpPr txBox="1"/>
          <p:nvPr/>
        </p:nvSpPr>
        <p:spPr>
          <a:xfrm>
            <a:off x="1939089" y="1405484"/>
            <a:ext cx="831382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Caractéristiques des participants à l’inclusion</a:t>
            </a:r>
          </a:p>
        </p:txBody>
      </p:sp>
      <p:sp>
        <p:nvSpPr>
          <p:cNvPr id="3" name="Titre 2">
            <a:extLst>
              <a:ext uri="{FF2B5EF4-FFF2-40B4-BE49-F238E27FC236}">
                <a16:creationId xmlns:a16="http://schemas.microsoft.com/office/drawing/2014/main" xmlns="" id="{5E429FD6-1EBD-32DE-B8FF-247F9CB1AE3A}"/>
              </a:ext>
            </a:extLst>
          </p:cNvPr>
          <p:cNvSpPr>
            <a:spLocks noGrp="1"/>
          </p:cNvSpPr>
          <p:nvPr>
            <p:ph type="title"/>
          </p:nvPr>
        </p:nvSpPr>
        <p:spPr>
          <a:xfrm>
            <a:off x="2063751" y="115889"/>
            <a:ext cx="9775824" cy="936625"/>
          </a:xfrm>
        </p:spPr>
        <p:txBody>
          <a:bodyPr/>
          <a:lstStyle/>
          <a:p>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Essai ANRS 174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Doxyvac</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 prévention des IST bactériennes </a:t>
            </a:r>
            <a:b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b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chez les HSH sous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PrEP</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résultats finaux (4) </a:t>
            </a:r>
            <a:endParaRPr lang="x-none" sz="2400" dirty="0"/>
          </a:p>
        </p:txBody>
      </p:sp>
      <p:sp>
        <p:nvSpPr>
          <p:cNvPr id="4" name="Text Box 3">
            <a:extLst>
              <a:ext uri="{FF2B5EF4-FFF2-40B4-BE49-F238E27FC236}">
                <a16:creationId xmlns:a16="http://schemas.microsoft.com/office/drawing/2014/main" xmlns="" id="{C5BE9AE8-CD3A-B937-D5A0-7A4982D877FC}"/>
              </a:ext>
            </a:extLst>
          </p:cNvPr>
          <p:cNvSpPr txBox="1">
            <a:spLocks noChangeArrowheads="1"/>
          </p:cNvSpPr>
          <p:nvPr/>
        </p:nvSpPr>
        <p:spPr bwMode="auto">
          <a:xfrm>
            <a:off x="9383713" y="6581775"/>
            <a:ext cx="2808287" cy="276225"/>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1200" b="0" i="1" u="none" strike="noStrike" kern="1200" cap="none" spc="0" normalizeH="0" baseline="0" noProof="0" dirty="0">
                <a:ln>
                  <a:noFill/>
                </a:ln>
                <a:solidFill>
                  <a:srgbClr val="0070C0"/>
                </a:solidFill>
                <a:effectLst/>
                <a:uLnTx/>
                <a:uFillTx/>
                <a:latin typeface="Arial" charset="0"/>
                <a:ea typeface="+mn-ea"/>
                <a:cs typeface="Arial" charset="0"/>
              </a:rPr>
              <a:t>Molina JM, CROI 2024, Abs. 124</a:t>
            </a:r>
          </a:p>
        </p:txBody>
      </p:sp>
      <p:sp>
        <p:nvSpPr>
          <p:cNvPr id="2" name="ZoneTexte 1">
            <a:extLst>
              <a:ext uri="{FF2B5EF4-FFF2-40B4-BE49-F238E27FC236}">
                <a16:creationId xmlns:a16="http://schemas.microsoft.com/office/drawing/2014/main" xmlns="" id="{DA7E5C05-198B-A5B1-64DA-7BE85AF45911}"/>
              </a:ext>
            </a:extLst>
          </p:cNvPr>
          <p:cNvSpPr txBox="1"/>
          <p:nvPr/>
        </p:nvSpPr>
        <p:spPr>
          <a:xfrm>
            <a:off x="11435443" y="187841"/>
            <a:ext cx="55147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charset="0"/>
                <a:ea typeface="+mn-ea"/>
                <a:cs typeface="Arial" charset="0"/>
              </a:rPr>
              <a:t>200</a:t>
            </a:r>
          </a:p>
        </p:txBody>
      </p:sp>
    </p:spTree>
    <p:extLst>
      <p:ext uri="{BB962C8B-B14F-4D97-AF65-F5344CB8AC3E}">
        <p14:creationId xmlns:p14="http://schemas.microsoft.com/office/powerpoint/2010/main" val="186338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FACF27D-7BE1-CAA9-DCF5-D71429EC3995}"/>
              </a:ext>
            </a:extLst>
          </p:cNvPr>
          <p:cNvSpPr>
            <a:spLocks noGrp="1"/>
          </p:cNvSpPr>
          <p:nvPr>
            <p:ph type="ctrTitle"/>
          </p:nvPr>
        </p:nvSpPr>
        <p:spPr>
          <a:xfrm>
            <a:off x="398585" y="3054206"/>
            <a:ext cx="4255008" cy="1711226"/>
          </a:xfrm>
        </p:spPr>
        <p:txBody>
          <a:bodyPr vert="horz" lIns="91440" tIns="45720" rIns="91440" bIns="45720" rtlCol="0" anchor="ctr">
            <a:normAutofit fontScale="90000"/>
          </a:bodyPr>
          <a:lstStyle/>
          <a:p>
            <a:r>
              <a:rPr lang="en-US" sz="4400" kern="1200" dirty="0" err="1" smtClean="0">
                <a:solidFill>
                  <a:schemeClr val="tx1"/>
                </a:solidFill>
                <a:effectLst/>
                <a:latin typeface="+mj-lt"/>
                <a:ea typeface="+mj-ea"/>
                <a:cs typeface="+mj-cs"/>
              </a:rPr>
              <a:t>Aborder</a:t>
            </a:r>
            <a:r>
              <a:rPr lang="en-US" sz="4400" kern="1200" dirty="0" smtClean="0">
                <a:solidFill>
                  <a:schemeClr val="tx1"/>
                </a:solidFill>
                <a:effectLst/>
                <a:latin typeface="+mj-lt"/>
                <a:ea typeface="+mj-ea"/>
                <a:cs typeface="+mj-cs"/>
              </a:rPr>
              <a:t> </a:t>
            </a:r>
            <a:r>
              <a:rPr lang="en-US" sz="4400" kern="1200" dirty="0">
                <a:solidFill>
                  <a:schemeClr val="tx1"/>
                </a:solidFill>
                <a:effectLst/>
                <a:latin typeface="+mj-lt"/>
                <a:ea typeface="+mj-ea"/>
                <a:cs typeface="+mj-cs"/>
              </a:rPr>
              <a:t>la </a:t>
            </a:r>
            <a:r>
              <a:rPr lang="en-US" sz="4400" kern="1200" dirty="0" err="1">
                <a:solidFill>
                  <a:schemeClr val="tx1"/>
                </a:solidFill>
                <a:effectLst/>
                <a:latin typeface="+mj-lt"/>
                <a:ea typeface="+mj-ea"/>
                <a:cs typeface="+mj-cs"/>
              </a:rPr>
              <a:t>sexualité</a:t>
            </a:r>
            <a:r>
              <a:rPr lang="en-US" sz="4400" kern="1200" dirty="0">
                <a:solidFill>
                  <a:schemeClr val="tx1"/>
                </a:solidFill>
                <a:effectLst/>
                <a:latin typeface="+mj-lt"/>
                <a:ea typeface="+mj-ea"/>
                <a:cs typeface="+mj-cs"/>
              </a:rPr>
              <a:t> </a:t>
            </a:r>
            <a:r>
              <a:rPr lang="en-US" sz="4400" kern="1200" dirty="0" err="1">
                <a:solidFill>
                  <a:schemeClr val="tx1"/>
                </a:solidFill>
                <a:effectLst/>
                <a:latin typeface="+mj-lt"/>
                <a:ea typeface="+mj-ea"/>
                <a:cs typeface="+mj-cs"/>
              </a:rPr>
              <a:t>en</a:t>
            </a:r>
            <a:r>
              <a:rPr lang="en-US" sz="4400" kern="1200" dirty="0">
                <a:solidFill>
                  <a:schemeClr val="tx1"/>
                </a:solidFill>
                <a:effectLst/>
                <a:latin typeface="+mj-lt"/>
                <a:ea typeface="+mj-ea"/>
                <a:cs typeface="+mj-cs"/>
              </a:rPr>
              <a:t> consultation </a:t>
            </a:r>
            <a:br>
              <a:rPr lang="en-US" sz="4400" kern="1200" dirty="0">
                <a:solidFill>
                  <a:schemeClr val="tx1"/>
                </a:solidFill>
                <a:effectLst/>
                <a:latin typeface="+mj-lt"/>
                <a:ea typeface="+mj-ea"/>
                <a:cs typeface="+mj-cs"/>
              </a:rPr>
            </a:br>
            <a:r>
              <a:rPr lang="en-US" sz="4400" kern="1200" dirty="0">
                <a:solidFill>
                  <a:schemeClr val="tx1"/>
                </a:solidFill>
                <a:effectLst/>
                <a:latin typeface="+mj-lt"/>
                <a:ea typeface="+mj-ea"/>
                <a:cs typeface="+mj-cs"/>
              </a:rPr>
              <a:t/>
            </a:r>
            <a:br>
              <a:rPr lang="en-US" sz="4400" kern="1200" dirty="0">
                <a:solidFill>
                  <a:schemeClr val="tx1"/>
                </a:solidFill>
                <a:effectLst/>
                <a:latin typeface="+mj-lt"/>
                <a:ea typeface="+mj-ea"/>
                <a:cs typeface="+mj-cs"/>
              </a:rPr>
            </a:br>
            <a:endParaRPr lang="en-US" sz="4400" kern="1200" dirty="0">
              <a:solidFill>
                <a:schemeClr val="tx1"/>
              </a:solidFill>
              <a:latin typeface="+mj-lt"/>
              <a:ea typeface="+mj-ea"/>
              <a:cs typeface="+mj-cs"/>
            </a:endParaRPr>
          </a:p>
        </p:txBody>
      </p:sp>
      <p:graphicFrame>
        <p:nvGraphicFramePr>
          <p:cNvPr id="6" name="ZoneTexte 1">
            <a:extLst>
              <a:ext uri="{FF2B5EF4-FFF2-40B4-BE49-F238E27FC236}">
                <a16:creationId xmlns:a16="http://schemas.microsoft.com/office/drawing/2014/main" xmlns="" id="{DC88057E-F611-D423-97D9-E4EDE205644F}"/>
              </a:ext>
            </a:extLst>
          </p:cNvPr>
          <p:cNvGraphicFramePr/>
          <p:nvPr>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a:extLst>
              <a:ext uri="{FF2B5EF4-FFF2-40B4-BE49-F238E27FC236}">
                <a16:creationId xmlns:a16="http://schemas.microsoft.com/office/drawing/2014/main" xmlns="" id="{A8DD3E38-A635-86BF-00F2-43EAEFC91743}"/>
              </a:ext>
            </a:extLst>
          </p:cNvPr>
          <p:cNvSpPr txBox="1"/>
          <p:nvPr/>
        </p:nvSpPr>
        <p:spPr>
          <a:xfrm>
            <a:off x="287694" y="6223145"/>
            <a:ext cx="11066106" cy="867032"/>
          </a:xfrm>
          <a:prstGeom prst="rect">
            <a:avLst/>
          </a:prstGeom>
          <a:noFill/>
        </p:spPr>
        <p:txBody>
          <a:bodyPr wrap="square" rtlCol="0">
            <a:spAutoFit/>
          </a:bodyPr>
          <a:lstStyle/>
          <a:p>
            <a:pPr>
              <a:lnSpc>
                <a:spcPct val="107000"/>
              </a:lnSpc>
              <a:spcAft>
                <a:spcPts val="800"/>
              </a:spcAft>
            </a:pPr>
            <a:r>
              <a:rPr lang="fr-FR" sz="800" dirty="0"/>
              <a:t>Sources : </a:t>
            </a:r>
            <a:r>
              <a:rPr lang="fr-FR" sz="800" b="0" i="0" dirty="0" err="1">
                <a:solidFill>
                  <a:srgbClr val="414141"/>
                </a:solidFill>
                <a:effectLst/>
                <a:latin typeface="Arial" panose="020B0604020202020204" pitchFamily="34" charset="0"/>
              </a:rPr>
              <a:t>Potherat</a:t>
            </a:r>
            <a:r>
              <a:rPr lang="fr-FR" sz="800" b="0" i="0" dirty="0">
                <a:solidFill>
                  <a:srgbClr val="414141"/>
                </a:solidFill>
                <a:effectLst/>
                <a:latin typeface="Arial" panose="020B0604020202020204" pitchFamily="34" charset="0"/>
              </a:rPr>
              <a:t> G, </a:t>
            </a:r>
            <a:r>
              <a:rPr lang="fr-FR" sz="800" b="0" i="0" dirty="0" err="1">
                <a:solidFill>
                  <a:srgbClr val="414141"/>
                </a:solidFill>
                <a:effectLst/>
                <a:latin typeface="Arial" panose="020B0604020202020204" pitchFamily="34" charset="0"/>
              </a:rPr>
              <a:t>Tassel</a:t>
            </a:r>
            <a:r>
              <a:rPr lang="fr-FR" sz="800" b="0" i="0" dirty="0">
                <a:solidFill>
                  <a:srgbClr val="414141"/>
                </a:solidFill>
                <a:effectLst/>
                <a:latin typeface="Arial" panose="020B0604020202020204" pitchFamily="34" charset="0"/>
              </a:rPr>
              <a:t> J, Epaulard O. Les hommes ayant des rapports sexuels avec des hommes et la médecine générale : mention de l’orientation sexuelle par les patients et impact sur la relation de soin (étude </a:t>
            </a:r>
            <a:r>
              <a:rPr lang="fr-FR" sz="800" b="0" i="0" dirty="0" err="1">
                <a:solidFill>
                  <a:srgbClr val="414141"/>
                </a:solidFill>
                <a:effectLst/>
                <a:latin typeface="Arial" panose="020B0604020202020204" pitchFamily="34" charset="0"/>
              </a:rPr>
              <a:t>HomoGen</a:t>
            </a:r>
            <a:r>
              <a:rPr lang="fr-FR" sz="800" b="0" i="0" dirty="0">
                <a:solidFill>
                  <a:srgbClr val="414141"/>
                </a:solidFill>
                <a:effectLst/>
                <a:latin typeface="Arial" panose="020B0604020202020204" pitchFamily="34" charset="0"/>
              </a:rPr>
              <a:t>). Bull </a:t>
            </a:r>
            <a:r>
              <a:rPr lang="fr-FR" sz="800" b="0" i="0" dirty="0" err="1">
                <a:solidFill>
                  <a:srgbClr val="414141"/>
                </a:solidFill>
                <a:effectLst/>
                <a:latin typeface="Arial" panose="020B0604020202020204" pitchFamily="34" charset="0"/>
              </a:rPr>
              <a:t>Epidémiol</a:t>
            </a:r>
            <a:r>
              <a:rPr lang="fr-FR" sz="800" b="0" i="0" dirty="0">
                <a:solidFill>
                  <a:srgbClr val="414141"/>
                </a:solidFill>
                <a:effectLst/>
                <a:latin typeface="Arial" panose="020B0604020202020204" pitchFamily="34" charset="0"/>
              </a:rPr>
              <a:t> </a:t>
            </a:r>
            <a:r>
              <a:rPr lang="fr-FR" sz="800" b="0" i="0" dirty="0" err="1">
                <a:solidFill>
                  <a:srgbClr val="414141"/>
                </a:solidFill>
                <a:effectLst/>
                <a:latin typeface="Arial" panose="020B0604020202020204" pitchFamily="34" charset="0"/>
              </a:rPr>
              <a:t>Hebd</a:t>
            </a:r>
            <a:r>
              <a:rPr lang="fr-FR" sz="800" b="0" i="0" dirty="0">
                <a:solidFill>
                  <a:srgbClr val="414141"/>
                </a:solidFill>
                <a:effectLst/>
                <a:latin typeface="Arial" panose="020B0604020202020204" pitchFamily="34" charset="0"/>
              </a:rPr>
              <a:t>. 2019;(12):204-10. ; </a:t>
            </a:r>
            <a:r>
              <a:rPr lang="fr-FR" sz="800" kern="100" dirty="0">
                <a:effectLst/>
                <a:latin typeface="Calibri" panose="020F0502020204030204" pitchFamily="34" charset="0"/>
                <a:ea typeface="Calibri" panose="020F0502020204030204" pitchFamily="34" charset="0"/>
                <a:cs typeface="Calibri" panose="020F0502020204030204" pitchFamily="34" charset="0"/>
              </a:rPr>
              <a:t>Achard J, </a:t>
            </a:r>
            <a:r>
              <a:rPr lang="fr-FR" sz="800" kern="100" dirty="0" err="1">
                <a:effectLst/>
                <a:latin typeface="Calibri" panose="020F0502020204030204" pitchFamily="34" charset="0"/>
                <a:ea typeface="Calibri" panose="020F0502020204030204" pitchFamily="34" charset="0"/>
                <a:cs typeface="Calibri" panose="020F0502020204030204" pitchFamily="34" charset="0"/>
              </a:rPr>
              <a:t>Jousset</a:t>
            </a:r>
            <a:r>
              <a:rPr lang="fr-FR" sz="800" kern="100" dirty="0">
                <a:effectLst/>
                <a:latin typeface="Calibri" panose="020F0502020204030204" pitchFamily="34" charset="0"/>
                <a:ea typeface="Calibri" panose="020F0502020204030204" pitchFamily="34" charset="0"/>
                <a:cs typeface="Calibri" panose="020F0502020204030204" pitchFamily="34" charset="0"/>
              </a:rPr>
              <a:t> M. De quelle manière sont abordées les questions relatives à la sexualité, aux IST et à la contraception chez les adolescents de sexe masculin en consultation de médecine générale? </a:t>
            </a:r>
            <a:r>
              <a:rPr lang="fr-FR" sz="8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800" kern="100" dirty="0">
                <a:effectLst/>
                <a:latin typeface="Calibri" panose="020F0502020204030204" pitchFamily="34" charset="0"/>
                <a:ea typeface="Calibri" panose="020F0502020204030204" pitchFamily="34" charset="0"/>
                <a:cs typeface="Calibri" panose="020F0502020204030204" pitchFamily="34" charset="0"/>
              </a:rPr>
              <a:t>Fievet C. Comment aborder le sujet de la sexualité en consultation de médecine générale? Enquête qualitative auprès de patientes à La Réunion. Médecine Interne. </a:t>
            </a:r>
            <a:endParaRPr lang="fr-FR" sz="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201440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xmlns="" id="{300BC04E-7FDB-07A0-14D1-5F3DDC5966BC}"/>
              </a:ext>
            </a:extLst>
          </p:cNvPr>
          <p:cNvGrpSpPr/>
          <p:nvPr/>
        </p:nvGrpSpPr>
        <p:grpSpPr>
          <a:xfrm>
            <a:off x="3604" y="2080278"/>
            <a:ext cx="3972836" cy="2688601"/>
            <a:chOff x="3604" y="2080278"/>
            <a:chExt cx="3972836" cy="2688601"/>
          </a:xfrm>
        </p:grpSpPr>
        <p:sp>
          <p:nvSpPr>
            <p:cNvPr id="6" name="Forme libre : forme 5">
              <a:extLst>
                <a:ext uri="{FF2B5EF4-FFF2-40B4-BE49-F238E27FC236}">
                  <a16:creationId xmlns:a16="http://schemas.microsoft.com/office/drawing/2014/main" xmlns="" id="{04005F1F-5E90-6AF1-135B-C6EA828ABD37}"/>
                </a:ext>
              </a:extLst>
            </p:cNvPr>
            <p:cNvSpPr/>
            <p:nvPr/>
          </p:nvSpPr>
          <p:spPr>
            <a:xfrm>
              <a:off x="952137" y="2845926"/>
              <a:ext cx="2760864" cy="984826"/>
            </a:xfrm>
            <a:custGeom>
              <a:avLst/>
              <a:gdLst>
                <a:gd name="connsiteX0" fmla="*/ 0 w 3091954"/>
                <a:gd name="connsiteY0" fmla="*/ 1102930 h 1102929"/>
                <a:gd name="connsiteX1" fmla="*/ 11231 w 3091954"/>
                <a:gd name="connsiteY1" fmla="*/ 1102930 h 1102929"/>
                <a:gd name="connsiteX2" fmla="*/ 11231 w 3091954"/>
                <a:gd name="connsiteY2" fmla="*/ 1092847 h 1102929"/>
                <a:gd name="connsiteX3" fmla="*/ 87167 w 3091954"/>
                <a:gd name="connsiteY3" fmla="*/ 1092847 h 1102929"/>
                <a:gd name="connsiteX4" fmla="*/ 87167 w 3091954"/>
                <a:gd name="connsiteY4" fmla="*/ 1083531 h 1102929"/>
                <a:gd name="connsiteX5" fmla="*/ 136048 w 3091954"/>
                <a:gd name="connsiteY5" fmla="*/ 1083531 h 1102929"/>
                <a:gd name="connsiteX6" fmla="*/ 136048 w 3091954"/>
                <a:gd name="connsiteY6" fmla="*/ 1072555 h 1102929"/>
                <a:gd name="connsiteX7" fmla="*/ 177781 w 3091954"/>
                <a:gd name="connsiteY7" fmla="*/ 1072555 h 1102929"/>
                <a:gd name="connsiteX8" fmla="*/ 177781 w 3091954"/>
                <a:gd name="connsiteY8" fmla="*/ 1064898 h 1102929"/>
                <a:gd name="connsiteX9" fmla="*/ 199349 w 3091954"/>
                <a:gd name="connsiteY9" fmla="*/ 1064898 h 1102929"/>
                <a:gd name="connsiteX10" fmla="*/ 199349 w 3091954"/>
                <a:gd name="connsiteY10" fmla="*/ 1053156 h 1102929"/>
                <a:gd name="connsiteX11" fmla="*/ 204199 w 3091954"/>
                <a:gd name="connsiteY11" fmla="*/ 1053156 h 1102929"/>
                <a:gd name="connsiteX12" fmla="*/ 204199 w 3091954"/>
                <a:gd name="connsiteY12" fmla="*/ 1042053 h 1102929"/>
                <a:gd name="connsiteX13" fmla="*/ 216451 w 3091954"/>
                <a:gd name="connsiteY13" fmla="*/ 1042053 h 1102929"/>
                <a:gd name="connsiteX14" fmla="*/ 216451 w 3091954"/>
                <a:gd name="connsiteY14" fmla="*/ 1025207 h 1102929"/>
                <a:gd name="connsiteX15" fmla="*/ 258695 w 3091954"/>
                <a:gd name="connsiteY15" fmla="*/ 1025207 h 1102929"/>
                <a:gd name="connsiteX16" fmla="*/ 258695 w 3091954"/>
                <a:gd name="connsiteY16" fmla="*/ 1015252 h 1102929"/>
                <a:gd name="connsiteX17" fmla="*/ 271967 w 3091954"/>
                <a:gd name="connsiteY17" fmla="*/ 1015252 h 1102929"/>
                <a:gd name="connsiteX18" fmla="*/ 271967 w 3091954"/>
                <a:gd name="connsiteY18" fmla="*/ 1003128 h 1102929"/>
                <a:gd name="connsiteX19" fmla="*/ 291494 w 3091954"/>
                <a:gd name="connsiteY19" fmla="*/ 1003128 h 1102929"/>
                <a:gd name="connsiteX20" fmla="*/ 291494 w 3091954"/>
                <a:gd name="connsiteY20" fmla="*/ 990110 h 1102929"/>
                <a:gd name="connsiteX21" fmla="*/ 300300 w 3091954"/>
                <a:gd name="connsiteY21" fmla="*/ 990110 h 1102929"/>
                <a:gd name="connsiteX22" fmla="*/ 300300 w 3091954"/>
                <a:gd name="connsiteY22" fmla="*/ 983856 h 1102929"/>
                <a:gd name="connsiteX23" fmla="*/ 311659 w 3091954"/>
                <a:gd name="connsiteY23" fmla="*/ 983856 h 1102929"/>
                <a:gd name="connsiteX24" fmla="*/ 311659 w 3091954"/>
                <a:gd name="connsiteY24" fmla="*/ 961394 h 1102929"/>
                <a:gd name="connsiteX25" fmla="*/ 318423 w 3091954"/>
                <a:gd name="connsiteY25" fmla="*/ 961394 h 1102929"/>
                <a:gd name="connsiteX26" fmla="*/ 318423 w 3091954"/>
                <a:gd name="connsiteY26" fmla="*/ 935231 h 1102929"/>
                <a:gd name="connsiteX27" fmla="*/ 344075 w 3091954"/>
                <a:gd name="connsiteY27" fmla="*/ 935231 h 1102929"/>
                <a:gd name="connsiteX28" fmla="*/ 344075 w 3091954"/>
                <a:gd name="connsiteY28" fmla="*/ 901411 h 1102929"/>
                <a:gd name="connsiteX29" fmla="*/ 373174 w 3091954"/>
                <a:gd name="connsiteY29" fmla="*/ 901411 h 1102929"/>
                <a:gd name="connsiteX30" fmla="*/ 373174 w 3091954"/>
                <a:gd name="connsiteY30" fmla="*/ 891456 h 1102929"/>
                <a:gd name="connsiteX31" fmla="*/ 381852 w 3091954"/>
                <a:gd name="connsiteY31" fmla="*/ 891456 h 1102929"/>
                <a:gd name="connsiteX32" fmla="*/ 381852 w 3091954"/>
                <a:gd name="connsiteY32" fmla="*/ 884692 h 1102929"/>
                <a:gd name="connsiteX33" fmla="*/ 404314 w 3091954"/>
                <a:gd name="connsiteY33" fmla="*/ 884692 h 1102929"/>
                <a:gd name="connsiteX34" fmla="*/ 404314 w 3091954"/>
                <a:gd name="connsiteY34" fmla="*/ 862486 h 1102929"/>
                <a:gd name="connsiteX35" fmla="*/ 413248 w 3091954"/>
                <a:gd name="connsiteY35" fmla="*/ 862486 h 1102929"/>
                <a:gd name="connsiteX36" fmla="*/ 413248 w 3091954"/>
                <a:gd name="connsiteY36" fmla="*/ 852276 h 1102929"/>
                <a:gd name="connsiteX37" fmla="*/ 440304 w 3091954"/>
                <a:gd name="connsiteY37" fmla="*/ 852276 h 1102929"/>
                <a:gd name="connsiteX38" fmla="*/ 440304 w 3091954"/>
                <a:gd name="connsiteY38" fmla="*/ 841683 h 1102929"/>
                <a:gd name="connsiteX39" fmla="*/ 573416 w 3091954"/>
                <a:gd name="connsiteY39" fmla="*/ 841683 h 1102929"/>
                <a:gd name="connsiteX40" fmla="*/ 573416 w 3091954"/>
                <a:gd name="connsiteY40" fmla="*/ 833132 h 1102929"/>
                <a:gd name="connsiteX41" fmla="*/ 631358 w 3091954"/>
                <a:gd name="connsiteY41" fmla="*/ 833132 h 1102929"/>
                <a:gd name="connsiteX42" fmla="*/ 631358 w 3091954"/>
                <a:gd name="connsiteY42" fmla="*/ 813988 h 1102929"/>
                <a:gd name="connsiteX43" fmla="*/ 668751 w 3091954"/>
                <a:gd name="connsiteY43" fmla="*/ 813988 h 1102929"/>
                <a:gd name="connsiteX44" fmla="*/ 668751 w 3091954"/>
                <a:gd name="connsiteY44" fmla="*/ 804289 h 1102929"/>
                <a:gd name="connsiteX45" fmla="*/ 689427 w 3091954"/>
                <a:gd name="connsiteY45" fmla="*/ 804289 h 1102929"/>
                <a:gd name="connsiteX46" fmla="*/ 689427 w 3091954"/>
                <a:gd name="connsiteY46" fmla="*/ 786932 h 1102929"/>
                <a:gd name="connsiteX47" fmla="*/ 700019 w 3091954"/>
                <a:gd name="connsiteY47" fmla="*/ 786932 h 1102929"/>
                <a:gd name="connsiteX48" fmla="*/ 700019 w 3091954"/>
                <a:gd name="connsiteY48" fmla="*/ 772510 h 1102929"/>
                <a:gd name="connsiteX49" fmla="*/ 712782 w 3091954"/>
                <a:gd name="connsiteY49" fmla="*/ 772510 h 1102929"/>
                <a:gd name="connsiteX50" fmla="*/ 712782 w 3091954"/>
                <a:gd name="connsiteY50" fmla="*/ 759493 h 1102929"/>
                <a:gd name="connsiteX51" fmla="*/ 720184 w 3091954"/>
                <a:gd name="connsiteY51" fmla="*/ 759493 h 1102929"/>
                <a:gd name="connsiteX52" fmla="*/ 720184 w 3091954"/>
                <a:gd name="connsiteY52" fmla="*/ 735755 h 1102929"/>
                <a:gd name="connsiteX53" fmla="*/ 730011 w 3091954"/>
                <a:gd name="connsiteY53" fmla="*/ 735755 h 1102929"/>
                <a:gd name="connsiteX54" fmla="*/ 730011 w 3091954"/>
                <a:gd name="connsiteY54" fmla="*/ 717249 h 1102929"/>
                <a:gd name="connsiteX55" fmla="*/ 750559 w 3091954"/>
                <a:gd name="connsiteY55" fmla="*/ 717249 h 1102929"/>
                <a:gd name="connsiteX56" fmla="*/ 750559 w 3091954"/>
                <a:gd name="connsiteY56" fmla="*/ 708188 h 1102929"/>
                <a:gd name="connsiteX57" fmla="*/ 755919 w 3091954"/>
                <a:gd name="connsiteY57" fmla="*/ 708188 h 1102929"/>
                <a:gd name="connsiteX58" fmla="*/ 755919 w 3091954"/>
                <a:gd name="connsiteY58" fmla="*/ 698743 h 1102929"/>
                <a:gd name="connsiteX59" fmla="*/ 783741 w 3091954"/>
                <a:gd name="connsiteY59" fmla="*/ 698743 h 1102929"/>
                <a:gd name="connsiteX60" fmla="*/ 783741 w 3091954"/>
                <a:gd name="connsiteY60" fmla="*/ 662115 h 1102929"/>
                <a:gd name="connsiteX61" fmla="*/ 788718 w 3091954"/>
                <a:gd name="connsiteY61" fmla="*/ 662115 h 1102929"/>
                <a:gd name="connsiteX62" fmla="*/ 788718 w 3091954"/>
                <a:gd name="connsiteY62" fmla="*/ 630209 h 1102929"/>
                <a:gd name="connsiteX63" fmla="*/ 794844 w 3091954"/>
                <a:gd name="connsiteY63" fmla="*/ 630209 h 1102929"/>
                <a:gd name="connsiteX64" fmla="*/ 794844 w 3091954"/>
                <a:gd name="connsiteY64" fmla="*/ 618085 h 1102929"/>
                <a:gd name="connsiteX65" fmla="*/ 823049 w 3091954"/>
                <a:gd name="connsiteY65" fmla="*/ 618085 h 1102929"/>
                <a:gd name="connsiteX66" fmla="*/ 823049 w 3091954"/>
                <a:gd name="connsiteY66" fmla="*/ 598558 h 1102929"/>
                <a:gd name="connsiteX67" fmla="*/ 863889 w 3091954"/>
                <a:gd name="connsiteY67" fmla="*/ 598558 h 1102929"/>
                <a:gd name="connsiteX68" fmla="*/ 863889 w 3091954"/>
                <a:gd name="connsiteY68" fmla="*/ 584903 h 1102929"/>
                <a:gd name="connsiteX69" fmla="*/ 912003 w 3091954"/>
                <a:gd name="connsiteY69" fmla="*/ 584903 h 1102929"/>
                <a:gd name="connsiteX70" fmla="*/ 912003 w 3091954"/>
                <a:gd name="connsiteY70" fmla="*/ 574948 h 1102929"/>
                <a:gd name="connsiteX71" fmla="*/ 947866 w 3091954"/>
                <a:gd name="connsiteY71" fmla="*/ 574948 h 1102929"/>
                <a:gd name="connsiteX72" fmla="*/ 947866 w 3091954"/>
                <a:gd name="connsiteY72" fmla="*/ 563206 h 1102929"/>
                <a:gd name="connsiteX73" fmla="*/ 997257 w 3091954"/>
                <a:gd name="connsiteY73" fmla="*/ 563206 h 1102929"/>
                <a:gd name="connsiteX74" fmla="*/ 997257 w 3091954"/>
                <a:gd name="connsiteY74" fmla="*/ 541255 h 1102929"/>
                <a:gd name="connsiteX75" fmla="*/ 1049583 w 3091954"/>
                <a:gd name="connsiteY75" fmla="*/ 541255 h 1102929"/>
                <a:gd name="connsiteX76" fmla="*/ 1049583 w 3091954"/>
                <a:gd name="connsiteY76" fmla="*/ 522494 h 1102929"/>
                <a:gd name="connsiteX77" fmla="*/ 1059410 w 3091954"/>
                <a:gd name="connsiteY77" fmla="*/ 522494 h 1102929"/>
                <a:gd name="connsiteX78" fmla="*/ 1059410 w 3091954"/>
                <a:gd name="connsiteY78" fmla="*/ 515985 h 1102929"/>
                <a:gd name="connsiteX79" fmla="*/ 1074086 w 3091954"/>
                <a:gd name="connsiteY79" fmla="*/ 515985 h 1102929"/>
                <a:gd name="connsiteX80" fmla="*/ 1074086 w 3091954"/>
                <a:gd name="connsiteY80" fmla="*/ 506541 h 1102929"/>
                <a:gd name="connsiteX81" fmla="*/ 1087870 w 3091954"/>
                <a:gd name="connsiteY81" fmla="*/ 506541 h 1102929"/>
                <a:gd name="connsiteX82" fmla="*/ 1087870 w 3091954"/>
                <a:gd name="connsiteY82" fmla="*/ 490716 h 1102929"/>
                <a:gd name="connsiteX83" fmla="*/ 1099611 w 3091954"/>
                <a:gd name="connsiteY83" fmla="*/ 490716 h 1102929"/>
                <a:gd name="connsiteX84" fmla="*/ 1099611 w 3091954"/>
                <a:gd name="connsiteY84" fmla="*/ 480761 h 1102929"/>
                <a:gd name="connsiteX85" fmla="*/ 1136750 w 3091954"/>
                <a:gd name="connsiteY85" fmla="*/ 480761 h 1102929"/>
                <a:gd name="connsiteX86" fmla="*/ 1136750 w 3091954"/>
                <a:gd name="connsiteY86" fmla="*/ 436731 h 1102929"/>
                <a:gd name="connsiteX87" fmla="*/ 1144663 w 3091954"/>
                <a:gd name="connsiteY87" fmla="*/ 436731 h 1102929"/>
                <a:gd name="connsiteX88" fmla="*/ 1144663 w 3091954"/>
                <a:gd name="connsiteY88" fmla="*/ 421033 h 1102929"/>
                <a:gd name="connsiteX89" fmla="*/ 1181036 w 3091954"/>
                <a:gd name="connsiteY89" fmla="*/ 421033 h 1102929"/>
                <a:gd name="connsiteX90" fmla="*/ 1366346 w 3091954"/>
                <a:gd name="connsiteY90" fmla="*/ 421033 h 1102929"/>
                <a:gd name="connsiteX91" fmla="*/ 1366346 w 3091954"/>
                <a:gd name="connsiteY91" fmla="*/ 405207 h 1102929"/>
                <a:gd name="connsiteX92" fmla="*/ 1423522 w 3091954"/>
                <a:gd name="connsiteY92" fmla="*/ 405207 h 1102929"/>
                <a:gd name="connsiteX93" fmla="*/ 1423522 w 3091954"/>
                <a:gd name="connsiteY93" fmla="*/ 395763 h 1102929"/>
                <a:gd name="connsiteX94" fmla="*/ 1437560 w 3091954"/>
                <a:gd name="connsiteY94" fmla="*/ 395763 h 1102929"/>
                <a:gd name="connsiteX95" fmla="*/ 1437560 w 3091954"/>
                <a:gd name="connsiteY95" fmla="*/ 372918 h 1102929"/>
                <a:gd name="connsiteX96" fmla="*/ 1459129 w 3091954"/>
                <a:gd name="connsiteY96" fmla="*/ 372918 h 1102929"/>
                <a:gd name="connsiteX97" fmla="*/ 1459129 w 3091954"/>
                <a:gd name="connsiteY97" fmla="*/ 360284 h 1102929"/>
                <a:gd name="connsiteX98" fmla="*/ 1476996 w 3091954"/>
                <a:gd name="connsiteY98" fmla="*/ 360284 h 1102929"/>
                <a:gd name="connsiteX99" fmla="*/ 1476996 w 3091954"/>
                <a:gd name="connsiteY99" fmla="*/ 345862 h 1102929"/>
                <a:gd name="connsiteX100" fmla="*/ 1511327 w 3091954"/>
                <a:gd name="connsiteY100" fmla="*/ 345862 h 1102929"/>
                <a:gd name="connsiteX101" fmla="*/ 1511327 w 3091954"/>
                <a:gd name="connsiteY101" fmla="*/ 316381 h 1102929"/>
                <a:gd name="connsiteX102" fmla="*/ 1526642 w 3091954"/>
                <a:gd name="connsiteY102" fmla="*/ 316381 h 1102929"/>
                <a:gd name="connsiteX103" fmla="*/ 1526642 w 3091954"/>
                <a:gd name="connsiteY103" fmla="*/ 281539 h 1102929"/>
                <a:gd name="connsiteX104" fmla="*/ 1579479 w 3091954"/>
                <a:gd name="connsiteY104" fmla="*/ 281539 h 1102929"/>
                <a:gd name="connsiteX105" fmla="*/ 1579479 w 3091954"/>
                <a:gd name="connsiteY105" fmla="*/ 249378 h 1102929"/>
                <a:gd name="connsiteX106" fmla="*/ 1692043 w 3091954"/>
                <a:gd name="connsiteY106" fmla="*/ 249378 h 1102929"/>
                <a:gd name="connsiteX107" fmla="*/ 1692043 w 3091954"/>
                <a:gd name="connsiteY107" fmla="*/ 231128 h 1102929"/>
                <a:gd name="connsiteX108" fmla="*/ 1920236 w 3091954"/>
                <a:gd name="connsiteY108" fmla="*/ 231128 h 1102929"/>
                <a:gd name="connsiteX109" fmla="*/ 1920236 w 3091954"/>
                <a:gd name="connsiteY109" fmla="*/ 207390 h 1102929"/>
                <a:gd name="connsiteX110" fmla="*/ 1933253 w 3091954"/>
                <a:gd name="connsiteY110" fmla="*/ 207390 h 1102929"/>
                <a:gd name="connsiteX111" fmla="*/ 1933253 w 3091954"/>
                <a:gd name="connsiteY111" fmla="*/ 185311 h 1102929"/>
                <a:gd name="connsiteX112" fmla="*/ 2410951 w 3091954"/>
                <a:gd name="connsiteY112" fmla="*/ 185311 h 1102929"/>
                <a:gd name="connsiteX113" fmla="*/ 2410951 w 3091954"/>
                <a:gd name="connsiteY113" fmla="*/ 136941 h 1102929"/>
                <a:gd name="connsiteX114" fmla="*/ 2759876 w 3091954"/>
                <a:gd name="connsiteY114" fmla="*/ 136941 h 1102929"/>
                <a:gd name="connsiteX115" fmla="*/ 2759876 w 3091954"/>
                <a:gd name="connsiteY115" fmla="*/ 0 h 1102929"/>
                <a:gd name="connsiteX116" fmla="*/ 3091955 w 3091954"/>
                <a:gd name="connsiteY116" fmla="*/ 0 h 11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091954" h="1102929">
                  <a:moveTo>
                    <a:pt x="0" y="1102930"/>
                  </a:moveTo>
                  <a:lnTo>
                    <a:pt x="11231" y="1102930"/>
                  </a:lnTo>
                  <a:lnTo>
                    <a:pt x="11231" y="1092847"/>
                  </a:lnTo>
                  <a:lnTo>
                    <a:pt x="87167" y="1092847"/>
                  </a:lnTo>
                  <a:lnTo>
                    <a:pt x="87167" y="1083531"/>
                  </a:lnTo>
                  <a:lnTo>
                    <a:pt x="136048" y="1083531"/>
                  </a:lnTo>
                  <a:lnTo>
                    <a:pt x="136048" y="1072555"/>
                  </a:lnTo>
                  <a:lnTo>
                    <a:pt x="177781" y="1072555"/>
                  </a:lnTo>
                  <a:lnTo>
                    <a:pt x="177781" y="1064898"/>
                  </a:lnTo>
                  <a:lnTo>
                    <a:pt x="199349" y="1064898"/>
                  </a:lnTo>
                  <a:lnTo>
                    <a:pt x="199349" y="1053156"/>
                  </a:lnTo>
                  <a:lnTo>
                    <a:pt x="204199" y="1053156"/>
                  </a:lnTo>
                  <a:lnTo>
                    <a:pt x="204199" y="1042053"/>
                  </a:lnTo>
                  <a:lnTo>
                    <a:pt x="216451" y="1042053"/>
                  </a:lnTo>
                  <a:lnTo>
                    <a:pt x="216451" y="1025207"/>
                  </a:lnTo>
                  <a:lnTo>
                    <a:pt x="258695" y="1025207"/>
                  </a:lnTo>
                  <a:lnTo>
                    <a:pt x="258695" y="1015252"/>
                  </a:lnTo>
                  <a:lnTo>
                    <a:pt x="271967" y="1015252"/>
                  </a:lnTo>
                  <a:lnTo>
                    <a:pt x="271967" y="1003128"/>
                  </a:lnTo>
                  <a:lnTo>
                    <a:pt x="291494" y="1003128"/>
                  </a:lnTo>
                  <a:lnTo>
                    <a:pt x="291494" y="990110"/>
                  </a:lnTo>
                  <a:lnTo>
                    <a:pt x="300300" y="990110"/>
                  </a:lnTo>
                  <a:lnTo>
                    <a:pt x="300300" y="983856"/>
                  </a:lnTo>
                  <a:lnTo>
                    <a:pt x="311659" y="983856"/>
                  </a:lnTo>
                  <a:lnTo>
                    <a:pt x="311659" y="961394"/>
                  </a:lnTo>
                  <a:lnTo>
                    <a:pt x="318423" y="961394"/>
                  </a:lnTo>
                  <a:lnTo>
                    <a:pt x="318423" y="935231"/>
                  </a:lnTo>
                  <a:lnTo>
                    <a:pt x="344075" y="935231"/>
                  </a:lnTo>
                  <a:lnTo>
                    <a:pt x="344075" y="901411"/>
                  </a:lnTo>
                  <a:lnTo>
                    <a:pt x="373174" y="901411"/>
                  </a:lnTo>
                  <a:lnTo>
                    <a:pt x="373174" y="891456"/>
                  </a:lnTo>
                  <a:lnTo>
                    <a:pt x="381852" y="891456"/>
                  </a:lnTo>
                  <a:lnTo>
                    <a:pt x="381852" y="884692"/>
                  </a:lnTo>
                  <a:lnTo>
                    <a:pt x="404314" y="884692"/>
                  </a:lnTo>
                  <a:lnTo>
                    <a:pt x="404314" y="862486"/>
                  </a:lnTo>
                  <a:lnTo>
                    <a:pt x="413248" y="862486"/>
                  </a:lnTo>
                  <a:lnTo>
                    <a:pt x="413248" y="852276"/>
                  </a:lnTo>
                  <a:lnTo>
                    <a:pt x="440304" y="852276"/>
                  </a:lnTo>
                  <a:lnTo>
                    <a:pt x="440304" y="841683"/>
                  </a:lnTo>
                  <a:lnTo>
                    <a:pt x="573416" y="841683"/>
                  </a:lnTo>
                  <a:lnTo>
                    <a:pt x="573416" y="833132"/>
                  </a:lnTo>
                  <a:lnTo>
                    <a:pt x="631358" y="833132"/>
                  </a:lnTo>
                  <a:lnTo>
                    <a:pt x="631358" y="813988"/>
                  </a:lnTo>
                  <a:lnTo>
                    <a:pt x="668751" y="813988"/>
                  </a:lnTo>
                  <a:lnTo>
                    <a:pt x="668751" y="804289"/>
                  </a:lnTo>
                  <a:lnTo>
                    <a:pt x="689427" y="804289"/>
                  </a:lnTo>
                  <a:lnTo>
                    <a:pt x="689427" y="786932"/>
                  </a:lnTo>
                  <a:lnTo>
                    <a:pt x="700019" y="786932"/>
                  </a:lnTo>
                  <a:lnTo>
                    <a:pt x="700019" y="772510"/>
                  </a:lnTo>
                  <a:lnTo>
                    <a:pt x="712782" y="772510"/>
                  </a:lnTo>
                  <a:lnTo>
                    <a:pt x="712782" y="759493"/>
                  </a:lnTo>
                  <a:lnTo>
                    <a:pt x="720184" y="759493"/>
                  </a:lnTo>
                  <a:lnTo>
                    <a:pt x="720184" y="735755"/>
                  </a:lnTo>
                  <a:lnTo>
                    <a:pt x="730011" y="735755"/>
                  </a:lnTo>
                  <a:lnTo>
                    <a:pt x="730011" y="717249"/>
                  </a:lnTo>
                  <a:lnTo>
                    <a:pt x="750559" y="717249"/>
                  </a:lnTo>
                  <a:lnTo>
                    <a:pt x="750559" y="708188"/>
                  </a:lnTo>
                  <a:lnTo>
                    <a:pt x="755919" y="708188"/>
                  </a:lnTo>
                  <a:lnTo>
                    <a:pt x="755919" y="698743"/>
                  </a:lnTo>
                  <a:lnTo>
                    <a:pt x="783741" y="698743"/>
                  </a:lnTo>
                  <a:lnTo>
                    <a:pt x="783741" y="662115"/>
                  </a:lnTo>
                  <a:lnTo>
                    <a:pt x="788718" y="662115"/>
                  </a:lnTo>
                  <a:lnTo>
                    <a:pt x="788718" y="630209"/>
                  </a:lnTo>
                  <a:lnTo>
                    <a:pt x="794844" y="630209"/>
                  </a:lnTo>
                  <a:lnTo>
                    <a:pt x="794844" y="618085"/>
                  </a:lnTo>
                  <a:lnTo>
                    <a:pt x="823049" y="618085"/>
                  </a:lnTo>
                  <a:lnTo>
                    <a:pt x="823049" y="598558"/>
                  </a:lnTo>
                  <a:lnTo>
                    <a:pt x="863889" y="598558"/>
                  </a:lnTo>
                  <a:lnTo>
                    <a:pt x="863889" y="584903"/>
                  </a:lnTo>
                  <a:lnTo>
                    <a:pt x="912003" y="584903"/>
                  </a:lnTo>
                  <a:lnTo>
                    <a:pt x="912003" y="574948"/>
                  </a:lnTo>
                  <a:lnTo>
                    <a:pt x="947866" y="574948"/>
                  </a:lnTo>
                  <a:lnTo>
                    <a:pt x="947866" y="563206"/>
                  </a:lnTo>
                  <a:lnTo>
                    <a:pt x="997257" y="563206"/>
                  </a:lnTo>
                  <a:lnTo>
                    <a:pt x="997257" y="541255"/>
                  </a:lnTo>
                  <a:lnTo>
                    <a:pt x="1049583" y="541255"/>
                  </a:lnTo>
                  <a:lnTo>
                    <a:pt x="1049583" y="522494"/>
                  </a:lnTo>
                  <a:lnTo>
                    <a:pt x="1059410" y="522494"/>
                  </a:lnTo>
                  <a:lnTo>
                    <a:pt x="1059410" y="515985"/>
                  </a:lnTo>
                  <a:lnTo>
                    <a:pt x="1074086" y="515985"/>
                  </a:lnTo>
                  <a:lnTo>
                    <a:pt x="1074086" y="506541"/>
                  </a:lnTo>
                  <a:lnTo>
                    <a:pt x="1087870" y="506541"/>
                  </a:lnTo>
                  <a:lnTo>
                    <a:pt x="1087870" y="490716"/>
                  </a:lnTo>
                  <a:lnTo>
                    <a:pt x="1099611" y="490716"/>
                  </a:lnTo>
                  <a:lnTo>
                    <a:pt x="1099611" y="480761"/>
                  </a:lnTo>
                  <a:lnTo>
                    <a:pt x="1136750" y="480761"/>
                  </a:lnTo>
                  <a:lnTo>
                    <a:pt x="1136750" y="436731"/>
                  </a:lnTo>
                  <a:lnTo>
                    <a:pt x="1144663" y="436731"/>
                  </a:lnTo>
                  <a:lnTo>
                    <a:pt x="1144663" y="421033"/>
                  </a:lnTo>
                  <a:lnTo>
                    <a:pt x="1181036" y="421033"/>
                  </a:lnTo>
                  <a:lnTo>
                    <a:pt x="1366346" y="421033"/>
                  </a:lnTo>
                  <a:lnTo>
                    <a:pt x="1366346" y="405207"/>
                  </a:lnTo>
                  <a:lnTo>
                    <a:pt x="1423522" y="405207"/>
                  </a:lnTo>
                  <a:lnTo>
                    <a:pt x="1423522" y="395763"/>
                  </a:lnTo>
                  <a:lnTo>
                    <a:pt x="1437560" y="395763"/>
                  </a:lnTo>
                  <a:lnTo>
                    <a:pt x="1437560" y="372918"/>
                  </a:lnTo>
                  <a:lnTo>
                    <a:pt x="1459129" y="372918"/>
                  </a:lnTo>
                  <a:lnTo>
                    <a:pt x="1459129" y="360284"/>
                  </a:lnTo>
                  <a:lnTo>
                    <a:pt x="1476996" y="360284"/>
                  </a:lnTo>
                  <a:lnTo>
                    <a:pt x="1476996" y="345862"/>
                  </a:lnTo>
                  <a:lnTo>
                    <a:pt x="1511327" y="345862"/>
                  </a:lnTo>
                  <a:lnTo>
                    <a:pt x="1511327" y="316381"/>
                  </a:lnTo>
                  <a:lnTo>
                    <a:pt x="1526642" y="316381"/>
                  </a:lnTo>
                  <a:lnTo>
                    <a:pt x="1526642" y="281539"/>
                  </a:lnTo>
                  <a:lnTo>
                    <a:pt x="1579479" y="281539"/>
                  </a:lnTo>
                  <a:lnTo>
                    <a:pt x="1579479" y="249378"/>
                  </a:lnTo>
                  <a:lnTo>
                    <a:pt x="1692043" y="249378"/>
                  </a:lnTo>
                  <a:lnTo>
                    <a:pt x="1692043" y="231128"/>
                  </a:lnTo>
                  <a:lnTo>
                    <a:pt x="1920236" y="231128"/>
                  </a:lnTo>
                  <a:lnTo>
                    <a:pt x="1920236" y="207390"/>
                  </a:lnTo>
                  <a:lnTo>
                    <a:pt x="1933253" y="207390"/>
                  </a:lnTo>
                  <a:lnTo>
                    <a:pt x="1933253" y="185311"/>
                  </a:lnTo>
                  <a:lnTo>
                    <a:pt x="2410951" y="185311"/>
                  </a:lnTo>
                  <a:lnTo>
                    <a:pt x="2410951" y="136941"/>
                  </a:lnTo>
                  <a:lnTo>
                    <a:pt x="2759876" y="136941"/>
                  </a:lnTo>
                  <a:lnTo>
                    <a:pt x="2759876" y="0"/>
                  </a:lnTo>
                  <a:lnTo>
                    <a:pt x="3091955" y="0"/>
                  </a:lnTo>
                </a:path>
              </a:pathLst>
            </a:custGeom>
            <a:noFill/>
            <a:ln w="19050" cap="flat">
              <a:solidFill>
                <a:srgbClr val="0065B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7" name="Forme libre : forme 6">
              <a:extLst>
                <a:ext uri="{FF2B5EF4-FFF2-40B4-BE49-F238E27FC236}">
                  <a16:creationId xmlns:a16="http://schemas.microsoft.com/office/drawing/2014/main" xmlns="" id="{355B946F-DFF0-E2C3-F5FB-643ACA5566E9}"/>
                </a:ext>
              </a:extLst>
            </p:cNvPr>
            <p:cNvSpPr/>
            <p:nvPr/>
          </p:nvSpPr>
          <p:spPr>
            <a:xfrm>
              <a:off x="871181" y="3640306"/>
              <a:ext cx="2866503" cy="195210"/>
            </a:xfrm>
            <a:custGeom>
              <a:avLst/>
              <a:gdLst>
                <a:gd name="connsiteX0" fmla="*/ 0 w 3210262"/>
                <a:gd name="connsiteY0" fmla="*/ 218621 h 218620"/>
                <a:gd name="connsiteX1" fmla="*/ 215175 w 3210262"/>
                <a:gd name="connsiteY1" fmla="*/ 218621 h 218620"/>
                <a:gd name="connsiteX2" fmla="*/ 215175 w 3210262"/>
                <a:gd name="connsiteY2" fmla="*/ 213388 h 218620"/>
                <a:gd name="connsiteX3" fmla="*/ 273116 w 3210262"/>
                <a:gd name="connsiteY3" fmla="*/ 213388 h 218620"/>
                <a:gd name="connsiteX4" fmla="*/ 273116 w 3210262"/>
                <a:gd name="connsiteY4" fmla="*/ 208155 h 218620"/>
                <a:gd name="connsiteX5" fmla="*/ 295450 w 3210262"/>
                <a:gd name="connsiteY5" fmla="*/ 208155 h 218620"/>
                <a:gd name="connsiteX6" fmla="*/ 295450 w 3210262"/>
                <a:gd name="connsiteY6" fmla="*/ 202285 h 218620"/>
                <a:gd name="connsiteX7" fmla="*/ 329143 w 3210262"/>
                <a:gd name="connsiteY7" fmla="*/ 202285 h 218620"/>
                <a:gd name="connsiteX8" fmla="*/ 329143 w 3210262"/>
                <a:gd name="connsiteY8" fmla="*/ 197818 h 218620"/>
                <a:gd name="connsiteX9" fmla="*/ 349946 w 3210262"/>
                <a:gd name="connsiteY9" fmla="*/ 197818 h 218620"/>
                <a:gd name="connsiteX10" fmla="*/ 349946 w 3210262"/>
                <a:gd name="connsiteY10" fmla="*/ 193351 h 218620"/>
                <a:gd name="connsiteX11" fmla="*/ 377385 w 3210262"/>
                <a:gd name="connsiteY11" fmla="*/ 193351 h 218620"/>
                <a:gd name="connsiteX12" fmla="*/ 377385 w 3210262"/>
                <a:gd name="connsiteY12" fmla="*/ 186970 h 218620"/>
                <a:gd name="connsiteX13" fmla="*/ 396146 w 3210262"/>
                <a:gd name="connsiteY13" fmla="*/ 186970 h 218620"/>
                <a:gd name="connsiteX14" fmla="*/ 396146 w 3210262"/>
                <a:gd name="connsiteY14" fmla="*/ 182503 h 218620"/>
                <a:gd name="connsiteX15" fmla="*/ 410950 w 3210262"/>
                <a:gd name="connsiteY15" fmla="*/ 182503 h 218620"/>
                <a:gd name="connsiteX16" fmla="*/ 410950 w 3210262"/>
                <a:gd name="connsiteY16" fmla="*/ 163359 h 218620"/>
                <a:gd name="connsiteX17" fmla="*/ 486632 w 3210262"/>
                <a:gd name="connsiteY17" fmla="*/ 163359 h 218620"/>
                <a:gd name="connsiteX18" fmla="*/ 486632 w 3210262"/>
                <a:gd name="connsiteY18" fmla="*/ 157488 h 218620"/>
                <a:gd name="connsiteX19" fmla="*/ 540234 w 3210262"/>
                <a:gd name="connsiteY19" fmla="*/ 157488 h 218620"/>
                <a:gd name="connsiteX20" fmla="*/ 540234 w 3210262"/>
                <a:gd name="connsiteY20" fmla="*/ 152511 h 218620"/>
                <a:gd name="connsiteX21" fmla="*/ 549040 w 3210262"/>
                <a:gd name="connsiteY21" fmla="*/ 152511 h 218620"/>
                <a:gd name="connsiteX22" fmla="*/ 549040 w 3210262"/>
                <a:gd name="connsiteY22" fmla="*/ 147534 h 218620"/>
                <a:gd name="connsiteX23" fmla="*/ 603408 w 3210262"/>
                <a:gd name="connsiteY23" fmla="*/ 147534 h 218620"/>
                <a:gd name="connsiteX24" fmla="*/ 603408 w 3210262"/>
                <a:gd name="connsiteY24" fmla="*/ 139366 h 218620"/>
                <a:gd name="connsiteX25" fmla="*/ 733840 w 3210262"/>
                <a:gd name="connsiteY25" fmla="*/ 139366 h 218620"/>
                <a:gd name="connsiteX26" fmla="*/ 733840 w 3210262"/>
                <a:gd name="connsiteY26" fmla="*/ 137069 h 218620"/>
                <a:gd name="connsiteX27" fmla="*/ 772127 w 3210262"/>
                <a:gd name="connsiteY27" fmla="*/ 137069 h 218620"/>
                <a:gd name="connsiteX28" fmla="*/ 772127 w 3210262"/>
                <a:gd name="connsiteY28" fmla="*/ 129922 h 218620"/>
                <a:gd name="connsiteX29" fmla="*/ 793185 w 3210262"/>
                <a:gd name="connsiteY29" fmla="*/ 129922 h 218620"/>
                <a:gd name="connsiteX30" fmla="*/ 793185 w 3210262"/>
                <a:gd name="connsiteY30" fmla="*/ 124944 h 218620"/>
                <a:gd name="connsiteX31" fmla="*/ 820752 w 3210262"/>
                <a:gd name="connsiteY31" fmla="*/ 124944 h 218620"/>
                <a:gd name="connsiteX32" fmla="*/ 820752 w 3210262"/>
                <a:gd name="connsiteY32" fmla="*/ 118818 h 218620"/>
                <a:gd name="connsiteX33" fmla="*/ 837216 w 3210262"/>
                <a:gd name="connsiteY33" fmla="*/ 118818 h 218620"/>
                <a:gd name="connsiteX34" fmla="*/ 837216 w 3210262"/>
                <a:gd name="connsiteY34" fmla="*/ 112820 h 218620"/>
                <a:gd name="connsiteX35" fmla="*/ 856742 w 3210262"/>
                <a:gd name="connsiteY35" fmla="*/ 112820 h 218620"/>
                <a:gd name="connsiteX36" fmla="*/ 856742 w 3210262"/>
                <a:gd name="connsiteY36" fmla="*/ 101078 h 218620"/>
                <a:gd name="connsiteX37" fmla="*/ 921575 w 3210262"/>
                <a:gd name="connsiteY37" fmla="*/ 101078 h 218620"/>
                <a:gd name="connsiteX38" fmla="*/ 921575 w 3210262"/>
                <a:gd name="connsiteY38" fmla="*/ 93293 h 218620"/>
                <a:gd name="connsiteX39" fmla="*/ 1138792 w 3210262"/>
                <a:gd name="connsiteY39" fmla="*/ 93293 h 218620"/>
                <a:gd name="connsiteX40" fmla="*/ 1138792 w 3210262"/>
                <a:gd name="connsiteY40" fmla="*/ 85253 h 218620"/>
                <a:gd name="connsiteX41" fmla="*/ 1182057 w 3210262"/>
                <a:gd name="connsiteY41" fmla="*/ 85253 h 218620"/>
                <a:gd name="connsiteX42" fmla="*/ 1234638 w 3210262"/>
                <a:gd name="connsiteY42" fmla="*/ 85253 h 218620"/>
                <a:gd name="connsiteX43" fmla="*/ 1234638 w 3210262"/>
                <a:gd name="connsiteY43" fmla="*/ 75936 h 218620"/>
                <a:gd name="connsiteX44" fmla="*/ 1493588 w 3210262"/>
                <a:gd name="connsiteY44" fmla="*/ 75936 h 218620"/>
                <a:gd name="connsiteX45" fmla="*/ 1493588 w 3210262"/>
                <a:gd name="connsiteY45" fmla="*/ 70066 h 218620"/>
                <a:gd name="connsiteX46" fmla="*/ 1628359 w 3210262"/>
                <a:gd name="connsiteY46" fmla="*/ 70066 h 218620"/>
                <a:gd name="connsiteX47" fmla="*/ 1628359 w 3210262"/>
                <a:gd name="connsiteY47" fmla="*/ 57941 h 218620"/>
                <a:gd name="connsiteX48" fmla="*/ 1636016 w 3210262"/>
                <a:gd name="connsiteY48" fmla="*/ 57941 h 218620"/>
                <a:gd name="connsiteX49" fmla="*/ 1636016 w 3210262"/>
                <a:gd name="connsiteY49" fmla="*/ 51050 h 218620"/>
                <a:gd name="connsiteX50" fmla="*/ 1644950 w 3210262"/>
                <a:gd name="connsiteY50" fmla="*/ 51050 h 218620"/>
                <a:gd name="connsiteX51" fmla="*/ 1644950 w 3210262"/>
                <a:gd name="connsiteY51" fmla="*/ 41733 h 218620"/>
                <a:gd name="connsiteX52" fmla="*/ 1858976 w 3210262"/>
                <a:gd name="connsiteY52" fmla="*/ 41733 h 218620"/>
                <a:gd name="connsiteX53" fmla="*/ 1858976 w 3210262"/>
                <a:gd name="connsiteY53" fmla="*/ 31651 h 218620"/>
                <a:gd name="connsiteX54" fmla="*/ 1865357 w 3210262"/>
                <a:gd name="connsiteY54" fmla="*/ 31651 h 218620"/>
                <a:gd name="connsiteX55" fmla="*/ 1865357 w 3210262"/>
                <a:gd name="connsiteY55" fmla="*/ 27694 h 218620"/>
                <a:gd name="connsiteX56" fmla="*/ 2020676 w 3210262"/>
                <a:gd name="connsiteY56" fmla="*/ 27694 h 218620"/>
                <a:gd name="connsiteX57" fmla="*/ 2020676 w 3210262"/>
                <a:gd name="connsiteY57" fmla="*/ 22462 h 218620"/>
                <a:gd name="connsiteX58" fmla="*/ 2609662 w 3210262"/>
                <a:gd name="connsiteY58" fmla="*/ 22462 h 218620"/>
                <a:gd name="connsiteX59" fmla="*/ 2609662 w 3210262"/>
                <a:gd name="connsiteY59" fmla="*/ 0 h 218620"/>
                <a:gd name="connsiteX60" fmla="*/ 3210262 w 3210262"/>
                <a:gd name="connsiteY60" fmla="*/ 0 h 21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0262" h="218620">
                  <a:moveTo>
                    <a:pt x="0" y="218621"/>
                  </a:moveTo>
                  <a:lnTo>
                    <a:pt x="215175" y="218621"/>
                  </a:lnTo>
                  <a:lnTo>
                    <a:pt x="215175" y="213388"/>
                  </a:lnTo>
                  <a:lnTo>
                    <a:pt x="273116" y="213388"/>
                  </a:lnTo>
                  <a:lnTo>
                    <a:pt x="273116" y="208155"/>
                  </a:lnTo>
                  <a:lnTo>
                    <a:pt x="295450" y="208155"/>
                  </a:lnTo>
                  <a:lnTo>
                    <a:pt x="295450" y="202285"/>
                  </a:lnTo>
                  <a:lnTo>
                    <a:pt x="329143" y="202285"/>
                  </a:lnTo>
                  <a:lnTo>
                    <a:pt x="329143" y="197818"/>
                  </a:lnTo>
                  <a:lnTo>
                    <a:pt x="349946" y="197818"/>
                  </a:lnTo>
                  <a:lnTo>
                    <a:pt x="349946" y="193351"/>
                  </a:lnTo>
                  <a:lnTo>
                    <a:pt x="377385" y="193351"/>
                  </a:lnTo>
                  <a:lnTo>
                    <a:pt x="377385" y="186970"/>
                  </a:lnTo>
                  <a:lnTo>
                    <a:pt x="396146" y="186970"/>
                  </a:lnTo>
                  <a:lnTo>
                    <a:pt x="396146" y="182503"/>
                  </a:lnTo>
                  <a:lnTo>
                    <a:pt x="410950" y="182503"/>
                  </a:lnTo>
                  <a:lnTo>
                    <a:pt x="410950" y="163359"/>
                  </a:lnTo>
                  <a:lnTo>
                    <a:pt x="486632" y="163359"/>
                  </a:lnTo>
                  <a:lnTo>
                    <a:pt x="486632" y="157488"/>
                  </a:lnTo>
                  <a:lnTo>
                    <a:pt x="540234" y="157488"/>
                  </a:lnTo>
                  <a:lnTo>
                    <a:pt x="540234" y="152511"/>
                  </a:lnTo>
                  <a:lnTo>
                    <a:pt x="549040" y="152511"/>
                  </a:lnTo>
                  <a:lnTo>
                    <a:pt x="549040" y="147534"/>
                  </a:lnTo>
                  <a:lnTo>
                    <a:pt x="603408" y="147534"/>
                  </a:lnTo>
                  <a:lnTo>
                    <a:pt x="603408" y="139366"/>
                  </a:lnTo>
                  <a:lnTo>
                    <a:pt x="733840" y="139366"/>
                  </a:lnTo>
                  <a:lnTo>
                    <a:pt x="733840" y="137069"/>
                  </a:lnTo>
                  <a:lnTo>
                    <a:pt x="772127" y="137069"/>
                  </a:lnTo>
                  <a:lnTo>
                    <a:pt x="772127" y="129922"/>
                  </a:lnTo>
                  <a:lnTo>
                    <a:pt x="793185" y="129922"/>
                  </a:lnTo>
                  <a:lnTo>
                    <a:pt x="793185" y="124944"/>
                  </a:lnTo>
                  <a:lnTo>
                    <a:pt x="820752" y="124944"/>
                  </a:lnTo>
                  <a:lnTo>
                    <a:pt x="820752" y="118818"/>
                  </a:lnTo>
                  <a:lnTo>
                    <a:pt x="837216" y="118818"/>
                  </a:lnTo>
                  <a:lnTo>
                    <a:pt x="837216" y="112820"/>
                  </a:lnTo>
                  <a:lnTo>
                    <a:pt x="856742" y="112820"/>
                  </a:lnTo>
                  <a:lnTo>
                    <a:pt x="856742" y="101078"/>
                  </a:lnTo>
                  <a:lnTo>
                    <a:pt x="921575" y="101078"/>
                  </a:lnTo>
                  <a:lnTo>
                    <a:pt x="921575" y="93293"/>
                  </a:lnTo>
                  <a:lnTo>
                    <a:pt x="1138792" y="93293"/>
                  </a:lnTo>
                  <a:lnTo>
                    <a:pt x="1138792" y="85253"/>
                  </a:lnTo>
                  <a:lnTo>
                    <a:pt x="1182057" y="85253"/>
                  </a:lnTo>
                  <a:lnTo>
                    <a:pt x="1234638" y="85253"/>
                  </a:lnTo>
                  <a:lnTo>
                    <a:pt x="1234638" y="75936"/>
                  </a:lnTo>
                  <a:lnTo>
                    <a:pt x="1493588" y="75936"/>
                  </a:lnTo>
                  <a:lnTo>
                    <a:pt x="1493588" y="70066"/>
                  </a:lnTo>
                  <a:lnTo>
                    <a:pt x="1628359" y="70066"/>
                  </a:lnTo>
                  <a:lnTo>
                    <a:pt x="1628359" y="57941"/>
                  </a:lnTo>
                  <a:lnTo>
                    <a:pt x="1636016" y="57941"/>
                  </a:lnTo>
                  <a:lnTo>
                    <a:pt x="1636016" y="51050"/>
                  </a:lnTo>
                  <a:lnTo>
                    <a:pt x="1644950" y="51050"/>
                  </a:lnTo>
                  <a:lnTo>
                    <a:pt x="1644950" y="41733"/>
                  </a:lnTo>
                  <a:lnTo>
                    <a:pt x="1858976" y="41733"/>
                  </a:lnTo>
                  <a:lnTo>
                    <a:pt x="1858976" y="31651"/>
                  </a:lnTo>
                  <a:lnTo>
                    <a:pt x="1865357" y="31651"/>
                  </a:lnTo>
                  <a:lnTo>
                    <a:pt x="1865357" y="27694"/>
                  </a:lnTo>
                  <a:lnTo>
                    <a:pt x="2020676" y="27694"/>
                  </a:lnTo>
                  <a:lnTo>
                    <a:pt x="2020676" y="22462"/>
                  </a:lnTo>
                  <a:lnTo>
                    <a:pt x="2609662" y="22462"/>
                  </a:lnTo>
                  <a:lnTo>
                    <a:pt x="2609662" y="0"/>
                  </a:lnTo>
                  <a:lnTo>
                    <a:pt x="3210262" y="0"/>
                  </a:lnTo>
                </a:path>
              </a:pathLst>
            </a:custGeom>
            <a:noFill/>
            <a:ln w="19050" cap="flat">
              <a:solidFill>
                <a:srgbClr val="00B05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8" name="Forme libre : forme 7">
              <a:extLst>
                <a:ext uri="{FF2B5EF4-FFF2-40B4-BE49-F238E27FC236}">
                  <a16:creationId xmlns:a16="http://schemas.microsoft.com/office/drawing/2014/main" xmlns="" id="{40BB9E9C-FC60-18CC-ED07-C14690B7F887}"/>
                </a:ext>
              </a:extLst>
            </p:cNvPr>
            <p:cNvSpPr/>
            <p:nvPr/>
          </p:nvSpPr>
          <p:spPr bwMode="auto">
            <a:xfrm>
              <a:off x="773430" y="2147888"/>
              <a:ext cx="3128963" cy="1757362"/>
            </a:xfrm>
            <a:custGeom>
              <a:avLst/>
              <a:gdLst>
                <a:gd name="connsiteX0" fmla="*/ 0 w 3128963"/>
                <a:gd name="connsiteY0" fmla="*/ 0 h 1757362"/>
                <a:gd name="connsiteX1" fmla="*/ 0 w 3128963"/>
                <a:gd name="connsiteY1" fmla="*/ 1757362 h 1757362"/>
                <a:gd name="connsiteX2" fmla="*/ 3128963 w 3128963"/>
                <a:gd name="connsiteY2" fmla="*/ 1757362 h 1757362"/>
              </a:gdLst>
              <a:ahLst/>
              <a:cxnLst>
                <a:cxn ang="0">
                  <a:pos x="connsiteX0" y="connsiteY0"/>
                </a:cxn>
                <a:cxn ang="0">
                  <a:pos x="connsiteX1" y="connsiteY1"/>
                </a:cxn>
                <a:cxn ang="0">
                  <a:pos x="connsiteX2" y="connsiteY2"/>
                </a:cxn>
              </a:cxnLst>
              <a:rect l="l" t="t" r="r" b="b"/>
              <a:pathLst>
                <a:path w="3128963" h="1757362">
                  <a:moveTo>
                    <a:pt x="0" y="0"/>
                  </a:moveTo>
                  <a:lnTo>
                    <a:pt x="0" y="1757362"/>
                  </a:lnTo>
                  <a:lnTo>
                    <a:pt x="3128963" y="1757362"/>
                  </a:lnTo>
                </a:path>
              </a:pathLst>
            </a:custGeom>
            <a:noFill/>
            <a:ln w="9525" cap="flat" cmpd="sng" algn="ctr">
              <a:solidFill>
                <a:schemeClr val="tx1"/>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grpSp>
          <p:nvGrpSpPr>
            <p:cNvPr id="12" name="Groupe 11">
              <a:extLst>
                <a:ext uri="{FF2B5EF4-FFF2-40B4-BE49-F238E27FC236}">
                  <a16:creationId xmlns:a16="http://schemas.microsoft.com/office/drawing/2014/main" xmlns="" id="{8B19E1B3-7A0D-BECF-0092-36F612C8F669}"/>
                </a:ext>
              </a:extLst>
            </p:cNvPr>
            <p:cNvGrpSpPr/>
            <p:nvPr/>
          </p:nvGrpSpPr>
          <p:grpSpPr>
            <a:xfrm>
              <a:off x="412285" y="2080278"/>
              <a:ext cx="357649" cy="288147"/>
              <a:chOff x="1710542" y="1546878"/>
              <a:chExt cx="357649" cy="288147"/>
            </a:xfrm>
          </p:grpSpPr>
          <p:sp>
            <p:nvSpPr>
              <p:cNvPr id="13" name="Line 17">
                <a:extLst>
                  <a:ext uri="{FF2B5EF4-FFF2-40B4-BE49-F238E27FC236}">
                    <a16:creationId xmlns:a16="http://schemas.microsoft.com/office/drawing/2014/main" xmlns="" id="{7E82A27B-041A-0382-5B42-E2C9B284A360}"/>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4" name="Rectangle 48">
                <a:extLst>
                  <a:ext uri="{FF2B5EF4-FFF2-40B4-BE49-F238E27FC236}">
                    <a16:creationId xmlns:a16="http://schemas.microsoft.com/office/drawing/2014/main" xmlns="" id="{C70CEC10-8429-7610-6E1D-D83FAFA8F902}"/>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1,00</a:t>
                </a:r>
              </a:p>
            </p:txBody>
          </p:sp>
        </p:grpSp>
        <p:grpSp>
          <p:nvGrpSpPr>
            <p:cNvPr id="15" name="Groupe 14">
              <a:extLst>
                <a:ext uri="{FF2B5EF4-FFF2-40B4-BE49-F238E27FC236}">
                  <a16:creationId xmlns:a16="http://schemas.microsoft.com/office/drawing/2014/main" xmlns="" id="{B6400733-EFD9-0C77-5109-D77B9970323C}"/>
                </a:ext>
              </a:extLst>
            </p:cNvPr>
            <p:cNvGrpSpPr/>
            <p:nvPr/>
          </p:nvGrpSpPr>
          <p:grpSpPr>
            <a:xfrm>
              <a:off x="412285" y="2485091"/>
              <a:ext cx="357649" cy="288147"/>
              <a:chOff x="1710542" y="1546878"/>
              <a:chExt cx="357649" cy="288147"/>
            </a:xfrm>
          </p:grpSpPr>
          <p:sp>
            <p:nvSpPr>
              <p:cNvPr id="16" name="Line 17">
                <a:extLst>
                  <a:ext uri="{FF2B5EF4-FFF2-40B4-BE49-F238E27FC236}">
                    <a16:creationId xmlns:a16="http://schemas.microsoft.com/office/drawing/2014/main" xmlns="" id="{66AE9B1E-4B67-B66B-D807-CC2FADF27F19}"/>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7" name="Rectangle 48">
                <a:extLst>
                  <a:ext uri="{FF2B5EF4-FFF2-40B4-BE49-F238E27FC236}">
                    <a16:creationId xmlns:a16="http://schemas.microsoft.com/office/drawing/2014/main" xmlns="" id="{3C430940-865D-D221-09D5-7BBB7D9437C6}"/>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0,75</a:t>
                </a:r>
              </a:p>
            </p:txBody>
          </p:sp>
        </p:grpSp>
        <p:grpSp>
          <p:nvGrpSpPr>
            <p:cNvPr id="18" name="Groupe 17">
              <a:extLst>
                <a:ext uri="{FF2B5EF4-FFF2-40B4-BE49-F238E27FC236}">
                  <a16:creationId xmlns:a16="http://schemas.microsoft.com/office/drawing/2014/main" xmlns="" id="{E0E8461E-9FBF-0A53-C44D-90A50A2958AA}"/>
                </a:ext>
              </a:extLst>
            </p:cNvPr>
            <p:cNvGrpSpPr/>
            <p:nvPr/>
          </p:nvGrpSpPr>
          <p:grpSpPr>
            <a:xfrm>
              <a:off x="412285" y="2887258"/>
              <a:ext cx="357649" cy="288147"/>
              <a:chOff x="1710542" y="1546878"/>
              <a:chExt cx="357649" cy="288147"/>
            </a:xfrm>
          </p:grpSpPr>
          <p:sp>
            <p:nvSpPr>
              <p:cNvPr id="19" name="Line 17">
                <a:extLst>
                  <a:ext uri="{FF2B5EF4-FFF2-40B4-BE49-F238E27FC236}">
                    <a16:creationId xmlns:a16="http://schemas.microsoft.com/office/drawing/2014/main" xmlns="" id="{5AA5ACB5-3534-DD15-6980-07C73B7BCE46}"/>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20" name="Rectangle 48">
                <a:extLst>
                  <a:ext uri="{FF2B5EF4-FFF2-40B4-BE49-F238E27FC236}">
                    <a16:creationId xmlns:a16="http://schemas.microsoft.com/office/drawing/2014/main" xmlns="" id="{FE5BB241-1F9F-440B-4919-3056DB5F5419}"/>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0,50</a:t>
                </a:r>
              </a:p>
            </p:txBody>
          </p:sp>
        </p:grpSp>
        <p:grpSp>
          <p:nvGrpSpPr>
            <p:cNvPr id="21" name="Groupe 20">
              <a:extLst>
                <a:ext uri="{FF2B5EF4-FFF2-40B4-BE49-F238E27FC236}">
                  <a16:creationId xmlns:a16="http://schemas.microsoft.com/office/drawing/2014/main" xmlns="" id="{6690ADEE-B16B-F809-E6E3-BDBC638F43CD}"/>
                </a:ext>
              </a:extLst>
            </p:cNvPr>
            <p:cNvGrpSpPr/>
            <p:nvPr/>
          </p:nvGrpSpPr>
          <p:grpSpPr>
            <a:xfrm>
              <a:off x="412285" y="3287883"/>
              <a:ext cx="357649" cy="288147"/>
              <a:chOff x="1710542" y="1546878"/>
              <a:chExt cx="357649" cy="288147"/>
            </a:xfrm>
          </p:grpSpPr>
          <p:sp>
            <p:nvSpPr>
              <p:cNvPr id="22" name="Line 17">
                <a:extLst>
                  <a:ext uri="{FF2B5EF4-FFF2-40B4-BE49-F238E27FC236}">
                    <a16:creationId xmlns:a16="http://schemas.microsoft.com/office/drawing/2014/main" xmlns="" id="{35607132-A88E-5CCE-C273-8C9A6FCA9268}"/>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23" name="Rectangle 48">
                <a:extLst>
                  <a:ext uri="{FF2B5EF4-FFF2-40B4-BE49-F238E27FC236}">
                    <a16:creationId xmlns:a16="http://schemas.microsoft.com/office/drawing/2014/main" xmlns="" id="{5FD25771-0EF1-DF13-978B-9DDB1911EC97}"/>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0,25</a:t>
                </a:r>
              </a:p>
            </p:txBody>
          </p:sp>
        </p:grpSp>
        <p:grpSp>
          <p:nvGrpSpPr>
            <p:cNvPr id="24" name="Groupe 23">
              <a:extLst>
                <a:ext uri="{FF2B5EF4-FFF2-40B4-BE49-F238E27FC236}">
                  <a16:creationId xmlns:a16="http://schemas.microsoft.com/office/drawing/2014/main" xmlns="" id="{178C3878-22FD-EDDC-FAA7-BFFEB6BC850E}"/>
                </a:ext>
              </a:extLst>
            </p:cNvPr>
            <p:cNvGrpSpPr/>
            <p:nvPr/>
          </p:nvGrpSpPr>
          <p:grpSpPr>
            <a:xfrm>
              <a:off x="412285" y="3693641"/>
              <a:ext cx="357649" cy="288147"/>
              <a:chOff x="1710542" y="1546878"/>
              <a:chExt cx="357649" cy="288147"/>
            </a:xfrm>
          </p:grpSpPr>
          <p:sp>
            <p:nvSpPr>
              <p:cNvPr id="25" name="Line 17">
                <a:extLst>
                  <a:ext uri="{FF2B5EF4-FFF2-40B4-BE49-F238E27FC236}">
                    <a16:creationId xmlns:a16="http://schemas.microsoft.com/office/drawing/2014/main" xmlns="" id="{87D3D1A8-1EB6-A411-1854-339834A7DFAE}"/>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26" name="Rectangle 48">
                <a:extLst>
                  <a:ext uri="{FF2B5EF4-FFF2-40B4-BE49-F238E27FC236}">
                    <a16:creationId xmlns:a16="http://schemas.microsoft.com/office/drawing/2014/main" xmlns="" id="{83CCDD1C-91CA-6EEF-7B9D-910C6635B588}"/>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0,00</a:t>
                </a:r>
              </a:p>
            </p:txBody>
          </p:sp>
        </p:grpSp>
        <p:sp>
          <p:nvSpPr>
            <p:cNvPr id="28" name="Line 17">
              <a:extLst>
                <a:ext uri="{FF2B5EF4-FFF2-40B4-BE49-F238E27FC236}">
                  <a16:creationId xmlns:a16="http://schemas.microsoft.com/office/drawing/2014/main" xmlns="" id="{E724C564-45D0-DBAD-76BB-1C826D43B8B4}"/>
                </a:ext>
              </a:extLst>
            </p:cNvPr>
            <p:cNvSpPr>
              <a:spLocks noChangeShapeType="1"/>
            </p:cNvSpPr>
            <p:nvPr/>
          </p:nvSpPr>
          <p:spPr bwMode="auto">
            <a:xfrm>
              <a:off x="867474" y="2368499"/>
              <a:ext cx="163057" cy="0"/>
            </a:xfrm>
            <a:prstGeom prst="line">
              <a:avLst/>
            </a:prstGeom>
            <a:noFill/>
            <a:ln w="19050">
              <a:solidFill>
                <a:srgbClr val="0065B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29" name="Rectangle 48">
              <a:extLst>
                <a:ext uri="{FF2B5EF4-FFF2-40B4-BE49-F238E27FC236}">
                  <a16:creationId xmlns:a16="http://schemas.microsoft.com/office/drawing/2014/main" xmlns="" id="{82E54303-C501-1BAF-39A1-6312E26A1DDD}"/>
                </a:ext>
              </a:extLst>
            </p:cNvPr>
            <p:cNvSpPr>
              <a:spLocks noChangeArrowheads="1"/>
            </p:cNvSpPr>
            <p:nvPr/>
          </p:nvSpPr>
          <p:spPr bwMode="auto">
            <a:xfrm>
              <a:off x="1030531" y="2236079"/>
              <a:ext cx="1345487"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Pas de PEP </a:t>
              </a: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 183)</a:t>
              </a:r>
            </a:p>
          </p:txBody>
        </p:sp>
        <p:sp>
          <p:nvSpPr>
            <p:cNvPr id="30" name="Line 17">
              <a:extLst>
                <a:ext uri="{FF2B5EF4-FFF2-40B4-BE49-F238E27FC236}">
                  <a16:creationId xmlns:a16="http://schemas.microsoft.com/office/drawing/2014/main" xmlns="" id="{93170D20-C4DC-4435-20DA-B9B6B7F07759}"/>
                </a:ext>
              </a:extLst>
            </p:cNvPr>
            <p:cNvSpPr>
              <a:spLocks noChangeShapeType="1"/>
            </p:cNvSpPr>
            <p:nvPr/>
          </p:nvSpPr>
          <p:spPr bwMode="auto">
            <a:xfrm>
              <a:off x="867474" y="2522367"/>
              <a:ext cx="163057" cy="0"/>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1" name="Rectangle 48">
              <a:extLst>
                <a:ext uri="{FF2B5EF4-FFF2-40B4-BE49-F238E27FC236}">
                  <a16:creationId xmlns:a16="http://schemas.microsoft.com/office/drawing/2014/main" xmlns="" id="{39646837-52F6-98CC-06B1-9D33475B5E7E}"/>
                </a:ext>
              </a:extLst>
            </p:cNvPr>
            <p:cNvSpPr>
              <a:spLocks noChangeArrowheads="1"/>
            </p:cNvSpPr>
            <p:nvPr/>
          </p:nvSpPr>
          <p:spPr bwMode="auto">
            <a:xfrm>
              <a:off x="1030531" y="2389947"/>
              <a:ext cx="1212439"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err="1">
                  <a:ln>
                    <a:noFill/>
                  </a:ln>
                  <a:solidFill>
                    <a:srgbClr val="000066"/>
                  </a:solidFill>
                  <a:effectLst/>
                  <a:uLnTx/>
                  <a:uFillTx/>
                  <a:latin typeface="Arial"/>
                  <a:ea typeface="Roboto Condensed" panose="02000000000000000000" pitchFamily="2" charset="0"/>
                  <a:cs typeface="Calibri" panose="020F0502020204030204" pitchFamily="34" charset="0"/>
                </a:rPr>
                <a:t>DoxyPEP</a:t>
              </a: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a:t>
              </a: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 362)</a:t>
              </a:r>
            </a:p>
          </p:txBody>
        </p:sp>
        <p:grpSp>
          <p:nvGrpSpPr>
            <p:cNvPr id="36" name="Groupe 35">
              <a:extLst>
                <a:ext uri="{FF2B5EF4-FFF2-40B4-BE49-F238E27FC236}">
                  <a16:creationId xmlns:a16="http://schemas.microsoft.com/office/drawing/2014/main" xmlns="" id="{0E82EFA0-7818-57F8-0CCD-120FBEB68A68}"/>
                </a:ext>
              </a:extLst>
            </p:cNvPr>
            <p:cNvGrpSpPr/>
            <p:nvPr/>
          </p:nvGrpSpPr>
          <p:grpSpPr>
            <a:xfrm>
              <a:off x="693464" y="3905250"/>
              <a:ext cx="300331" cy="309991"/>
              <a:chOff x="746285" y="1711482"/>
              <a:chExt cx="300331" cy="309991"/>
            </a:xfrm>
          </p:grpSpPr>
          <p:sp>
            <p:nvSpPr>
              <p:cNvPr id="34" name="Line 17">
                <a:extLst>
                  <a:ext uri="{FF2B5EF4-FFF2-40B4-BE49-F238E27FC236}">
                    <a16:creationId xmlns:a16="http://schemas.microsoft.com/office/drawing/2014/main" xmlns="" id="{87073554-421F-AC7B-DC30-E6149F2999CA}"/>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5" name="Rectangle 48">
                <a:extLst>
                  <a:ext uri="{FF2B5EF4-FFF2-40B4-BE49-F238E27FC236}">
                    <a16:creationId xmlns:a16="http://schemas.microsoft.com/office/drawing/2014/main" xmlns="" id="{A339F176-D8DB-A016-5C66-8E916E4A29C1}"/>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a:t>
                </a:r>
              </a:p>
            </p:txBody>
          </p:sp>
        </p:grpSp>
        <p:grpSp>
          <p:nvGrpSpPr>
            <p:cNvPr id="37" name="Groupe 36">
              <a:extLst>
                <a:ext uri="{FF2B5EF4-FFF2-40B4-BE49-F238E27FC236}">
                  <a16:creationId xmlns:a16="http://schemas.microsoft.com/office/drawing/2014/main" xmlns="" id="{B88DE5B5-DC91-CCD7-C58E-D5565D14390E}"/>
                </a:ext>
              </a:extLst>
            </p:cNvPr>
            <p:cNvGrpSpPr/>
            <p:nvPr/>
          </p:nvGrpSpPr>
          <p:grpSpPr>
            <a:xfrm>
              <a:off x="1063797" y="3905250"/>
              <a:ext cx="300331" cy="309991"/>
              <a:chOff x="746285" y="1711482"/>
              <a:chExt cx="300331" cy="309991"/>
            </a:xfrm>
          </p:grpSpPr>
          <p:sp>
            <p:nvSpPr>
              <p:cNvPr id="38" name="Line 17">
                <a:extLst>
                  <a:ext uri="{FF2B5EF4-FFF2-40B4-BE49-F238E27FC236}">
                    <a16:creationId xmlns:a16="http://schemas.microsoft.com/office/drawing/2014/main" xmlns="" id="{0D1CBA38-3FF6-919C-0DB3-643B37542F62}"/>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9" name="Rectangle 48">
                <a:extLst>
                  <a:ext uri="{FF2B5EF4-FFF2-40B4-BE49-F238E27FC236}">
                    <a16:creationId xmlns:a16="http://schemas.microsoft.com/office/drawing/2014/main" xmlns="" id="{A86825BA-3D51-F2D3-1F24-C33EC3230E04}"/>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3</a:t>
                </a:r>
              </a:p>
            </p:txBody>
          </p:sp>
        </p:grpSp>
        <p:grpSp>
          <p:nvGrpSpPr>
            <p:cNvPr id="40" name="Groupe 39">
              <a:extLst>
                <a:ext uri="{FF2B5EF4-FFF2-40B4-BE49-F238E27FC236}">
                  <a16:creationId xmlns:a16="http://schemas.microsoft.com/office/drawing/2014/main" xmlns="" id="{41609D02-46B6-E39E-56B4-F564518C25AD}"/>
                </a:ext>
              </a:extLst>
            </p:cNvPr>
            <p:cNvGrpSpPr/>
            <p:nvPr/>
          </p:nvGrpSpPr>
          <p:grpSpPr>
            <a:xfrm>
              <a:off x="1436413" y="3905250"/>
              <a:ext cx="300331" cy="309991"/>
              <a:chOff x="746285" y="1711482"/>
              <a:chExt cx="300331" cy="309991"/>
            </a:xfrm>
          </p:grpSpPr>
          <p:sp>
            <p:nvSpPr>
              <p:cNvPr id="41" name="Line 17">
                <a:extLst>
                  <a:ext uri="{FF2B5EF4-FFF2-40B4-BE49-F238E27FC236}">
                    <a16:creationId xmlns:a16="http://schemas.microsoft.com/office/drawing/2014/main" xmlns="" id="{CFF4CC8D-95CB-D924-27E4-1F5DA70433B1}"/>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42" name="Rectangle 48">
                <a:extLst>
                  <a:ext uri="{FF2B5EF4-FFF2-40B4-BE49-F238E27FC236}">
                    <a16:creationId xmlns:a16="http://schemas.microsoft.com/office/drawing/2014/main" xmlns="" id="{AB6DD04B-F765-5171-C9DB-4991845C4AE0}"/>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6</a:t>
                </a:r>
              </a:p>
            </p:txBody>
          </p:sp>
        </p:grpSp>
        <p:grpSp>
          <p:nvGrpSpPr>
            <p:cNvPr id="43" name="Groupe 42">
              <a:extLst>
                <a:ext uri="{FF2B5EF4-FFF2-40B4-BE49-F238E27FC236}">
                  <a16:creationId xmlns:a16="http://schemas.microsoft.com/office/drawing/2014/main" xmlns="" id="{E5225310-367F-90AC-36AC-D08A100AB6A4}"/>
                </a:ext>
              </a:extLst>
            </p:cNvPr>
            <p:cNvGrpSpPr/>
            <p:nvPr/>
          </p:nvGrpSpPr>
          <p:grpSpPr>
            <a:xfrm>
              <a:off x="1806746" y="3905250"/>
              <a:ext cx="300331" cy="309991"/>
              <a:chOff x="746285" y="1711482"/>
              <a:chExt cx="300331" cy="309991"/>
            </a:xfrm>
          </p:grpSpPr>
          <p:sp>
            <p:nvSpPr>
              <p:cNvPr id="44" name="Line 17">
                <a:extLst>
                  <a:ext uri="{FF2B5EF4-FFF2-40B4-BE49-F238E27FC236}">
                    <a16:creationId xmlns:a16="http://schemas.microsoft.com/office/drawing/2014/main" xmlns="" id="{B12AB27A-849B-8D13-243B-DAD3FD844073}"/>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45" name="Rectangle 48">
                <a:extLst>
                  <a:ext uri="{FF2B5EF4-FFF2-40B4-BE49-F238E27FC236}">
                    <a16:creationId xmlns:a16="http://schemas.microsoft.com/office/drawing/2014/main" xmlns="" id="{78197BAD-FF9F-1F59-899C-DE8845192587}"/>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9</a:t>
                </a:r>
              </a:p>
            </p:txBody>
          </p:sp>
        </p:grpSp>
        <p:grpSp>
          <p:nvGrpSpPr>
            <p:cNvPr id="46" name="Groupe 45">
              <a:extLst>
                <a:ext uri="{FF2B5EF4-FFF2-40B4-BE49-F238E27FC236}">
                  <a16:creationId xmlns:a16="http://schemas.microsoft.com/office/drawing/2014/main" xmlns="" id="{C1C0E561-B2A8-C6BA-EFB3-87DAA05DC1D5}"/>
                </a:ext>
              </a:extLst>
            </p:cNvPr>
            <p:cNvGrpSpPr/>
            <p:nvPr/>
          </p:nvGrpSpPr>
          <p:grpSpPr>
            <a:xfrm>
              <a:off x="2187745" y="3905250"/>
              <a:ext cx="300331" cy="309991"/>
              <a:chOff x="746285" y="1711482"/>
              <a:chExt cx="300331" cy="309991"/>
            </a:xfrm>
          </p:grpSpPr>
          <p:sp>
            <p:nvSpPr>
              <p:cNvPr id="47" name="Line 17">
                <a:extLst>
                  <a:ext uri="{FF2B5EF4-FFF2-40B4-BE49-F238E27FC236}">
                    <a16:creationId xmlns:a16="http://schemas.microsoft.com/office/drawing/2014/main" xmlns="" id="{F4A456A1-C402-46A5-9DB5-E9A36DE54067}"/>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48" name="Rectangle 48">
                <a:extLst>
                  <a:ext uri="{FF2B5EF4-FFF2-40B4-BE49-F238E27FC236}">
                    <a16:creationId xmlns:a16="http://schemas.microsoft.com/office/drawing/2014/main" xmlns="" id="{DF019F45-5C2F-F63C-0C5E-24D829C00D33}"/>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12</a:t>
                </a:r>
              </a:p>
            </p:txBody>
          </p:sp>
        </p:grpSp>
        <p:grpSp>
          <p:nvGrpSpPr>
            <p:cNvPr id="49" name="Groupe 48">
              <a:extLst>
                <a:ext uri="{FF2B5EF4-FFF2-40B4-BE49-F238E27FC236}">
                  <a16:creationId xmlns:a16="http://schemas.microsoft.com/office/drawing/2014/main" xmlns="" id="{E59EE74D-7DC1-E563-937F-953034136FBA}"/>
                </a:ext>
              </a:extLst>
            </p:cNvPr>
            <p:cNvGrpSpPr/>
            <p:nvPr/>
          </p:nvGrpSpPr>
          <p:grpSpPr>
            <a:xfrm>
              <a:off x="2560361" y="3905250"/>
              <a:ext cx="300331" cy="309991"/>
              <a:chOff x="746285" y="1711482"/>
              <a:chExt cx="300331" cy="309991"/>
            </a:xfrm>
          </p:grpSpPr>
          <p:sp>
            <p:nvSpPr>
              <p:cNvPr id="50" name="Line 17">
                <a:extLst>
                  <a:ext uri="{FF2B5EF4-FFF2-40B4-BE49-F238E27FC236}">
                    <a16:creationId xmlns:a16="http://schemas.microsoft.com/office/drawing/2014/main" xmlns="" id="{F774532D-1C51-D6AC-1831-1CFD0058B0E7}"/>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 name="Rectangle 48">
                <a:extLst>
                  <a:ext uri="{FF2B5EF4-FFF2-40B4-BE49-F238E27FC236}">
                    <a16:creationId xmlns:a16="http://schemas.microsoft.com/office/drawing/2014/main" xmlns="" id="{CB5DE7F9-28F2-6803-EC21-71D3A6F4D159}"/>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15</a:t>
                </a:r>
              </a:p>
            </p:txBody>
          </p:sp>
        </p:grpSp>
        <p:grpSp>
          <p:nvGrpSpPr>
            <p:cNvPr id="52" name="Groupe 51">
              <a:extLst>
                <a:ext uri="{FF2B5EF4-FFF2-40B4-BE49-F238E27FC236}">
                  <a16:creationId xmlns:a16="http://schemas.microsoft.com/office/drawing/2014/main" xmlns="" id="{14B580CB-C7AD-57C8-30C6-B283208B88AE}"/>
                </a:ext>
              </a:extLst>
            </p:cNvPr>
            <p:cNvGrpSpPr/>
            <p:nvPr/>
          </p:nvGrpSpPr>
          <p:grpSpPr>
            <a:xfrm>
              <a:off x="2930694" y="3905250"/>
              <a:ext cx="300331" cy="309991"/>
              <a:chOff x="746285" y="1711482"/>
              <a:chExt cx="300331" cy="309991"/>
            </a:xfrm>
          </p:grpSpPr>
          <p:sp>
            <p:nvSpPr>
              <p:cNvPr id="53" name="Line 17">
                <a:extLst>
                  <a:ext uri="{FF2B5EF4-FFF2-40B4-BE49-F238E27FC236}">
                    <a16:creationId xmlns:a16="http://schemas.microsoft.com/office/drawing/2014/main" xmlns="" id="{D269AB83-E78A-AB5F-2E58-A030773E7DF7}"/>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4" name="Rectangle 48">
                <a:extLst>
                  <a:ext uri="{FF2B5EF4-FFF2-40B4-BE49-F238E27FC236}">
                    <a16:creationId xmlns:a16="http://schemas.microsoft.com/office/drawing/2014/main" xmlns="" id="{2DC0AF23-7E92-FBEB-9E39-2933EED2D478}"/>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18</a:t>
                </a:r>
              </a:p>
            </p:txBody>
          </p:sp>
        </p:grpSp>
        <p:grpSp>
          <p:nvGrpSpPr>
            <p:cNvPr id="55" name="Groupe 54">
              <a:extLst>
                <a:ext uri="{FF2B5EF4-FFF2-40B4-BE49-F238E27FC236}">
                  <a16:creationId xmlns:a16="http://schemas.microsoft.com/office/drawing/2014/main" xmlns="" id="{B5EFD7AB-94A5-8970-F58A-043456E28A4B}"/>
                </a:ext>
              </a:extLst>
            </p:cNvPr>
            <p:cNvGrpSpPr/>
            <p:nvPr/>
          </p:nvGrpSpPr>
          <p:grpSpPr>
            <a:xfrm>
              <a:off x="3300661" y="3905250"/>
              <a:ext cx="300331" cy="309991"/>
              <a:chOff x="746285" y="1711482"/>
              <a:chExt cx="300331" cy="309991"/>
            </a:xfrm>
          </p:grpSpPr>
          <p:sp>
            <p:nvSpPr>
              <p:cNvPr id="56" name="Line 17">
                <a:extLst>
                  <a:ext uri="{FF2B5EF4-FFF2-40B4-BE49-F238E27FC236}">
                    <a16:creationId xmlns:a16="http://schemas.microsoft.com/office/drawing/2014/main" xmlns="" id="{A2C3B148-6578-2F92-DAD3-8A18B8C7C0BE}"/>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7" name="Rectangle 48">
                <a:extLst>
                  <a:ext uri="{FF2B5EF4-FFF2-40B4-BE49-F238E27FC236}">
                    <a16:creationId xmlns:a16="http://schemas.microsoft.com/office/drawing/2014/main" xmlns="" id="{84D573B8-D8CA-618F-E779-09B41C51723E}"/>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21</a:t>
                </a:r>
              </a:p>
            </p:txBody>
          </p:sp>
        </p:grpSp>
        <p:grpSp>
          <p:nvGrpSpPr>
            <p:cNvPr id="58" name="Groupe 57">
              <a:extLst>
                <a:ext uri="{FF2B5EF4-FFF2-40B4-BE49-F238E27FC236}">
                  <a16:creationId xmlns:a16="http://schemas.microsoft.com/office/drawing/2014/main" xmlns="" id="{D61AD317-7D31-CB0C-9735-98E8832DF69F}"/>
                </a:ext>
              </a:extLst>
            </p:cNvPr>
            <p:cNvGrpSpPr/>
            <p:nvPr/>
          </p:nvGrpSpPr>
          <p:grpSpPr>
            <a:xfrm>
              <a:off x="3676109" y="3905250"/>
              <a:ext cx="300331" cy="309991"/>
              <a:chOff x="746285" y="1711482"/>
              <a:chExt cx="300331" cy="309991"/>
            </a:xfrm>
          </p:grpSpPr>
          <p:sp>
            <p:nvSpPr>
              <p:cNvPr id="59" name="Line 17">
                <a:extLst>
                  <a:ext uri="{FF2B5EF4-FFF2-40B4-BE49-F238E27FC236}">
                    <a16:creationId xmlns:a16="http://schemas.microsoft.com/office/drawing/2014/main" xmlns="" id="{1CB74C9B-BBDE-7509-947D-784FCC080231}"/>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60" name="Rectangle 48">
                <a:extLst>
                  <a:ext uri="{FF2B5EF4-FFF2-40B4-BE49-F238E27FC236}">
                    <a16:creationId xmlns:a16="http://schemas.microsoft.com/office/drawing/2014/main" xmlns="" id="{67BBCB79-E4CB-3619-D71D-C70B6C69CB9E}"/>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rPr>
                  <a:t>24</a:t>
                </a:r>
                <a:endPar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grpSp>
        <p:sp>
          <p:nvSpPr>
            <p:cNvPr id="63" name="Rectangle 48">
              <a:extLst>
                <a:ext uri="{FF2B5EF4-FFF2-40B4-BE49-F238E27FC236}">
                  <a16:creationId xmlns:a16="http://schemas.microsoft.com/office/drawing/2014/main" xmlns="" id="{4C8E8526-33B3-9398-E927-018DDD1F85E7}"/>
                </a:ext>
              </a:extLst>
            </p:cNvPr>
            <p:cNvSpPr>
              <a:spLocks noChangeArrowheads="1"/>
            </p:cNvSpPr>
            <p:nvPr/>
          </p:nvSpPr>
          <p:spPr bwMode="auto">
            <a:xfrm>
              <a:off x="693464"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183</a:t>
              </a:r>
            </a:p>
          </p:txBody>
        </p:sp>
        <p:sp>
          <p:nvSpPr>
            <p:cNvPr id="5123" name="Rectangle 48">
              <a:extLst>
                <a:ext uri="{FF2B5EF4-FFF2-40B4-BE49-F238E27FC236}">
                  <a16:creationId xmlns:a16="http://schemas.microsoft.com/office/drawing/2014/main" xmlns="" id="{4531DB8E-E192-BA68-88B3-AE25FA16BE66}"/>
                </a:ext>
              </a:extLst>
            </p:cNvPr>
            <p:cNvSpPr>
              <a:spLocks noChangeArrowheads="1"/>
            </p:cNvSpPr>
            <p:nvPr/>
          </p:nvSpPr>
          <p:spPr bwMode="auto">
            <a:xfrm>
              <a:off x="1063797"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164</a:t>
              </a:r>
            </a:p>
          </p:txBody>
        </p:sp>
        <p:sp>
          <p:nvSpPr>
            <p:cNvPr id="5126" name="Rectangle 48">
              <a:extLst>
                <a:ext uri="{FF2B5EF4-FFF2-40B4-BE49-F238E27FC236}">
                  <a16:creationId xmlns:a16="http://schemas.microsoft.com/office/drawing/2014/main" xmlns="" id="{E277E0C3-007F-BF11-5136-921C9C95AA4A}"/>
                </a:ext>
              </a:extLst>
            </p:cNvPr>
            <p:cNvSpPr>
              <a:spLocks noChangeArrowheads="1"/>
            </p:cNvSpPr>
            <p:nvPr/>
          </p:nvSpPr>
          <p:spPr bwMode="auto">
            <a:xfrm>
              <a:off x="1436413"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135</a:t>
              </a:r>
            </a:p>
          </p:txBody>
        </p:sp>
        <p:sp>
          <p:nvSpPr>
            <p:cNvPr id="5129" name="Rectangle 48">
              <a:extLst>
                <a:ext uri="{FF2B5EF4-FFF2-40B4-BE49-F238E27FC236}">
                  <a16:creationId xmlns:a16="http://schemas.microsoft.com/office/drawing/2014/main" xmlns="" id="{DC8F1AC3-0D86-1D59-A0B9-C12595A3A540}"/>
                </a:ext>
              </a:extLst>
            </p:cNvPr>
            <p:cNvSpPr>
              <a:spLocks noChangeArrowheads="1"/>
            </p:cNvSpPr>
            <p:nvPr/>
          </p:nvSpPr>
          <p:spPr bwMode="auto">
            <a:xfrm>
              <a:off x="1806746"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92</a:t>
              </a:r>
            </a:p>
          </p:txBody>
        </p:sp>
        <p:sp>
          <p:nvSpPr>
            <p:cNvPr id="5132" name="Rectangle 48">
              <a:extLst>
                <a:ext uri="{FF2B5EF4-FFF2-40B4-BE49-F238E27FC236}">
                  <a16:creationId xmlns:a16="http://schemas.microsoft.com/office/drawing/2014/main" xmlns="" id="{B653CBE5-D13D-781B-4286-2DC9AFD23BF4}"/>
                </a:ext>
              </a:extLst>
            </p:cNvPr>
            <p:cNvSpPr>
              <a:spLocks noChangeArrowheads="1"/>
            </p:cNvSpPr>
            <p:nvPr/>
          </p:nvSpPr>
          <p:spPr bwMode="auto">
            <a:xfrm>
              <a:off x="2187745"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a:ln>
                    <a:noFill/>
                  </a:ln>
                  <a:solidFill>
                    <a:srgbClr val="0065B0"/>
                  </a:solidFill>
                  <a:effectLst/>
                  <a:uLnTx/>
                  <a:uFillTx/>
                  <a:latin typeface="Arial"/>
                  <a:ea typeface="Roboto Condensed" panose="02000000000000000000" pitchFamily="2" charset="0"/>
                  <a:cs typeface="Calibri" panose="020F0502020204030204" pitchFamily="34" charset="0"/>
                </a:rPr>
                <a:t>60</a:t>
              </a:r>
              <a:endPar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endParaRPr>
            </a:p>
          </p:txBody>
        </p:sp>
        <p:sp>
          <p:nvSpPr>
            <p:cNvPr id="5135" name="Rectangle 48">
              <a:extLst>
                <a:ext uri="{FF2B5EF4-FFF2-40B4-BE49-F238E27FC236}">
                  <a16:creationId xmlns:a16="http://schemas.microsoft.com/office/drawing/2014/main" xmlns="" id="{B868A31F-73C1-F8C1-1082-41E585022FE5}"/>
                </a:ext>
              </a:extLst>
            </p:cNvPr>
            <p:cNvSpPr>
              <a:spLocks noChangeArrowheads="1"/>
            </p:cNvSpPr>
            <p:nvPr/>
          </p:nvSpPr>
          <p:spPr bwMode="auto">
            <a:xfrm>
              <a:off x="2560361"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32</a:t>
              </a:r>
            </a:p>
          </p:txBody>
        </p:sp>
        <p:sp>
          <p:nvSpPr>
            <p:cNvPr id="5138" name="Rectangle 48">
              <a:extLst>
                <a:ext uri="{FF2B5EF4-FFF2-40B4-BE49-F238E27FC236}">
                  <a16:creationId xmlns:a16="http://schemas.microsoft.com/office/drawing/2014/main" xmlns="" id="{89649A1A-596E-0C39-1C68-736A3EA58D69}"/>
                </a:ext>
              </a:extLst>
            </p:cNvPr>
            <p:cNvSpPr>
              <a:spLocks noChangeArrowheads="1"/>
            </p:cNvSpPr>
            <p:nvPr/>
          </p:nvSpPr>
          <p:spPr bwMode="auto">
            <a:xfrm>
              <a:off x="2930694"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20</a:t>
              </a:r>
            </a:p>
          </p:txBody>
        </p:sp>
        <p:sp>
          <p:nvSpPr>
            <p:cNvPr id="5141" name="Rectangle 48">
              <a:extLst>
                <a:ext uri="{FF2B5EF4-FFF2-40B4-BE49-F238E27FC236}">
                  <a16:creationId xmlns:a16="http://schemas.microsoft.com/office/drawing/2014/main" xmlns="" id="{AA3ED66F-49B0-02C5-F475-B3F13D648265}"/>
                </a:ext>
              </a:extLst>
            </p:cNvPr>
            <p:cNvSpPr>
              <a:spLocks noChangeArrowheads="1"/>
            </p:cNvSpPr>
            <p:nvPr/>
          </p:nvSpPr>
          <p:spPr bwMode="auto">
            <a:xfrm>
              <a:off x="3300661"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4</a:t>
              </a:r>
            </a:p>
          </p:txBody>
        </p:sp>
        <p:sp>
          <p:nvSpPr>
            <p:cNvPr id="5144" name="Rectangle 48">
              <a:extLst>
                <a:ext uri="{FF2B5EF4-FFF2-40B4-BE49-F238E27FC236}">
                  <a16:creationId xmlns:a16="http://schemas.microsoft.com/office/drawing/2014/main" xmlns="" id="{07EC91C3-0616-7AD2-6BD7-3C11B9089890}"/>
                </a:ext>
              </a:extLst>
            </p:cNvPr>
            <p:cNvSpPr>
              <a:spLocks noChangeArrowheads="1"/>
            </p:cNvSpPr>
            <p:nvPr/>
          </p:nvSpPr>
          <p:spPr bwMode="auto">
            <a:xfrm>
              <a:off x="3676109"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0</a:t>
              </a:r>
            </a:p>
          </p:txBody>
        </p:sp>
        <p:sp>
          <p:nvSpPr>
            <p:cNvPr id="5145" name="Rectangle 48">
              <a:extLst>
                <a:ext uri="{FF2B5EF4-FFF2-40B4-BE49-F238E27FC236}">
                  <a16:creationId xmlns:a16="http://schemas.microsoft.com/office/drawing/2014/main" xmlns="" id="{C67A9E18-CA31-4469-E849-E2BF054C859D}"/>
                </a:ext>
              </a:extLst>
            </p:cNvPr>
            <p:cNvSpPr>
              <a:spLocks noChangeArrowheads="1"/>
            </p:cNvSpPr>
            <p:nvPr/>
          </p:nvSpPr>
          <p:spPr bwMode="auto">
            <a:xfrm>
              <a:off x="138256" y="4372063"/>
              <a:ext cx="555208" cy="1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Pas de PEP</a:t>
              </a:r>
            </a:p>
          </p:txBody>
        </p:sp>
        <p:sp>
          <p:nvSpPr>
            <p:cNvPr id="5146" name="Rectangle 48">
              <a:extLst>
                <a:ext uri="{FF2B5EF4-FFF2-40B4-BE49-F238E27FC236}">
                  <a16:creationId xmlns:a16="http://schemas.microsoft.com/office/drawing/2014/main" xmlns="" id="{93600585-559A-9E43-0F17-7B5AD54DD402}"/>
                </a:ext>
              </a:extLst>
            </p:cNvPr>
            <p:cNvSpPr>
              <a:spLocks noChangeArrowheads="1"/>
            </p:cNvSpPr>
            <p:nvPr/>
          </p:nvSpPr>
          <p:spPr bwMode="auto">
            <a:xfrm>
              <a:off x="693464"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362</a:t>
              </a:r>
            </a:p>
          </p:txBody>
        </p:sp>
        <p:sp>
          <p:nvSpPr>
            <p:cNvPr id="5147" name="Rectangle 48">
              <a:extLst>
                <a:ext uri="{FF2B5EF4-FFF2-40B4-BE49-F238E27FC236}">
                  <a16:creationId xmlns:a16="http://schemas.microsoft.com/office/drawing/2014/main" xmlns="" id="{072EE7FF-5669-7F31-0D87-8CFB8D7CFC10}"/>
                </a:ext>
              </a:extLst>
            </p:cNvPr>
            <p:cNvSpPr>
              <a:spLocks noChangeArrowheads="1"/>
            </p:cNvSpPr>
            <p:nvPr/>
          </p:nvSpPr>
          <p:spPr bwMode="auto">
            <a:xfrm>
              <a:off x="1063797"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a:ln>
                    <a:noFill/>
                  </a:ln>
                  <a:solidFill>
                    <a:srgbClr val="00B050"/>
                  </a:solidFill>
                  <a:effectLst/>
                  <a:uLnTx/>
                  <a:uFillTx/>
                  <a:latin typeface="Arial"/>
                  <a:ea typeface="Roboto Condensed" panose="02000000000000000000" pitchFamily="2" charset="0"/>
                  <a:cs typeface="Calibri" panose="020F0502020204030204" pitchFamily="34" charset="0"/>
                </a:rPr>
                <a:t>339</a:t>
              </a:r>
              <a:endPar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endParaRPr>
            </a:p>
          </p:txBody>
        </p:sp>
        <p:sp>
          <p:nvSpPr>
            <p:cNvPr id="5148" name="Rectangle 48">
              <a:extLst>
                <a:ext uri="{FF2B5EF4-FFF2-40B4-BE49-F238E27FC236}">
                  <a16:creationId xmlns:a16="http://schemas.microsoft.com/office/drawing/2014/main" xmlns="" id="{C097ACB7-7032-41BB-C63A-0BE10F0606AA}"/>
                </a:ext>
              </a:extLst>
            </p:cNvPr>
            <p:cNvSpPr>
              <a:spLocks noChangeArrowheads="1"/>
            </p:cNvSpPr>
            <p:nvPr/>
          </p:nvSpPr>
          <p:spPr bwMode="auto">
            <a:xfrm>
              <a:off x="1436413"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316</a:t>
              </a:r>
            </a:p>
          </p:txBody>
        </p:sp>
        <p:sp>
          <p:nvSpPr>
            <p:cNvPr id="5149" name="Rectangle 48">
              <a:extLst>
                <a:ext uri="{FF2B5EF4-FFF2-40B4-BE49-F238E27FC236}">
                  <a16:creationId xmlns:a16="http://schemas.microsoft.com/office/drawing/2014/main" xmlns="" id="{F005AFAD-1C3F-5969-B557-43C8C1A20876}"/>
                </a:ext>
              </a:extLst>
            </p:cNvPr>
            <p:cNvSpPr>
              <a:spLocks noChangeArrowheads="1"/>
            </p:cNvSpPr>
            <p:nvPr/>
          </p:nvSpPr>
          <p:spPr bwMode="auto">
            <a:xfrm>
              <a:off x="1806746"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264</a:t>
              </a:r>
            </a:p>
          </p:txBody>
        </p:sp>
        <p:sp>
          <p:nvSpPr>
            <p:cNvPr id="5150" name="Rectangle 48">
              <a:extLst>
                <a:ext uri="{FF2B5EF4-FFF2-40B4-BE49-F238E27FC236}">
                  <a16:creationId xmlns:a16="http://schemas.microsoft.com/office/drawing/2014/main" xmlns="" id="{16237FE1-9B6A-7EA2-8AC2-B5572BAD6ED6}"/>
                </a:ext>
              </a:extLst>
            </p:cNvPr>
            <p:cNvSpPr>
              <a:spLocks noChangeArrowheads="1"/>
            </p:cNvSpPr>
            <p:nvPr/>
          </p:nvSpPr>
          <p:spPr bwMode="auto">
            <a:xfrm>
              <a:off x="2187745"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206</a:t>
              </a:r>
            </a:p>
          </p:txBody>
        </p:sp>
        <p:sp>
          <p:nvSpPr>
            <p:cNvPr id="5151" name="Rectangle 48">
              <a:extLst>
                <a:ext uri="{FF2B5EF4-FFF2-40B4-BE49-F238E27FC236}">
                  <a16:creationId xmlns:a16="http://schemas.microsoft.com/office/drawing/2014/main" xmlns="" id="{01A6A5B5-4C42-0011-782B-5C7F60E413E9}"/>
                </a:ext>
              </a:extLst>
            </p:cNvPr>
            <p:cNvSpPr>
              <a:spLocks noChangeArrowheads="1"/>
            </p:cNvSpPr>
            <p:nvPr/>
          </p:nvSpPr>
          <p:spPr bwMode="auto">
            <a:xfrm>
              <a:off x="2560361"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146</a:t>
              </a:r>
            </a:p>
          </p:txBody>
        </p:sp>
        <p:sp>
          <p:nvSpPr>
            <p:cNvPr id="5152" name="Rectangle 48">
              <a:extLst>
                <a:ext uri="{FF2B5EF4-FFF2-40B4-BE49-F238E27FC236}">
                  <a16:creationId xmlns:a16="http://schemas.microsoft.com/office/drawing/2014/main" xmlns="" id="{B5C43964-80FB-5A7F-68AA-88F5D870C107}"/>
                </a:ext>
              </a:extLst>
            </p:cNvPr>
            <p:cNvSpPr>
              <a:spLocks noChangeArrowheads="1"/>
            </p:cNvSpPr>
            <p:nvPr/>
          </p:nvSpPr>
          <p:spPr bwMode="auto">
            <a:xfrm>
              <a:off x="2930694"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90</a:t>
              </a:r>
            </a:p>
          </p:txBody>
        </p:sp>
        <p:sp>
          <p:nvSpPr>
            <p:cNvPr id="5153" name="Rectangle 48">
              <a:extLst>
                <a:ext uri="{FF2B5EF4-FFF2-40B4-BE49-F238E27FC236}">
                  <a16:creationId xmlns:a16="http://schemas.microsoft.com/office/drawing/2014/main" xmlns="" id="{8675B422-CD63-4EF8-8F2F-09F2A6786A9A}"/>
                </a:ext>
              </a:extLst>
            </p:cNvPr>
            <p:cNvSpPr>
              <a:spLocks noChangeArrowheads="1"/>
            </p:cNvSpPr>
            <p:nvPr/>
          </p:nvSpPr>
          <p:spPr bwMode="auto">
            <a:xfrm>
              <a:off x="3300661"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19</a:t>
              </a:r>
            </a:p>
          </p:txBody>
        </p:sp>
        <p:sp>
          <p:nvSpPr>
            <p:cNvPr id="5154" name="Rectangle 48">
              <a:extLst>
                <a:ext uri="{FF2B5EF4-FFF2-40B4-BE49-F238E27FC236}">
                  <a16:creationId xmlns:a16="http://schemas.microsoft.com/office/drawing/2014/main" xmlns="" id="{78714740-9873-C543-5374-6181B37D5C5F}"/>
                </a:ext>
              </a:extLst>
            </p:cNvPr>
            <p:cNvSpPr>
              <a:spLocks noChangeArrowheads="1"/>
            </p:cNvSpPr>
            <p:nvPr/>
          </p:nvSpPr>
          <p:spPr bwMode="auto">
            <a:xfrm>
              <a:off x="3676109"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0</a:t>
              </a:r>
            </a:p>
          </p:txBody>
        </p:sp>
        <p:sp>
          <p:nvSpPr>
            <p:cNvPr id="5155" name="Rectangle 48">
              <a:extLst>
                <a:ext uri="{FF2B5EF4-FFF2-40B4-BE49-F238E27FC236}">
                  <a16:creationId xmlns:a16="http://schemas.microsoft.com/office/drawing/2014/main" xmlns="" id="{C3D919F9-0AAA-B43E-ECC2-E36E1D5B50CA}"/>
                </a:ext>
              </a:extLst>
            </p:cNvPr>
            <p:cNvSpPr>
              <a:spLocks noChangeArrowheads="1"/>
            </p:cNvSpPr>
            <p:nvPr/>
          </p:nvSpPr>
          <p:spPr bwMode="auto">
            <a:xfrm>
              <a:off x="213598" y="4534592"/>
              <a:ext cx="479866" cy="1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err="1">
                  <a:ln>
                    <a:noFill/>
                  </a:ln>
                  <a:solidFill>
                    <a:srgbClr val="00B050"/>
                  </a:solidFill>
                  <a:effectLst/>
                  <a:uLnTx/>
                  <a:uFillTx/>
                  <a:latin typeface="Arial"/>
                  <a:ea typeface="Roboto Condensed" panose="02000000000000000000" pitchFamily="2" charset="0"/>
                  <a:cs typeface="Calibri" panose="020F0502020204030204" pitchFamily="34" charset="0"/>
                </a:rPr>
                <a:t>Doxy</a:t>
              </a: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 PEP</a:t>
              </a:r>
            </a:p>
          </p:txBody>
        </p:sp>
        <p:sp>
          <p:nvSpPr>
            <p:cNvPr id="5156" name="Rectangle 48">
              <a:extLst>
                <a:ext uri="{FF2B5EF4-FFF2-40B4-BE49-F238E27FC236}">
                  <a16:creationId xmlns:a16="http://schemas.microsoft.com/office/drawing/2014/main" xmlns="" id="{2CC431AE-2652-BE64-951F-7B3CDACD723B}"/>
                </a:ext>
              </a:extLst>
            </p:cNvPr>
            <p:cNvSpPr>
              <a:spLocks noChangeArrowheads="1"/>
            </p:cNvSpPr>
            <p:nvPr/>
          </p:nvSpPr>
          <p:spPr bwMode="auto">
            <a:xfrm>
              <a:off x="3604" y="4196674"/>
              <a:ext cx="689860"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à risque</a:t>
              </a:r>
            </a:p>
          </p:txBody>
        </p:sp>
        <p:sp>
          <p:nvSpPr>
            <p:cNvPr id="5157" name="Rectangle 48">
              <a:extLst>
                <a:ext uri="{FF2B5EF4-FFF2-40B4-BE49-F238E27FC236}">
                  <a16:creationId xmlns:a16="http://schemas.microsoft.com/office/drawing/2014/main" xmlns="" id="{4E582BFB-DAE2-522C-A6A5-3F87DD52AC5B}"/>
                </a:ext>
              </a:extLst>
            </p:cNvPr>
            <p:cNvSpPr>
              <a:spLocks noChangeArrowheads="1"/>
            </p:cNvSpPr>
            <p:nvPr/>
          </p:nvSpPr>
          <p:spPr bwMode="auto">
            <a:xfrm>
              <a:off x="1096243" y="4107000"/>
              <a:ext cx="2413087"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Mois jusqu’au 1</a:t>
              </a:r>
              <a:r>
                <a:rPr kumimoji="0" lang="fr-FR" altLang="fr-FR" sz="1000" b="1" i="0" u="none" strike="noStrike" kern="0" cap="none" spc="0" normalizeH="0" baseline="30000" noProof="0" dirty="0">
                  <a:ln>
                    <a:noFill/>
                  </a:ln>
                  <a:solidFill>
                    <a:srgbClr val="000066"/>
                  </a:solidFill>
                  <a:effectLst/>
                  <a:uLnTx/>
                  <a:uFillTx/>
                  <a:latin typeface="Arial"/>
                  <a:ea typeface="Roboto Condensed" panose="02000000000000000000" pitchFamily="2" charset="0"/>
                  <a:cs typeface="Calibri" panose="020F0502020204030204" pitchFamily="34" charset="0"/>
                </a:rPr>
                <a:t>er</a:t>
              </a: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épisode de CT ou TP</a:t>
              </a:r>
            </a:p>
          </p:txBody>
        </p:sp>
        <p:sp>
          <p:nvSpPr>
            <p:cNvPr id="5158" name="Rectangle 48">
              <a:extLst>
                <a:ext uri="{FF2B5EF4-FFF2-40B4-BE49-F238E27FC236}">
                  <a16:creationId xmlns:a16="http://schemas.microsoft.com/office/drawing/2014/main" xmlns="" id="{E2F4DCF0-429A-0820-AF60-37644014C63F}"/>
                </a:ext>
              </a:extLst>
            </p:cNvPr>
            <p:cNvSpPr>
              <a:spLocks noChangeArrowheads="1"/>
            </p:cNvSpPr>
            <p:nvPr/>
          </p:nvSpPr>
          <p:spPr bwMode="auto">
            <a:xfrm>
              <a:off x="2070353" y="3143572"/>
              <a:ext cx="1787917" cy="3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HR ajusté : 0,17 </a:t>
              </a:r>
              <a:b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br>
              <a: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(IC 95 % : 0,12-0,26 ; p &lt; 0,0001)</a:t>
              </a:r>
            </a:p>
          </p:txBody>
        </p:sp>
      </p:grpSp>
      <p:sp>
        <p:nvSpPr>
          <p:cNvPr id="5305" name="Rectangle 48">
            <a:extLst>
              <a:ext uri="{FF2B5EF4-FFF2-40B4-BE49-F238E27FC236}">
                <a16:creationId xmlns:a16="http://schemas.microsoft.com/office/drawing/2014/main" xmlns="" id="{9039C8AF-74DC-BC53-6870-6F5A859E750B}"/>
              </a:ext>
            </a:extLst>
          </p:cNvPr>
          <p:cNvSpPr>
            <a:spLocks noChangeArrowheads="1"/>
          </p:cNvSpPr>
          <p:nvPr/>
        </p:nvSpPr>
        <p:spPr bwMode="auto">
          <a:xfrm>
            <a:off x="9491412" y="4757022"/>
            <a:ext cx="1936995" cy="108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66"/>
                </a:solidFill>
                <a:effectLst/>
                <a:uLnTx/>
                <a:uFillTx/>
                <a:latin typeface="Arial" panose="020B0604020202020204"/>
                <a:ea typeface="+mn-ea"/>
                <a:cs typeface="Arial" charset="0"/>
              </a:rPr>
              <a:t>39 sujets infectés</a:t>
            </a:r>
            <a:r>
              <a:rPr kumimoji="0" lang="en-US" sz="1100" b="0" i="0" u="none" strike="noStrike" kern="1200" cap="none" spc="0" normalizeH="0" baseline="0" noProof="0" dirty="0">
                <a:ln>
                  <a:noFill/>
                </a:ln>
                <a:solidFill>
                  <a:srgbClr val="000066"/>
                </a:solidFill>
                <a:effectLst/>
                <a:uLnTx/>
                <a:uFillTx/>
                <a:latin typeface="Arial" panose="020B0604020202020204"/>
                <a:ea typeface="+mn-ea"/>
                <a:cs typeface="Arial" charset="0"/>
              </a:rPr>
              <a:t/>
            </a:r>
            <a:br>
              <a:rPr kumimoji="0" lang="en-US" sz="1100" b="0" i="0" u="none" strike="noStrike" kern="1200" cap="none" spc="0" normalizeH="0" baseline="0" noProof="0" dirty="0">
                <a:ln>
                  <a:noFill/>
                </a:ln>
                <a:solidFill>
                  <a:srgbClr val="000066"/>
                </a:solidFill>
                <a:effectLst/>
                <a:uLnTx/>
                <a:uFillTx/>
                <a:latin typeface="Arial" panose="020B0604020202020204"/>
                <a:ea typeface="+mn-ea"/>
                <a:cs typeface="Arial" charset="0"/>
              </a:rPr>
            </a:br>
            <a:r>
              <a:rPr kumimoji="0" lang="en-US" sz="1100" b="0" i="0" u="none" strike="noStrike" kern="1200" cap="none" spc="0" normalizeH="0" baseline="0" noProof="0" dirty="0">
                <a:ln>
                  <a:noFill/>
                </a:ln>
                <a:solidFill>
                  <a:srgbClr val="000066"/>
                </a:solidFill>
                <a:effectLst/>
                <a:uLnTx/>
                <a:uFillTx/>
                <a:latin typeface="Arial" panose="020B0604020202020204"/>
                <a:ea typeface="+mn-ea"/>
                <a:cs typeface="Arial" charset="0"/>
              </a:rPr>
              <a:t/>
            </a:r>
            <a:br>
              <a:rPr kumimoji="0" lang="en-US" sz="1100" b="0" i="0" u="none" strike="noStrike" kern="1200" cap="none" spc="0" normalizeH="0" baseline="0" noProof="0" dirty="0">
                <a:ln>
                  <a:noFill/>
                </a:ln>
                <a:solidFill>
                  <a:srgbClr val="000066"/>
                </a:solidFill>
                <a:effectLst/>
                <a:uLnTx/>
                <a:uFillTx/>
                <a:latin typeface="Arial" panose="020B0604020202020204"/>
                <a:ea typeface="+mn-ea"/>
                <a:cs typeface="Arial" charset="0"/>
              </a:rPr>
            </a:br>
            <a:r>
              <a:rPr kumimoji="0" lang="en-US" sz="1100" b="1" i="0" u="none" strike="noStrike" kern="1200" cap="none" spc="0" normalizeH="0" baseline="0" noProof="0" dirty="0">
                <a:ln>
                  <a:noFill/>
                </a:ln>
                <a:solidFill>
                  <a:srgbClr val="0065B0"/>
                </a:solidFill>
                <a:effectLst/>
                <a:uLnTx/>
                <a:uFillTx/>
                <a:latin typeface="Arial" panose="020B0604020202020204"/>
                <a:ea typeface="+mn-ea"/>
                <a:cs typeface="Arial" charset="0"/>
              </a:rPr>
              <a:t>27 dans le bras pas de PEP </a:t>
            </a:r>
            <a:br>
              <a:rPr kumimoji="0" lang="en-US" sz="1100" b="1" i="0" u="none" strike="noStrike" kern="1200" cap="none" spc="0" normalizeH="0" baseline="0" noProof="0" dirty="0">
                <a:ln>
                  <a:noFill/>
                </a:ln>
                <a:solidFill>
                  <a:srgbClr val="0065B0"/>
                </a:solidFill>
                <a:effectLst/>
                <a:uLnTx/>
                <a:uFillTx/>
                <a:latin typeface="Arial" panose="020B0604020202020204"/>
                <a:ea typeface="+mn-ea"/>
                <a:cs typeface="Arial" charset="0"/>
              </a:rPr>
            </a:br>
            <a:r>
              <a:rPr kumimoji="0" lang="en-US" sz="1100" b="0" i="0" u="none" strike="noStrike" kern="1200" cap="none" spc="0" normalizeH="0" baseline="0" noProof="0" dirty="0">
                <a:ln>
                  <a:noFill/>
                </a:ln>
                <a:solidFill>
                  <a:srgbClr val="0065B0"/>
                </a:solidFill>
                <a:effectLst/>
                <a:uLnTx/>
                <a:uFillTx/>
                <a:latin typeface="Arial" panose="020B0604020202020204"/>
                <a:ea typeface="+mn-ea"/>
                <a:cs typeface="Arial" charset="0"/>
              </a:rPr>
              <a:t>(incidence : 14,5/100 p-a)</a:t>
            </a:r>
            <a:br>
              <a:rPr kumimoji="0" lang="en-US" sz="1100" b="0" i="0" u="none" strike="noStrike" kern="1200" cap="none" spc="0" normalizeH="0" baseline="0" noProof="0" dirty="0">
                <a:ln>
                  <a:noFill/>
                </a:ln>
                <a:solidFill>
                  <a:srgbClr val="0065B0"/>
                </a:solidFill>
                <a:effectLst/>
                <a:uLnTx/>
                <a:uFillTx/>
                <a:latin typeface="Arial" panose="020B0604020202020204"/>
                <a:ea typeface="+mn-ea"/>
                <a:cs typeface="Arial" charset="0"/>
              </a:rPr>
            </a:br>
            <a:r>
              <a:rPr kumimoji="0" lang="en-US" sz="1100" b="1" i="0" u="none" strike="noStrike" kern="1200" cap="none" spc="0" normalizeH="0" baseline="0" noProof="0" dirty="0">
                <a:ln>
                  <a:noFill/>
                </a:ln>
                <a:solidFill>
                  <a:srgbClr val="00B050"/>
                </a:solidFill>
                <a:effectLst/>
                <a:uLnTx/>
                <a:uFillTx/>
                <a:latin typeface="Arial" panose="020B0604020202020204"/>
                <a:ea typeface="+mn-ea"/>
                <a:cs typeface="Arial" charset="0"/>
              </a:rPr>
              <a:t>12 dans le bras </a:t>
            </a:r>
            <a:r>
              <a:rPr kumimoji="0" lang="en-US" sz="1100" b="1" i="0" u="none" strike="noStrike" kern="1200" cap="none" spc="0" normalizeH="0" baseline="0" noProof="0" dirty="0" err="1">
                <a:ln>
                  <a:noFill/>
                </a:ln>
                <a:solidFill>
                  <a:srgbClr val="00B050"/>
                </a:solidFill>
                <a:effectLst/>
                <a:uLnTx/>
                <a:uFillTx/>
                <a:latin typeface="Arial" panose="020B0604020202020204"/>
                <a:ea typeface="+mn-ea"/>
                <a:cs typeface="Arial" charset="0"/>
              </a:rPr>
              <a:t>DoxyPEP</a:t>
            </a:r>
            <a:r>
              <a:rPr kumimoji="0" lang="en-US" sz="1100" b="1" i="0" u="none" strike="noStrike" kern="1200" cap="none" spc="0" normalizeH="0" baseline="0" noProof="0" dirty="0">
                <a:ln>
                  <a:noFill/>
                </a:ln>
                <a:solidFill>
                  <a:srgbClr val="00B050"/>
                </a:solidFill>
                <a:effectLst/>
                <a:uLnTx/>
                <a:uFillTx/>
                <a:latin typeface="Arial" panose="020B0604020202020204"/>
                <a:ea typeface="+mn-ea"/>
                <a:cs typeface="Arial" charset="0"/>
              </a:rPr>
              <a:t> </a:t>
            </a:r>
            <a:br>
              <a:rPr kumimoji="0" lang="en-US" sz="1100" b="1" i="0" u="none" strike="noStrike" kern="1200" cap="none" spc="0" normalizeH="0" baseline="0" noProof="0" dirty="0">
                <a:ln>
                  <a:noFill/>
                </a:ln>
                <a:solidFill>
                  <a:srgbClr val="00B050"/>
                </a:solidFill>
                <a:effectLst/>
                <a:uLnTx/>
                <a:uFillTx/>
                <a:latin typeface="Arial" panose="020B0604020202020204"/>
                <a:ea typeface="+mn-ea"/>
                <a:cs typeface="Arial" charset="0"/>
              </a:rPr>
            </a:br>
            <a:r>
              <a:rPr kumimoji="0" lang="en-US" sz="1100" b="0" i="0" u="none" strike="noStrike" kern="1200" cap="none" spc="0" normalizeH="0" baseline="0" noProof="0" dirty="0">
                <a:ln>
                  <a:noFill/>
                </a:ln>
                <a:solidFill>
                  <a:srgbClr val="00B050"/>
                </a:solidFill>
                <a:effectLst/>
                <a:uLnTx/>
                <a:uFillTx/>
                <a:latin typeface="Arial" panose="020B0604020202020204"/>
                <a:ea typeface="+mn-ea"/>
                <a:cs typeface="Arial" charset="0"/>
              </a:rPr>
              <a:t>(incidence : 2,9/100 p-a)</a:t>
            </a:r>
            <a:endParaRPr kumimoji="0" lang="fr-FR" altLang="fr-FR" sz="400" b="0" i="0" u="none" strike="noStrike" kern="0" cap="none" spc="0" normalizeH="0" baseline="0" noProof="0" dirty="0">
              <a:ln>
                <a:noFill/>
              </a:ln>
              <a:solidFill>
                <a:srgbClr val="00B050"/>
              </a:solidFill>
              <a:effectLst/>
              <a:uLnTx/>
              <a:uFillTx/>
              <a:latin typeface="Arial" panose="020B0604020202020204"/>
              <a:ea typeface="Roboto Condensed" panose="02000000000000000000" pitchFamily="2" charset="0"/>
              <a:cs typeface="Calibri" panose="020F0502020204030204" pitchFamily="34" charset="0"/>
            </a:endParaRPr>
          </a:p>
        </p:txBody>
      </p:sp>
      <p:sp>
        <p:nvSpPr>
          <p:cNvPr id="9" name="ZoneTexte 8">
            <a:extLst>
              <a:ext uri="{FF2B5EF4-FFF2-40B4-BE49-F238E27FC236}">
                <a16:creationId xmlns:a16="http://schemas.microsoft.com/office/drawing/2014/main" xmlns="" id="{9CC010B4-3ABE-967E-45FF-565A2468758D}"/>
              </a:ext>
            </a:extLst>
          </p:cNvPr>
          <p:cNvSpPr txBox="1"/>
          <p:nvPr/>
        </p:nvSpPr>
        <p:spPr>
          <a:xfrm>
            <a:off x="52888" y="1249660"/>
            <a:ext cx="4687932"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Critère de jugement principal </a:t>
            </a:r>
            <a:r>
              <a:rPr kumimoji="0" lang="fr-FR" sz="16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DoxyPEP</a:t>
            </a: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a:t>
            </a:r>
            <a:b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délai jusqu’au 1</a:t>
            </a:r>
            <a:r>
              <a:rPr kumimoji="0" lang="fr-FR" sz="1600" b="1" i="0" u="none" strike="noStrike" kern="1200" cap="none" spc="0" normalizeH="0" baseline="3000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er</a:t>
            </a: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épisode de CT ou TP</a:t>
            </a:r>
            <a:b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Suivi médian : 14 mois (extrêmes : 9-18)  </a:t>
            </a:r>
          </a:p>
        </p:txBody>
      </p:sp>
      <p:sp>
        <p:nvSpPr>
          <p:cNvPr id="10" name="Text Box 6">
            <a:extLst>
              <a:ext uri="{FF2B5EF4-FFF2-40B4-BE49-F238E27FC236}">
                <a16:creationId xmlns:a16="http://schemas.microsoft.com/office/drawing/2014/main" xmlns="" id="{FD5E657F-E388-AD7D-9E6E-7F91591CC1D8}"/>
              </a:ext>
            </a:extLst>
          </p:cNvPr>
          <p:cNvSpPr txBox="1">
            <a:spLocks noChangeArrowheads="1"/>
          </p:cNvSpPr>
          <p:nvPr/>
        </p:nvSpPr>
        <p:spPr bwMode="auto">
          <a:xfrm>
            <a:off x="732469" y="4757022"/>
            <a:ext cx="283808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1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115 sujets infectés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11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100" b="1" i="0" u="none" strike="noStrike" kern="1200" cap="none" spc="0" normalizeH="0" baseline="0" noProof="0" dirty="0">
                <a:ln>
                  <a:noFill/>
                </a:ln>
                <a:solidFill>
                  <a:srgbClr val="0065B0"/>
                </a:solidFill>
                <a:effectLst/>
                <a:uLnTx/>
                <a:uFillTx/>
                <a:latin typeface="Arial" panose="020B0604020202020204" pitchFamily="34" charset="0"/>
                <a:ea typeface="+mn-ea"/>
                <a:cs typeface="Arial" panose="020B0604020202020204" pitchFamily="34" charset="0"/>
              </a:rPr>
              <a:t>80 dans le bras pas de PEP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100" b="0" i="0" u="none" strike="noStrike" kern="1200" cap="none" spc="0" normalizeH="0" baseline="0" noProof="0" dirty="0">
                <a:ln>
                  <a:noFill/>
                </a:ln>
                <a:solidFill>
                  <a:srgbClr val="0065B0"/>
                </a:solidFill>
                <a:effectLst/>
                <a:uLnTx/>
                <a:uFillTx/>
                <a:latin typeface="Arial" panose="020B0604020202020204" pitchFamily="34" charset="0"/>
                <a:ea typeface="+mn-ea"/>
                <a:cs typeface="Arial" panose="020B0604020202020204" pitchFamily="34" charset="0"/>
              </a:rPr>
              <a:t>(incidence : 53,2/100 p-a)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35 dans le bras </a:t>
            </a:r>
            <a:r>
              <a:rPr kumimoji="0" lang="fr-FR" altLang="fr-FR" sz="11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DoxyPEP</a:t>
            </a:r>
            <a:r>
              <a:rPr kumimoji="0" lang="fr-FR" altLang="fr-FR" sz="11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1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(incidence : 8,8/100 p-a)</a:t>
            </a:r>
          </a:p>
        </p:txBody>
      </p:sp>
      <p:sp>
        <p:nvSpPr>
          <p:cNvPr id="27" name="ZoneTexte 26">
            <a:extLst>
              <a:ext uri="{FF2B5EF4-FFF2-40B4-BE49-F238E27FC236}">
                <a16:creationId xmlns:a16="http://schemas.microsoft.com/office/drawing/2014/main" xmlns="" id="{16A921B7-9441-139A-C45A-82F39ADC605D}"/>
              </a:ext>
            </a:extLst>
          </p:cNvPr>
          <p:cNvSpPr txBox="1"/>
          <p:nvPr/>
        </p:nvSpPr>
        <p:spPr>
          <a:xfrm>
            <a:off x="8324279" y="1249660"/>
            <a:ext cx="3867721" cy="584775"/>
          </a:xfrm>
          <a:prstGeom prst="rect">
            <a:avLst/>
          </a:prstGeom>
          <a:noFill/>
          <a:ln w="9525">
            <a:noFill/>
            <a:miter lim="800000"/>
            <a:headEnd/>
            <a:tailEnd/>
          </a:ln>
        </p:spPr>
        <p:txBody>
          <a:bodyPr wrap="square">
            <a:spAutoFit/>
          </a:bodyPr>
          <a:lstStyle>
            <a:defPPr>
              <a:defRPr lang="fr-FR"/>
            </a:defPPr>
            <a:lvl1pPr marL="0" marR="0" lvl="0" indent="0" algn="ctr" defTabSz="914400" eaLnBrk="0" latinLnBrk="0" hangingPunct="0">
              <a:lnSpc>
                <a:spcPct val="100000"/>
              </a:lnSpc>
              <a:buClrTx/>
              <a:buSzTx/>
              <a:buFontTx/>
              <a:buNone/>
              <a:tabLst/>
              <a:defRPr kumimoji="0" sz="2000" b="1" i="0" u="none" strike="noStrike" cap="none" spc="0" normalizeH="0" baseline="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Intervention </a:t>
            </a:r>
            <a:r>
              <a:rPr kumimoji="0" lang="fr-FR" sz="16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DoxyPEP</a:t>
            </a:r>
            <a:endPar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délai jusqu’au 1</a:t>
            </a:r>
            <a:r>
              <a:rPr kumimoji="0" lang="fr-FR" sz="1600" b="1" i="0" u="none" strike="noStrike" kern="1200" cap="none" spc="0" normalizeH="0" baseline="3000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er</a:t>
            </a: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épisode de TP</a:t>
            </a:r>
          </a:p>
        </p:txBody>
      </p:sp>
      <p:sp>
        <p:nvSpPr>
          <p:cNvPr id="5231" name="Rectangle 48">
            <a:extLst>
              <a:ext uri="{FF2B5EF4-FFF2-40B4-BE49-F238E27FC236}">
                <a16:creationId xmlns:a16="http://schemas.microsoft.com/office/drawing/2014/main" xmlns="" id="{578A9CA8-CEB8-918B-D4DC-ED87A90A3107}"/>
              </a:ext>
            </a:extLst>
          </p:cNvPr>
          <p:cNvSpPr>
            <a:spLocks noChangeArrowheads="1"/>
          </p:cNvSpPr>
          <p:nvPr/>
        </p:nvSpPr>
        <p:spPr bwMode="auto">
          <a:xfrm>
            <a:off x="5453109" y="4757022"/>
            <a:ext cx="1936995" cy="108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66"/>
                </a:solidFill>
                <a:effectLst/>
                <a:uLnTx/>
                <a:uFillTx/>
                <a:latin typeface="Arial" panose="020B0604020202020204"/>
                <a:ea typeface="+mn-ea"/>
                <a:cs typeface="Arial" charset="0"/>
              </a:rPr>
              <a:t>92 sujets infectés</a:t>
            </a:r>
            <a:br>
              <a:rPr kumimoji="0" lang="fr-FR" sz="1100" b="1" i="0" u="none" strike="noStrike" kern="1200" cap="none" spc="0" normalizeH="0" baseline="0" noProof="0" dirty="0">
                <a:ln>
                  <a:noFill/>
                </a:ln>
                <a:solidFill>
                  <a:srgbClr val="000066"/>
                </a:solidFill>
                <a:effectLst/>
                <a:uLnTx/>
                <a:uFillTx/>
                <a:latin typeface="Arial" panose="020B0604020202020204"/>
                <a:ea typeface="+mn-ea"/>
                <a:cs typeface="Arial" charset="0"/>
              </a:rPr>
            </a:br>
            <a:r>
              <a:rPr kumimoji="0" lang="fr-FR" sz="1100" b="0" i="0" u="none" strike="noStrike" kern="1200" cap="none" spc="0" normalizeH="0" baseline="0" noProof="0" dirty="0">
                <a:ln>
                  <a:noFill/>
                </a:ln>
                <a:solidFill>
                  <a:srgbClr val="000066"/>
                </a:solidFill>
                <a:effectLst/>
                <a:uLnTx/>
                <a:uFillTx/>
                <a:latin typeface="Arial" panose="020B0604020202020204"/>
                <a:ea typeface="+mn-ea"/>
                <a:cs typeface="Arial" charset="0"/>
              </a:rPr>
              <a:t/>
            </a:r>
            <a:br>
              <a:rPr kumimoji="0" lang="fr-FR" sz="1100" b="0" i="0" u="none" strike="noStrike" kern="1200" cap="none" spc="0" normalizeH="0" baseline="0" noProof="0" dirty="0">
                <a:ln>
                  <a:noFill/>
                </a:ln>
                <a:solidFill>
                  <a:srgbClr val="000066"/>
                </a:solidFill>
                <a:effectLst/>
                <a:uLnTx/>
                <a:uFillTx/>
                <a:latin typeface="Arial" panose="020B0604020202020204"/>
                <a:ea typeface="+mn-ea"/>
                <a:cs typeface="Arial" charset="0"/>
              </a:rPr>
            </a:br>
            <a:r>
              <a:rPr kumimoji="0" lang="fr-FR" sz="1100" b="1" i="0" u="none" strike="noStrike" kern="1200" cap="none" spc="0" normalizeH="0" baseline="0" noProof="0" dirty="0">
                <a:ln>
                  <a:noFill/>
                </a:ln>
                <a:solidFill>
                  <a:srgbClr val="0065B0"/>
                </a:solidFill>
                <a:effectLst/>
                <a:uLnTx/>
                <a:uFillTx/>
                <a:latin typeface="Arial" panose="020B0604020202020204"/>
                <a:ea typeface="+mn-ea"/>
                <a:cs typeface="Arial" charset="0"/>
              </a:rPr>
              <a:t>68 dans le bras pas de PEP </a:t>
            </a:r>
            <a:br>
              <a:rPr kumimoji="0" lang="fr-FR" sz="1100" b="1" i="0" u="none" strike="noStrike" kern="1200" cap="none" spc="0" normalizeH="0" baseline="0" noProof="0" dirty="0">
                <a:ln>
                  <a:noFill/>
                </a:ln>
                <a:solidFill>
                  <a:srgbClr val="0065B0"/>
                </a:solidFill>
                <a:effectLst/>
                <a:uLnTx/>
                <a:uFillTx/>
                <a:latin typeface="Arial" panose="020B0604020202020204"/>
                <a:ea typeface="+mn-ea"/>
                <a:cs typeface="Arial" charset="0"/>
              </a:rPr>
            </a:br>
            <a:r>
              <a:rPr kumimoji="0" lang="fr-FR" sz="1100" b="0" i="0" u="none" strike="noStrike" kern="1200" cap="none" spc="0" normalizeH="0" baseline="0" noProof="0" dirty="0">
                <a:ln>
                  <a:noFill/>
                </a:ln>
                <a:solidFill>
                  <a:srgbClr val="0065B0"/>
                </a:solidFill>
                <a:effectLst/>
                <a:uLnTx/>
                <a:uFillTx/>
                <a:latin typeface="Arial" panose="020B0604020202020204"/>
                <a:ea typeface="+mn-ea"/>
                <a:cs typeface="Arial" charset="0"/>
              </a:rPr>
              <a:t>(incidence : 42,1/100 p-a)</a:t>
            </a:r>
            <a:br>
              <a:rPr kumimoji="0" lang="fr-FR" sz="1100" b="0" i="0" u="none" strike="noStrike" kern="1200" cap="none" spc="0" normalizeH="0" baseline="0" noProof="0" dirty="0">
                <a:ln>
                  <a:noFill/>
                </a:ln>
                <a:solidFill>
                  <a:srgbClr val="0065B0"/>
                </a:solidFill>
                <a:effectLst/>
                <a:uLnTx/>
                <a:uFillTx/>
                <a:latin typeface="Arial" panose="020B0604020202020204"/>
                <a:ea typeface="+mn-ea"/>
                <a:cs typeface="Arial" charset="0"/>
              </a:rPr>
            </a:br>
            <a:r>
              <a:rPr kumimoji="0" lang="fr-FR" sz="1100" b="1" i="0" u="none" strike="noStrike" kern="1200" cap="none" spc="0" normalizeH="0" baseline="0" noProof="0" dirty="0">
                <a:ln>
                  <a:noFill/>
                </a:ln>
                <a:solidFill>
                  <a:srgbClr val="00B050"/>
                </a:solidFill>
                <a:effectLst/>
                <a:uLnTx/>
                <a:uFillTx/>
                <a:latin typeface="Arial" panose="020B0604020202020204"/>
                <a:ea typeface="+mn-ea"/>
                <a:cs typeface="Arial" charset="0"/>
              </a:rPr>
              <a:t>24 dans le bras </a:t>
            </a:r>
            <a:r>
              <a:rPr kumimoji="0" lang="fr-FR" sz="1100" b="1" i="0" u="none" strike="noStrike" kern="1200" cap="none" spc="0" normalizeH="0" baseline="0" noProof="0" dirty="0" err="1">
                <a:ln>
                  <a:noFill/>
                </a:ln>
                <a:solidFill>
                  <a:srgbClr val="00B050"/>
                </a:solidFill>
                <a:effectLst/>
                <a:uLnTx/>
                <a:uFillTx/>
                <a:latin typeface="Arial" panose="020B0604020202020204"/>
                <a:ea typeface="+mn-ea"/>
                <a:cs typeface="Arial" charset="0"/>
              </a:rPr>
              <a:t>DoxyPEP</a:t>
            </a:r>
            <a:r>
              <a:rPr kumimoji="0" lang="fr-FR" sz="1100" b="1" i="0" u="none" strike="noStrike" kern="1200" cap="none" spc="0" normalizeH="0" baseline="0" noProof="0" dirty="0">
                <a:ln>
                  <a:noFill/>
                </a:ln>
                <a:solidFill>
                  <a:srgbClr val="00B050"/>
                </a:solidFill>
                <a:effectLst/>
                <a:uLnTx/>
                <a:uFillTx/>
                <a:latin typeface="Arial" panose="020B0604020202020204"/>
                <a:ea typeface="+mn-ea"/>
                <a:cs typeface="Arial" charset="0"/>
              </a:rPr>
              <a:t> </a:t>
            </a:r>
            <a:br>
              <a:rPr kumimoji="0" lang="fr-FR" sz="1100" b="1" i="0" u="none" strike="noStrike" kern="1200" cap="none" spc="0" normalizeH="0" baseline="0" noProof="0" dirty="0">
                <a:ln>
                  <a:noFill/>
                </a:ln>
                <a:solidFill>
                  <a:srgbClr val="00B050"/>
                </a:solidFill>
                <a:effectLst/>
                <a:uLnTx/>
                <a:uFillTx/>
                <a:latin typeface="Arial" panose="020B0604020202020204"/>
                <a:ea typeface="+mn-ea"/>
                <a:cs typeface="Arial" charset="0"/>
              </a:rPr>
            </a:br>
            <a:r>
              <a:rPr kumimoji="0" lang="fr-FR" sz="1100" b="0" i="0" u="none" strike="noStrike" kern="1200" cap="none" spc="0" normalizeH="0" baseline="0" noProof="0" dirty="0">
                <a:ln>
                  <a:noFill/>
                </a:ln>
                <a:solidFill>
                  <a:srgbClr val="00B050"/>
                </a:solidFill>
                <a:effectLst/>
                <a:uLnTx/>
                <a:uFillTx/>
                <a:latin typeface="Arial" panose="020B0604020202020204"/>
                <a:ea typeface="+mn-ea"/>
                <a:cs typeface="Arial" charset="0"/>
              </a:rPr>
              <a:t>(incidence : 5,9/100 p-a)</a:t>
            </a:r>
            <a:endParaRPr kumimoji="0" lang="fr-FR" altLang="fr-FR" sz="400" b="0" i="0" u="none" strike="noStrike" kern="0" cap="none" spc="0" normalizeH="0" baseline="0" noProof="0" dirty="0">
              <a:ln>
                <a:noFill/>
              </a:ln>
              <a:solidFill>
                <a:srgbClr val="00B050"/>
              </a:solidFill>
              <a:effectLst/>
              <a:uLnTx/>
              <a:uFillTx/>
              <a:latin typeface="Arial" panose="020B0604020202020204"/>
              <a:ea typeface="Roboto Condensed" panose="02000000000000000000" pitchFamily="2" charset="0"/>
              <a:cs typeface="Calibri" panose="020F0502020204030204" pitchFamily="34" charset="0"/>
            </a:endParaRPr>
          </a:p>
        </p:txBody>
      </p:sp>
      <p:sp>
        <p:nvSpPr>
          <p:cNvPr id="11" name="ZoneTexte 10">
            <a:extLst>
              <a:ext uri="{FF2B5EF4-FFF2-40B4-BE49-F238E27FC236}">
                <a16:creationId xmlns:a16="http://schemas.microsoft.com/office/drawing/2014/main" xmlns="" id="{3AD7987F-4DF8-8CD3-CDB8-6350C5BBBE01}"/>
              </a:ext>
            </a:extLst>
          </p:cNvPr>
          <p:cNvSpPr txBox="1"/>
          <p:nvPr/>
        </p:nvSpPr>
        <p:spPr>
          <a:xfrm>
            <a:off x="4455949" y="1249660"/>
            <a:ext cx="4338052" cy="584775"/>
          </a:xfrm>
          <a:prstGeom prst="rect">
            <a:avLst/>
          </a:prstGeom>
          <a:noFill/>
          <a:ln w="9525">
            <a:noFill/>
            <a:miter lim="800000"/>
            <a:headEnd/>
            <a:tailEnd/>
          </a:ln>
        </p:spPr>
        <p:txBody>
          <a:bodyPr wrap="square">
            <a:spAutoFit/>
          </a:bodyPr>
          <a:lstStyle>
            <a:defPPr>
              <a:defRPr lang="fr-FR"/>
            </a:defPPr>
            <a:lvl1pPr marL="0" marR="0" lvl="0" indent="0" algn="ctr" defTabSz="914400" eaLnBrk="0" latinLnBrk="0" hangingPunct="0">
              <a:lnSpc>
                <a:spcPct val="100000"/>
              </a:lnSpc>
              <a:buClrTx/>
              <a:buSzTx/>
              <a:buFontTx/>
              <a:buNone/>
              <a:tabLst/>
              <a:defRPr kumimoji="0" sz="2000" b="1" i="0" u="none" strike="noStrike" cap="none" spc="0" normalizeH="0" baseline="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Intervention </a:t>
            </a:r>
            <a:r>
              <a:rPr kumimoji="0" lang="fr-FR" sz="16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DoxyPEP</a:t>
            </a:r>
            <a:endPar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délai jusqu’au 1</a:t>
            </a:r>
            <a:r>
              <a:rPr kumimoji="0" lang="fr-FR" sz="1600" b="1" i="0" u="none" strike="noStrike" kern="1200" cap="none" spc="0" normalizeH="0" baseline="3000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er</a:t>
            </a:r>
            <a:r>
              <a:rPr kumimoji="0" lang="fr-FR" sz="1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épisode de CT</a:t>
            </a:r>
          </a:p>
        </p:txBody>
      </p:sp>
      <p:grpSp>
        <p:nvGrpSpPr>
          <p:cNvPr id="5121" name="Groupe 5120">
            <a:extLst>
              <a:ext uri="{FF2B5EF4-FFF2-40B4-BE49-F238E27FC236}">
                <a16:creationId xmlns:a16="http://schemas.microsoft.com/office/drawing/2014/main" xmlns="" id="{A0CF75A3-D353-8FEE-0B50-17C31F6EB631}"/>
              </a:ext>
            </a:extLst>
          </p:cNvPr>
          <p:cNvGrpSpPr/>
          <p:nvPr/>
        </p:nvGrpSpPr>
        <p:grpSpPr>
          <a:xfrm>
            <a:off x="4075975" y="2080278"/>
            <a:ext cx="3972836" cy="2688601"/>
            <a:chOff x="4075975" y="2080278"/>
            <a:chExt cx="3972836" cy="2688601"/>
          </a:xfrm>
        </p:grpSpPr>
        <p:sp>
          <p:nvSpPr>
            <p:cNvPr id="5216" name="Rectangle 48">
              <a:extLst>
                <a:ext uri="{FF2B5EF4-FFF2-40B4-BE49-F238E27FC236}">
                  <a16:creationId xmlns:a16="http://schemas.microsoft.com/office/drawing/2014/main" xmlns="" id="{9FFA7E1F-4FF3-8E86-A917-47784CA0A76B}"/>
                </a:ext>
              </a:extLst>
            </p:cNvPr>
            <p:cNvSpPr>
              <a:spLocks noChangeArrowheads="1"/>
            </p:cNvSpPr>
            <p:nvPr/>
          </p:nvSpPr>
          <p:spPr bwMode="auto">
            <a:xfrm>
              <a:off x="4210627" y="4372063"/>
              <a:ext cx="555208" cy="1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Pas de PEP</a:t>
              </a:r>
            </a:p>
          </p:txBody>
        </p:sp>
        <p:sp>
          <p:nvSpPr>
            <p:cNvPr id="5159" name="Forme libre : forme 5158">
              <a:extLst>
                <a:ext uri="{FF2B5EF4-FFF2-40B4-BE49-F238E27FC236}">
                  <a16:creationId xmlns:a16="http://schemas.microsoft.com/office/drawing/2014/main" xmlns="" id="{E66B6AA6-B77B-0856-3827-EDF616E606A3}"/>
                </a:ext>
              </a:extLst>
            </p:cNvPr>
            <p:cNvSpPr/>
            <p:nvPr/>
          </p:nvSpPr>
          <p:spPr bwMode="auto">
            <a:xfrm>
              <a:off x="4845801" y="2147888"/>
              <a:ext cx="3128963" cy="1757362"/>
            </a:xfrm>
            <a:custGeom>
              <a:avLst/>
              <a:gdLst>
                <a:gd name="connsiteX0" fmla="*/ 0 w 3128963"/>
                <a:gd name="connsiteY0" fmla="*/ 0 h 1757362"/>
                <a:gd name="connsiteX1" fmla="*/ 0 w 3128963"/>
                <a:gd name="connsiteY1" fmla="*/ 1757362 h 1757362"/>
                <a:gd name="connsiteX2" fmla="*/ 3128963 w 3128963"/>
                <a:gd name="connsiteY2" fmla="*/ 1757362 h 1757362"/>
              </a:gdLst>
              <a:ahLst/>
              <a:cxnLst>
                <a:cxn ang="0">
                  <a:pos x="connsiteX0" y="connsiteY0"/>
                </a:cxn>
                <a:cxn ang="0">
                  <a:pos x="connsiteX1" y="connsiteY1"/>
                </a:cxn>
                <a:cxn ang="0">
                  <a:pos x="connsiteX2" y="connsiteY2"/>
                </a:cxn>
              </a:cxnLst>
              <a:rect l="l" t="t" r="r" b="b"/>
              <a:pathLst>
                <a:path w="3128963" h="1757362">
                  <a:moveTo>
                    <a:pt x="0" y="0"/>
                  </a:moveTo>
                  <a:lnTo>
                    <a:pt x="0" y="1757362"/>
                  </a:lnTo>
                  <a:lnTo>
                    <a:pt x="3128963" y="1757362"/>
                  </a:lnTo>
                </a:path>
              </a:pathLst>
            </a:custGeom>
            <a:noFill/>
            <a:ln w="9525" cap="flat" cmpd="sng" algn="ctr">
              <a:solidFill>
                <a:schemeClr val="tx1"/>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grpSp>
          <p:nvGrpSpPr>
            <p:cNvPr id="5160" name="Groupe 5159">
              <a:extLst>
                <a:ext uri="{FF2B5EF4-FFF2-40B4-BE49-F238E27FC236}">
                  <a16:creationId xmlns:a16="http://schemas.microsoft.com/office/drawing/2014/main" xmlns="" id="{EED189AA-6860-7C59-3DFF-2AD5D1D7EC0C}"/>
                </a:ext>
              </a:extLst>
            </p:cNvPr>
            <p:cNvGrpSpPr/>
            <p:nvPr/>
          </p:nvGrpSpPr>
          <p:grpSpPr>
            <a:xfrm>
              <a:off x="4484656" y="2080278"/>
              <a:ext cx="357649" cy="288147"/>
              <a:chOff x="1710542" y="1546878"/>
              <a:chExt cx="357649" cy="288147"/>
            </a:xfrm>
          </p:grpSpPr>
          <p:sp>
            <p:nvSpPr>
              <p:cNvPr id="5161" name="Line 17">
                <a:extLst>
                  <a:ext uri="{FF2B5EF4-FFF2-40B4-BE49-F238E27FC236}">
                    <a16:creationId xmlns:a16="http://schemas.microsoft.com/office/drawing/2014/main" xmlns="" id="{31AF1339-923A-8578-547E-06AE7AFB0796}"/>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62" name="Rectangle 48">
                <a:extLst>
                  <a:ext uri="{FF2B5EF4-FFF2-40B4-BE49-F238E27FC236}">
                    <a16:creationId xmlns:a16="http://schemas.microsoft.com/office/drawing/2014/main" xmlns="" id="{B7AE085E-9044-26DF-AE64-FB47F5E9C443}"/>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1,00</a:t>
                </a:r>
              </a:p>
            </p:txBody>
          </p:sp>
        </p:grpSp>
        <p:grpSp>
          <p:nvGrpSpPr>
            <p:cNvPr id="5163" name="Groupe 5162">
              <a:extLst>
                <a:ext uri="{FF2B5EF4-FFF2-40B4-BE49-F238E27FC236}">
                  <a16:creationId xmlns:a16="http://schemas.microsoft.com/office/drawing/2014/main" xmlns="" id="{344C8E54-5C54-4D6A-7E34-C8082E699DA1}"/>
                </a:ext>
              </a:extLst>
            </p:cNvPr>
            <p:cNvGrpSpPr/>
            <p:nvPr/>
          </p:nvGrpSpPr>
          <p:grpSpPr>
            <a:xfrm>
              <a:off x="4484656" y="2485091"/>
              <a:ext cx="357649" cy="288147"/>
              <a:chOff x="1710542" y="1546878"/>
              <a:chExt cx="357649" cy="288147"/>
            </a:xfrm>
          </p:grpSpPr>
          <p:sp>
            <p:nvSpPr>
              <p:cNvPr id="5164" name="Line 17">
                <a:extLst>
                  <a:ext uri="{FF2B5EF4-FFF2-40B4-BE49-F238E27FC236}">
                    <a16:creationId xmlns:a16="http://schemas.microsoft.com/office/drawing/2014/main" xmlns="" id="{EB68540A-D9E7-4D39-261B-29F1B418A912}"/>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65" name="Rectangle 48">
                <a:extLst>
                  <a:ext uri="{FF2B5EF4-FFF2-40B4-BE49-F238E27FC236}">
                    <a16:creationId xmlns:a16="http://schemas.microsoft.com/office/drawing/2014/main" xmlns="" id="{6BA6AD78-3CF1-CF1C-F024-F13B60E94401}"/>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0,75</a:t>
                </a:r>
              </a:p>
            </p:txBody>
          </p:sp>
        </p:grpSp>
        <p:grpSp>
          <p:nvGrpSpPr>
            <p:cNvPr id="5166" name="Groupe 5165">
              <a:extLst>
                <a:ext uri="{FF2B5EF4-FFF2-40B4-BE49-F238E27FC236}">
                  <a16:creationId xmlns:a16="http://schemas.microsoft.com/office/drawing/2014/main" xmlns="" id="{9A6C6EDA-C2B6-73EF-B478-824EFF0D7AA1}"/>
                </a:ext>
              </a:extLst>
            </p:cNvPr>
            <p:cNvGrpSpPr/>
            <p:nvPr/>
          </p:nvGrpSpPr>
          <p:grpSpPr>
            <a:xfrm>
              <a:off x="4484656" y="2887258"/>
              <a:ext cx="357649" cy="288147"/>
              <a:chOff x="1710542" y="1546878"/>
              <a:chExt cx="357649" cy="288147"/>
            </a:xfrm>
          </p:grpSpPr>
          <p:sp>
            <p:nvSpPr>
              <p:cNvPr id="5167" name="Line 17">
                <a:extLst>
                  <a:ext uri="{FF2B5EF4-FFF2-40B4-BE49-F238E27FC236}">
                    <a16:creationId xmlns:a16="http://schemas.microsoft.com/office/drawing/2014/main" xmlns="" id="{4D7EC7F3-15CA-4519-A284-CB752891DD4C}"/>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68" name="Rectangle 48">
                <a:extLst>
                  <a:ext uri="{FF2B5EF4-FFF2-40B4-BE49-F238E27FC236}">
                    <a16:creationId xmlns:a16="http://schemas.microsoft.com/office/drawing/2014/main" xmlns="" id="{F3353059-5B90-0C9D-DC4F-C1F59CD4F4C9}"/>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0,50</a:t>
                </a:r>
              </a:p>
            </p:txBody>
          </p:sp>
        </p:grpSp>
        <p:grpSp>
          <p:nvGrpSpPr>
            <p:cNvPr id="5169" name="Groupe 5168">
              <a:extLst>
                <a:ext uri="{FF2B5EF4-FFF2-40B4-BE49-F238E27FC236}">
                  <a16:creationId xmlns:a16="http://schemas.microsoft.com/office/drawing/2014/main" xmlns="" id="{2F902DDA-8B61-E784-95E4-C3706006247C}"/>
                </a:ext>
              </a:extLst>
            </p:cNvPr>
            <p:cNvGrpSpPr/>
            <p:nvPr/>
          </p:nvGrpSpPr>
          <p:grpSpPr>
            <a:xfrm>
              <a:off x="4484656" y="3287883"/>
              <a:ext cx="357649" cy="288147"/>
              <a:chOff x="1710542" y="1546878"/>
              <a:chExt cx="357649" cy="288147"/>
            </a:xfrm>
          </p:grpSpPr>
          <p:sp>
            <p:nvSpPr>
              <p:cNvPr id="5170" name="Line 17">
                <a:extLst>
                  <a:ext uri="{FF2B5EF4-FFF2-40B4-BE49-F238E27FC236}">
                    <a16:creationId xmlns:a16="http://schemas.microsoft.com/office/drawing/2014/main" xmlns="" id="{5D0BC874-C29C-0E7F-9119-C1465FC4EFF0}"/>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71" name="Rectangle 48">
                <a:extLst>
                  <a:ext uri="{FF2B5EF4-FFF2-40B4-BE49-F238E27FC236}">
                    <a16:creationId xmlns:a16="http://schemas.microsoft.com/office/drawing/2014/main" xmlns="" id="{5C1BB5D2-E667-CC9E-B9CF-2BB1539A6DAA}"/>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0,25</a:t>
                </a:r>
              </a:p>
            </p:txBody>
          </p:sp>
        </p:grpSp>
        <p:grpSp>
          <p:nvGrpSpPr>
            <p:cNvPr id="5172" name="Groupe 5171">
              <a:extLst>
                <a:ext uri="{FF2B5EF4-FFF2-40B4-BE49-F238E27FC236}">
                  <a16:creationId xmlns:a16="http://schemas.microsoft.com/office/drawing/2014/main" xmlns="" id="{1F61152D-A304-510E-9AAE-6756D8091FC4}"/>
                </a:ext>
              </a:extLst>
            </p:cNvPr>
            <p:cNvGrpSpPr/>
            <p:nvPr/>
          </p:nvGrpSpPr>
          <p:grpSpPr>
            <a:xfrm>
              <a:off x="4484656" y="3693641"/>
              <a:ext cx="357649" cy="288147"/>
              <a:chOff x="1710542" y="1546878"/>
              <a:chExt cx="357649" cy="288147"/>
            </a:xfrm>
          </p:grpSpPr>
          <p:sp>
            <p:nvSpPr>
              <p:cNvPr id="5173" name="Line 17">
                <a:extLst>
                  <a:ext uri="{FF2B5EF4-FFF2-40B4-BE49-F238E27FC236}">
                    <a16:creationId xmlns:a16="http://schemas.microsoft.com/office/drawing/2014/main" xmlns="" id="{57E37322-BC72-2DEC-744A-5697EF52E097}"/>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74" name="Rectangle 48">
                <a:extLst>
                  <a:ext uri="{FF2B5EF4-FFF2-40B4-BE49-F238E27FC236}">
                    <a16:creationId xmlns:a16="http://schemas.microsoft.com/office/drawing/2014/main" xmlns="" id="{152DA8AF-58D4-DD39-0A5A-BE9BE73F0F43}"/>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0,00</a:t>
                </a:r>
              </a:p>
            </p:txBody>
          </p:sp>
        </p:grpSp>
        <p:sp>
          <p:nvSpPr>
            <p:cNvPr id="5175" name="Line 17">
              <a:extLst>
                <a:ext uri="{FF2B5EF4-FFF2-40B4-BE49-F238E27FC236}">
                  <a16:creationId xmlns:a16="http://schemas.microsoft.com/office/drawing/2014/main" xmlns="" id="{EE008029-FAA5-FA06-ADF9-B06CA7842A15}"/>
                </a:ext>
              </a:extLst>
            </p:cNvPr>
            <p:cNvSpPr>
              <a:spLocks noChangeShapeType="1"/>
            </p:cNvSpPr>
            <p:nvPr/>
          </p:nvSpPr>
          <p:spPr bwMode="auto">
            <a:xfrm>
              <a:off x="4939845" y="2368499"/>
              <a:ext cx="163057" cy="0"/>
            </a:xfrm>
            <a:prstGeom prst="line">
              <a:avLst/>
            </a:prstGeom>
            <a:noFill/>
            <a:ln w="19050">
              <a:solidFill>
                <a:srgbClr val="0065B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76" name="Rectangle 48">
              <a:extLst>
                <a:ext uri="{FF2B5EF4-FFF2-40B4-BE49-F238E27FC236}">
                  <a16:creationId xmlns:a16="http://schemas.microsoft.com/office/drawing/2014/main" xmlns="" id="{9A1236FB-A23A-0440-47F3-6A31BE7662B7}"/>
                </a:ext>
              </a:extLst>
            </p:cNvPr>
            <p:cNvSpPr>
              <a:spLocks noChangeArrowheads="1"/>
            </p:cNvSpPr>
            <p:nvPr/>
          </p:nvSpPr>
          <p:spPr bwMode="auto">
            <a:xfrm>
              <a:off x="5102902" y="2255129"/>
              <a:ext cx="1331061"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Pas de PEP </a:t>
              </a: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 183)</a:t>
              </a:r>
            </a:p>
          </p:txBody>
        </p:sp>
        <p:sp>
          <p:nvSpPr>
            <p:cNvPr id="5177" name="Line 17">
              <a:extLst>
                <a:ext uri="{FF2B5EF4-FFF2-40B4-BE49-F238E27FC236}">
                  <a16:creationId xmlns:a16="http://schemas.microsoft.com/office/drawing/2014/main" xmlns="" id="{3B8552F3-DDBA-1C1E-2899-3740242C1ECB}"/>
                </a:ext>
              </a:extLst>
            </p:cNvPr>
            <p:cNvSpPr>
              <a:spLocks noChangeShapeType="1"/>
            </p:cNvSpPr>
            <p:nvPr/>
          </p:nvSpPr>
          <p:spPr bwMode="auto">
            <a:xfrm>
              <a:off x="4939845" y="2522367"/>
              <a:ext cx="163057" cy="0"/>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78" name="Rectangle 48">
              <a:extLst>
                <a:ext uri="{FF2B5EF4-FFF2-40B4-BE49-F238E27FC236}">
                  <a16:creationId xmlns:a16="http://schemas.microsoft.com/office/drawing/2014/main" xmlns="" id="{E5286F69-4D2F-BD57-E864-498990C8BA68}"/>
                </a:ext>
              </a:extLst>
            </p:cNvPr>
            <p:cNvSpPr>
              <a:spLocks noChangeArrowheads="1"/>
            </p:cNvSpPr>
            <p:nvPr/>
          </p:nvSpPr>
          <p:spPr bwMode="auto">
            <a:xfrm>
              <a:off x="5102902" y="2408997"/>
              <a:ext cx="1191599"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err="1">
                  <a:ln>
                    <a:noFill/>
                  </a:ln>
                  <a:solidFill>
                    <a:srgbClr val="000066"/>
                  </a:solidFill>
                  <a:effectLst/>
                  <a:uLnTx/>
                  <a:uFillTx/>
                  <a:latin typeface="Arial"/>
                  <a:ea typeface="Roboto Condensed" panose="02000000000000000000" pitchFamily="2" charset="0"/>
                  <a:cs typeface="Calibri" panose="020F0502020204030204" pitchFamily="34" charset="0"/>
                </a:rPr>
                <a:t>DoxyPEP</a:t>
              </a: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(n = 362)</a:t>
              </a:r>
            </a:p>
          </p:txBody>
        </p:sp>
        <p:grpSp>
          <p:nvGrpSpPr>
            <p:cNvPr id="5180" name="Groupe 5179">
              <a:extLst>
                <a:ext uri="{FF2B5EF4-FFF2-40B4-BE49-F238E27FC236}">
                  <a16:creationId xmlns:a16="http://schemas.microsoft.com/office/drawing/2014/main" xmlns="" id="{8FEC2752-3D20-8268-97B5-31A5461765BE}"/>
                </a:ext>
              </a:extLst>
            </p:cNvPr>
            <p:cNvGrpSpPr/>
            <p:nvPr/>
          </p:nvGrpSpPr>
          <p:grpSpPr>
            <a:xfrm>
              <a:off x="4765835" y="3905250"/>
              <a:ext cx="300331" cy="309991"/>
              <a:chOff x="746285" y="1711482"/>
              <a:chExt cx="300331" cy="309991"/>
            </a:xfrm>
          </p:grpSpPr>
          <p:sp>
            <p:nvSpPr>
              <p:cNvPr id="5181" name="Line 17">
                <a:extLst>
                  <a:ext uri="{FF2B5EF4-FFF2-40B4-BE49-F238E27FC236}">
                    <a16:creationId xmlns:a16="http://schemas.microsoft.com/office/drawing/2014/main" xmlns="" id="{901FCAF5-009A-1D08-8C22-4E8E1F7FC772}"/>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82" name="Rectangle 48">
                <a:extLst>
                  <a:ext uri="{FF2B5EF4-FFF2-40B4-BE49-F238E27FC236}">
                    <a16:creationId xmlns:a16="http://schemas.microsoft.com/office/drawing/2014/main" xmlns="" id="{AAE3773B-CB1A-37BF-87FA-F8B7BDF50BE5}"/>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a:t>
                </a:r>
              </a:p>
            </p:txBody>
          </p:sp>
        </p:grpSp>
        <p:grpSp>
          <p:nvGrpSpPr>
            <p:cNvPr id="5183" name="Groupe 5182">
              <a:extLst>
                <a:ext uri="{FF2B5EF4-FFF2-40B4-BE49-F238E27FC236}">
                  <a16:creationId xmlns:a16="http://schemas.microsoft.com/office/drawing/2014/main" xmlns="" id="{9C48465E-EF40-886A-48BC-A668233EC6EA}"/>
                </a:ext>
              </a:extLst>
            </p:cNvPr>
            <p:cNvGrpSpPr/>
            <p:nvPr/>
          </p:nvGrpSpPr>
          <p:grpSpPr>
            <a:xfrm>
              <a:off x="5136168" y="3905250"/>
              <a:ext cx="300331" cy="309991"/>
              <a:chOff x="746285" y="1711482"/>
              <a:chExt cx="300331" cy="309991"/>
            </a:xfrm>
          </p:grpSpPr>
          <p:sp>
            <p:nvSpPr>
              <p:cNvPr id="5184" name="Line 17">
                <a:extLst>
                  <a:ext uri="{FF2B5EF4-FFF2-40B4-BE49-F238E27FC236}">
                    <a16:creationId xmlns:a16="http://schemas.microsoft.com/office/drawing/2014/main" xmlns="" id="{E10CC321-1311-CBAE-23D5-C556E7530762}"/>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85" name="Rectangle 48">
                <a:extLst>
                  <a:ext uri="{FF2B5EF4-FFF2-40B4-BE49-F238E27FC236}">
                    <a16:creationId xmlns:a16="http://schemas.microsoft.com/office/drawing/2014/main" xmlns="" id="{139EE896-BB4D-FF5D-20C4-D3E136D35E89}"/>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3</a:t>
                </a:r>
              </a:p>
            </p:txBody>
          </p:sp>
        </p:grpSp>
        <p:grpSp>
          <p:nvGrpSpPr>
            <p:cNvPr id="5186" name="Groupe 5185">
              <a:extLst>
                <a:ext uri="{FF2B5EF4-FFF2-40B4-BE49-F238E27FC236}">
                  <a16:creationId xmlns:a16="http://schemas.microsoft.com/office/drawing/2014/main" xmlns="" id="{F9423958-F788-D2E2-04CC-DD24B1D930FB}"/>
                </a:ext>
              </a:extLst>
            </p:cNvPr>
            <p:cNvGrpSpPr/>
            <p:nvPr/>
          </p:nvGrpSpPr>
          <p:grpSpPr>
            <a:xfrm>
              <a:off x="5508784" y="3905250"/>
              <a:ext cx="300331" cy="309991"/>
              <a:chOff x="746285" y="1711482"/>
              <a:chExt cx="300331" cy="309991"/>
            </a:xfrm>
          </p:grpSpPr>
          <p:sp>
            <p:nvSpPr>
              <p:cNvPr id="5187" name="Line 17">
                <a:extLst>
                  <a:ext uri="{FF2B5EF4-FFF2-40B4-BE49-F238E27FC236}">
                    <a16:creationId xmlns:a16="http://schemas.microsoft.com/office/drawing/2014/main" xmlns="" id="{9BC36698-0437-4FD7-06E0-C53D9F9BDAC9}"/>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88" name="Rectangle 48">
                <a:extLst>
                  <a:ext uri="{FF2B5EF4-FFF2-40B4-BE49-F238E27FC236}">
                    <a16:creationId xmlns:a16="http://schemas.microsoft.com/office/drawing/2014/main" xmlns="" id="{BE9D215E-F0D8-F69E-9810-0D623926AD5D}"/>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6</a:t>
                </a:r>
              </a:p>
            </p:txBody>
          </p:sp>
        </p:grpSp>
        <p:grpSp>
          <p:nvGrpSpPr>
            <p:cNvPr id="5189" name="Groupe 5188">
              <a:extLst>
                <a:ext uri="{FF2B5EF4-FFF2-40B4-BE49-F238E27FC236}">
                  <a16:creationId xmlns:a16="http://schemas.microsoft.com/office/drawing/2014/main" xmlns="" id="{7205014B-7131-B292-D12E-8FD2D3BF44D6}"/>
                </a:ext>
              </a:extLst>
            </p:cNvPr>
            <p:cNvGrpSpPr/>
            <p:nvPr/>
          </p:nvGrpSpPr>
          <p:grpSpPr>
            <a:xfrm>
              <a:off x="5879117" y="3905250"/>
              <a:ext cx="300331" cy="309991"/>
              <a:chOff x="746285" y="1711482"/>
              <a:chExt cx="300331" cy="309991"/>
            </a:xfrm>
          </p:grpSpPr>
          <p:sp>
            <p:nvSpPr>
              <p:cNvPr id="5190" name="Line 17">
                <a:extLst>
                  <a:ext uri="{FF2B5EF4-FFF2-40B4-BE49-F238E27FC236}">
                    <a16:creationId xmlns:a16="http://schemas.microsoft.com/office/drawing/2014/main" xmlns="" id="{0C28D645-C8E3-9B1C-06CE-B50B1C876CCE}"/>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91" name="Rectangle 48">
                <a:extLst>
                  <a:ext uri="{FF2B5EF4-FFF2-40B4-BE49-F238E27FC236}">
                    <a16:creationId xmlns:a16="http://schemas.microsoft.com/office/drawing/2014/main" xmlns="" id="{AE2F96F3-DA50-2697-8E10-87A65F81D848}"/>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9</a:t>
                </a:r>
              </a:p>
            </p:txBody>
          </p:sp>
        </p:grpSp>
        <p:grpSp>
          <p:nvGrpSpPr>
            <p:cNvPr id="5192" name="Groupe 5191">
              <a:extLst>
                <a:ext uri="{FF2B5EF4-FFF2-40B4-BE49-F238E27FC236}">
                  <a16:creationId xmlns:a16="http://schemas.microsoft.com/office/drawing/2014/main" xmlns="" id="{4612CFDF-4A1E-451C-CA0E-D6B440609074}"/>
                </a:ext>
              </a:extLst>
            </p:cNvPr>
            <p:cNvGrpSpPr/>
            <p:nvPr/>
          </p:nvGrpSpPr>
          <p:grpSpPr>
            <a:xfrm>
              <a:off x="6260116" y="3905250"/>
              <a:ext cx="300331" cy="309991"/>
              <a:chOff x="746285" y="1711482"/>
              <a:chExt cx="300331" cy="309991"/>
            </a:xfrm>
          </p:grpSpPr>
          <p:sp>
            <p:nvSpPr>
              <p:cNvPr id="5193" name="Line 17">
                <a:extLst>
                  <a:ext uri="{FF2B5EF4-FFF2-40B4-BE49-F238E27FC236}">
                    <a16:creationId xmlns:a16="http://schemas.microsoft.com/office/drawing/2014/main" xmlns="" id="{1DC249DF-C3CA-F2ED-15D3-71047F6F221F}"/>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94" name="Rectangle 48">
                <a:extLst>
                  <a:ext uri="{FF2B5EF4-FFF2-40B4-BE49-F238E27FC236}">
                    <a16:creationId xmlns:a16="http://schemas.microsoft.com/office/drawing/2014/main" xmlns="" id="{F0F94271-8E42-0FED-5E7C-46EEC25904A4}"/>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12</a:t>
                </a:r>
              </a:p>
            </p:txBody>
          </p:sp>
        </p:grpSp>
        <p:grpSp>
          <p:nvGrpSpPr>
            <p:cNvPr id="5195" name="Groupe 5194">
              <a:extLst>
                <a:ext uri="{FF2B5EF4-FFF2-40B4-BE49-F238E27FC236}">
                  <a16:creationId xmlns:a16="http://schemas.microsoft.com/office/drawing/2014/main" xmlns="" id="{9B4E0E96-1DE4-97C5-0F3C-0C29AA0F8BF0}"/>
                </a:ext>
              </a:extLst>
            </p:cNvPr>
            <p:cNvGrpSpPr/>
            <p:nvPr/>
          </p:nvGrpSpPr>
          <p:grpSpPr>
            <a:xfrm>
              <a:off x="6632732" y="3905250"/>
              <a:ext cx="300331" cy="309991"/>
              <a:chOff x="746285" y="1711482"/>
              <a:chExt cx="300331" cy="309991"/>
            </a:xfrm>
          </p:grpSpPr>
          <p:sp>
            <p:nvSpPr>
              <p:cNvPr id="5196" name="Line 17">
                <a:extLst>
                  <a:ext uri="{FF2B5EF4-FFF2-40B4-BE49-F238E27FC236}">
                    <a16:creationId xmlns:a16="http://schemas.microsoft.com/office/drawing/2014/main" xmlns="" id="{B9670F33-75A5-AFCE-5A65-325414BD0292}"/>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97" name="Rectangle 48">
                <a:extLst>
                  <a:ext uri="{FF2B5EF4-FFF2-40B4-BE49-F238E27FC236}">
                    <a16:creationId xmlns:a16="http://schemas.microsoft.com/office/drawing/2014/main" xmlns="" id="{1D81C9FD-C840-8880-8F14-CBEE1BA0670C}"/>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15</a:t>
                </a:r>
              </a:p>
            </p:txBody>
          </p:sp>
        </p:grpSp>
        <p:grpSp>
          <p:nvGrpSpPr>
            <p:cNvPr id="5198" name="Groupe 5197">
              <a:extLst>
                <a:ext uri="{FF2B5EF4-FFF2-40B4-BE49-F238E27FC236}">
                  <a16:creationId xmlns:a16="http://schemas.microsoft.com/office/drawing/2014/main" xmlns="" id="{A59B9520-C764-57A6-5D47-CDCB34338108}"/>
                </a:ext>
              </a:extLst>
            </p:cNvPr>
            <p:cNvGrpSpPr/>
            <p:nvPr/>
          </p:nvGrpSpPr>
          <p:grpSpPr>
            <a:xfrm>
              <a:off x="7003065" y="3905250"/>
              <a:ext cx="300331" cy="309991"/>
              <a:chOff x="746285" y="1711482"/>
              <a:chExt cx="300331" cy="309991"/>
            </a:xfrm>
          </p:grpSpPr>
          <p:sp>
            <p:nvSpPr>
              <p:cNvPr id="5199" name="Line 17">
                <a:extLst>
                  <a:ext uri="{FF2B5EF4-FFF2-40B4-BE49-F238E27FC236}">
                    <a16:creationId xmlns:a16="http://schemas.microsoft.com/office/drawing/2014/main" xmlns="" id="{6931EA55-83FA-1E76-8495-B03BB03FEAF7}"/>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00" name="Rectangle 48">
                <a:extLst>
                  <a:ext uri="{FF2B5EF4-FFF2-40B4-BE49-F238E27FC236}">
                    <a16:creationId xmlns:a16="http://schemas.microsoft.com/office/drawing/2014/main" xmlns="" id="{89F533F8-82D4-8EBE-7076-D83F1E1635B5}"/>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18</a:t>
                </a:r>
              </a:p>
            </p:txBody>
          </p:sp>
        </p:grpSp>
        <p:grpSp>
          <p:nvGrpSpPr>
            <p:cNvPr id="5201" name="Groupe 5200">
              <a:extLst>
                <a:ext uri="{FF2B5EF4-FFF2-40B4-BE49-F238E27FC236}">
                  <a16:creationId xmlns:a16="http://schemas.microsoft.com/office/drawing/2014/main" xmlns="" id="{255DAF13-2E3B-BE10-5D52-7ED125B4727F}"/>
                </a:ext>
              </a:extLst>
            </p:cNvPr>
            <p:cNvGrpSpPr/>
            <p:nvPr/>
          </p:nvGrpSpPr>
          <p:grpSpPr>
            <a:xfrm>
              <a:off x="7373032" y="3905250"/>
              <a:ext cx="300331" cy="309991"/>
              <a:chOff x="746285" y="1711482"/>
              <a:chExt cx="300331" cy="309991"/>
            </a:xfrm>
          </p:grpSpPr>
          <p:sp>
            <p:nvSpPr>
              <p:cNvPr id="5202" name="Line 17">
                <a:extLst>
                  <a:ext uri="{FF2B5EF4-FFF2-40B4-BE49-F238E27FC236}">
                    <a16:creationId xmlns:a16="http://schemas.microsoft.com/office/drawing/2014/main" xmlns="" id="{42BDCDE5-DCE0-9C66-70C8-73DF3EEAD529}"/>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03" name="Rectangle 48">
                <a:extLst>
                  <a:ext uri="{FF2B5EF4-FFF2-40B4-BE49-F238E27FC236}">
                    <a16:creationId xmlns:a16="http://schemas.microsoft.com/office/drawing/2014/main" xmlns="" id="{ED18EBC0-193E-478E-524B-E42CCEBB19E2}"/>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21</a:t>
                </a:r>
              </a:p>
            </p:txBody>
          </p:sp>
        </p:grpSp>
        <p:grpSp>
          <p:nvGrpSpPr>
            <p:cNvPr id="5204" name="Groupe 5203">
              <a:extLst>
                <a:ext uri="{FF2B5EF4-FFF2-40B4-BE49-F238E27FC236}">
                  <a16:creationId xmlns:a16="http://schemas.microsoft.com/office/drawing/2014/main" xmlns="" id="{403AF69C-3CE3-C0F1-D7ED-D8EEAA9AE500}"/>
                </a:ext>
              </a:extLst>
            </p:cNvPr>
            <p:cNvGrpSpPr/>
            <p:nvPr/>
          </p:nvGrpSpPr>
          <p:grpSpPr>
            <a:xfrm>
              <a:off x="7748480" y="3905250"/>
              <a:ext cx="300331" cy="309991"/>
              <a:chOff x="746285" y="1711482"/>
              <a:chExt cx="300331" cy="309991"/>
            </a:xfrm>
          </p:grpSpPr>
          <p:sp>
            <p:nvSpPr>
              <p:cNvPr id="5205" name="Line 17">
                <a:extLst>
                  <a:ext uri="{FF2B5EF4-FFF2-40B4-BE49-F238E27FC236}">
                    <a16:creationId xmlns:a16="http://schemas.microsoft.com/office/drawing/2014/main" xmlns="" id="{740AC265-263B-1D20-D466-88EF6A0865DA}"/>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06" name="Rectangle 48">
                <a:extLst>
                  <a:ext uri="{FF2B5EF4-FFF2-40B4-BE49-F238E27FC236}">
                    <a16:creationId xmlns:a16="http://schemas.microsoft.com/office/drawing/2014/main" xmlns="" id="{AE6135C9-A0EC-F8E4-E325-603D6F4D38FA}"/>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rPr>
                  <a:t>24</a:t>
                </a:r>
                <a:endPar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grpSp>
        <p:sp>
          <p:nvSpPr>
            <p:cNvPr id="5207" name="Rectangle 48">
              <a:extLst>
                <a:ext uri="{FF2B5EF4-FFF2-40B4-BE49-F238E27FC236}">
                  <a16:creationId xmlns:a16="http://schemas.microsoft.com/office/drawing/2014/main" xmlns="" id="{E963D1BE-5BF1-E031-707B-DF62D51DE049}"/>
                </a:ext>
              </a:extLst>
            </p:cNvPr>
            <p:cNvSpPr>
              <a:spLocks noChangeArrowheads="1"/>
            </p:cNvSpPr>
            <p:nvPr/>
          </p:nvSpPr>
          <p:spPr bwMode="auto">
            <a:xfrm>
              <a:off x="4765835"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183</a:t>
              </a:r>
            </a:p>
          </p:txBody>
        </p:sp>
        <p:sp>
          <p:nvSpPr>
            <p:cNvPr id="5208" name="Rectangle 48">
              <a:extLst>
                <a:ext uri="{FF2B5EF4-FFF2-40B4-BE49-F238E27FC236}">
                  <a16:creationId xmlns:a16="http://schemas.microsoft.com/office/drawing/2014/main" xmlns="" id="{EEFB40A5-3728-F928-AE47-A8052C463E65}"/>
                </a:ext>
              </a:extLst>
            </p:cNvPr>
            <p:cNvSpPr>
              <a:spLocks noChangeArrowheads="1"/>
            </p:cNvSpPr>
            <p:nvPr/>
          </p:nvSpPr>
          <p:spPr bwMode="auto">
            <a:xfrm>
              <a:off x="5136168"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166</a:t>
              </a:r>
            </a:p>
          </p:txBody>
        </p:sp>
        <p:sp>
          <p:nvSpPr>
            <p:cNvPr id="5209" name="Rectangle 48">
              <a:extLst>
                <a:ext uri="{FF2B5EF4-FFF2-40B4-BE49-F238E27FC236}">
                  <a16:creationId xmlns:a16="http://schemas.microsoft.com/office/drawing/2014/main" xmlns="" id="{7F91A385-6C1F-1046-E3F7-983C4E9EC032}"/>
                </a:ext>
              </a:extLst>
            </p:cNvPr>
            <p:cNvSpPr>
              <a:spLocks noChangeArrowheads="1"/>
            </p:cNvSpPr>
            <p:nvPr/>
          </p:nvSpPr>
          <p:spPr bwMode="auto">
            <a:xfrm>
              <a:off x="5508784"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143</a:t>
              </a:r>
            </a:p>
          </p:txBody>
        </p:sp>
        <p:sp>
          <p:nvSpPr>
            <p:cNvPr id="5210" name="Rectangle 48">
              <a:extLst>
                <a:ext uri="{FF2B5EF4-FFF2-40B4-BE49-F238E27FC236}">
                  <a16:creationId xmlns:a16="http://schemas.microsoft.com/office/drawing/2014/main" xmlns="" id="{8E6312D0-FF00-8940-AE77-3275998B0D52}"/>
                </a:ext>
              </a:extLst>
            </p:cNvPr>
            <p:cNvSpPr>
              <a:spLocks noChangeArrowheads="1"/>
            </p:cNvSpPr>
            <p:nvPr/>
          </p:nvSpPr>
          <p:spPr bwMode="auto">
            <a:xfrm>
              <a:off x="5879117"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104</a:t>
              </a:r>
            </a:p>
          </p:txBody>
        </p:sp>
        <p:sp>
          <p:nvSpPr>
            <p:cNvPr id="5211" name="Rectangle 48">
              <a:extLst>
                <a:ext uri="{FF2B5EF4-FFF2-40B4-BE49-F238E27FC236}">
                  <a16:creationId xmlns:a16="http://schemas.microsoft.com/office/drawing/2014/main" xmlns="" id="{36DC8453-7F4E-4E95-1424-9E4072997649}"/>
                </a:ext>
              </a:extLst>
            </p:cNvPr>
            <p:cNvSpPr>
              <a:spLocks noChangeArrowheads="1"/>
            </p:cNvSpPr>
            <p:nvPr/>
          </p:nvSpPr>
          <p:spPr bwMode="auto">
            <a:xfrm>
              <a:off x="6260116"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71</a:t>
              </a:r>
            </a:p>
          </p:txBody>
        </p:sp>
        <p:sp>
          <p:nvSpPr>
            <p:cNvPr id="5212" name="Rectangle 48">
              <a:extLst>
                <a:ext uri="{FF2B5EF4-FFF2-40B4-BE49-F238E27FC236}">
                  <a16:creationId xmlns:a16="http://schemas.microsoft.com/office/drawing/2014/main" xmlns="" id="{C05C8E50-B366-A3F3-E9BA-32F552CEC658}"/>
                </a:ext>
              </a:extLst>
            </p:cNvPr>
            <p:cNvSpPr>
              <a:spLocks noChangeArrowheads="1"/>
            </p:cNvSpPr>
            <p:nvPr/>
          </p:nvSpPr>
          <p:spPr bwMode="auto">
            <a:xfrm>
              <a:off x="6632732"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37</a:t>
              </a:r>
            </a:p>
          </p:txBody>
        </p:sp>
        <p:sp>
          <p:nvSpPr>
            <p:cNvPr id="5213" name="Rectangle 48">
              <a:extLst>
                <a:ext uri="{FF2B5EF4-FFF2-40B4-BE49-F238E27FC236}">
                  <a16:creationId xmlns:a16="http://schemas.microsoft.com/office/drawing/2014/main" xmlns="" id="{46A273E0-531C-A6A4-436D-AE4E47ADED7F}"/>
                </a:ext>
              </a:extLst>
            </p:cNvPr>
            <p:cNvSpPr>
              <a:spLocks noChangeArrowheads="1"/>
            </p:cNvSpPr>
            <p:nvPr/>
          </p:nvSpPr>
          <p:spPr bwMode="auto">
            <a:xfrm>
              <a:off x="7003065"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25</a:t>
              </a:r>
            </a:p>
          </p:txBody>
        </p:sp>
        <p:sp>
          <p:nvSpPr>
            <p:cNvPr id="5214" name="Rectangle 48">
              <a:extLst>
                <a:ext uri="{FF2B5EF4-FFF2-40B4-BE49-F238E27FC236}">
                  <a16:creationId xmlns:a16="http://schemas.microsoft.com/office/drawing/2014/main" xmlns="" id="{9F53BB9C-6C23-D4FC-69B1-E9FA24B2059E}"/>
                </a:ext>
              </a:extLst>
            </p:cNvPr>
            <p:cNvSpPr>
              <a:spLocks noChangeArrowheads="1"/>
            </p:cNvSpPr>
            <p:nvPr/>
          </p:nvSpPr>
          <p:spPr bwMode="auto">
            <a:xfrm>
              <a:off x="7373032"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6</a:t>
              </a:r>
            </a:p>
          </p:txBody>
        </p:sp>
        <p:sp>
          <p:nvSpPr>
            <p:cNvPr id="5215" name="Rectangle 48">
              <a:extLst>
                <a:ext uri="{FF2B5EF4-FFF2-40B4-BE49-F238E27FC236}">
                  <a16:creationId xmlns:a16="http://schemas.microsoft.com/office/drawing/2014/main" xmlns="" id="{89E0188A-EA7B-1C2B-67CF-A85430249E1F}"/>
                </a:ext>
              </a:extLst>
            </p:cNvPr>
            <p:cNvSpPr>
              <a:spLocks noChangeArrowheads="1"/>
            </p:cNvSpPr>
            <p:nvPr/>
          </p:nvSpPr>
          <p:spPr bwMode="auto">
            <a:xfrm>
              <a:off x="7748480"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0</a:t>
              </a:r>
            </a:p>
          </p:txBody>
        </p:sp>
        <p:sp>
          <p:nvSpPr>
            <p:cNvPr id="5217" name="Rectangle 48">
              <a:extLst>
                <a:ext uri="{FF2B5EF4-FFF2-40B4-BE49-F238E27FC236}">
                  <a16:creationId xmlns:a16="http://schemas.microsoft.com/office/drawing/2014/main" xmlns="" id="{B442A722-713A-9E3D-0FA7-7D68070BF8A1}"/>
                </a:ext>
              </a:extLst>
            </p:cNvPr>
            <p:cNvSpPr>
              <a:spLocks noChangeArrowheads="1"/>
            </p:cNvSpPr>
            <p:nvPr/>
          </p:nvSpPr>
          <p:spPr bwMode="auto">
            <a:xfrm>
              <a:off x="4765835"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362</a:t>
              </a:r>
            </a:p>
          </p:txBody>
        </p:sp>
        <p:sp>
          <p:nvSpPr>
            <p:cNvPr id="5218" name="Rectangle 48">
              <a:extLst>
                <a:ext uri="{FF2B5EF4-FFF2-40B4-BE49-F238E27FC236}">
                  <a16:creationId xmlns:a16="http://schemas.microsoft.com/office/drawing/2014/main" xmlns="" id="{4FB27336-3883-3284-3A13-0FFAB9428531}"/>
                </a:ext>
              </a:extLst>
            </p:cNvPr>
            <p:cNvSpPr>
              <a:spLocks noChangeArrowheads="1"/>
            </p:cNvSpPr>
            <p:nvPr/>
          </p:nvSpPr>
          <p:spPr bwMode="auto">
            <a:xfrm>
              <a:off x="5136168"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345</a:t>
              </a:r>
            </a:p>
          </p:txBody>
        </p:sp>
        <p:sp>
          <p:nvSpPr>
            <p:cNvPr id="5219" name="Rectangle 48">
              <a:extLst>
                <a:ext uri="{FF2B5EF4-FFF2-40B4-BE49-F238E27FC236}">
                  <a16:creationId xmlns:a16="http://schemas.microsoft.com/office/drawing/2014/main" xmlns="" id="{B093096C-1888-0340-CF60-40C87D77EA96}"/>
                </a:ext>
              </a:extLst>
            </p:cNvPr>
            <p:cNvSpPr>
              <a:spLocks noChangeArrowheads="1"/>
            </p:cNvSpPr>
            <p:nvPr/>
          </p:nvSpPr>
          <p:spPr bwMode="auto">
            <a:xfrm>
              <a:off x="5508784"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324</a:t>
              </a:r>
            </a:p>
          </p:txBody>
        </p:sp>
        <p:sp>
          <p:nvSpPr>
            <p:cNvPr id="5220" name="Rectangle 48">
              <a:extLst>
                <a:ext uri="{FF2B5EF4-FFF2-40B4-BE49-F238E27FC236}">
                  <a16:creationId xmlns:a16="http://schemas.microsoft.com/office/drawing/2014/main" xmlns="" id="{FFC295D2-E4A0-F59F-4968-80C79C15F3F5}"/>
                </a:ext>
              </a:extLst>
            </p:cNvPr>
            <p:cNvSpPr>
              <a:spLocks noChangeArrowheads="1"/>
            </p:cNvSpPr>
            <p:nvPr/>
          </p:nvSpPr>
          <p:spPr bwMode="auto">
            <a:xfrm>
              <a:off x="5879117"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271</a:t>
              </a:r>
            </a:p>
          </p:txBody>
        </p:sp>
        <p:sp>
          <p:nvSpPr>
            <p:cNvPr id="5221" name="Rectangle 48">
              <a:extLst>
                <a:ext uri="{FF2B5EF4-FFF2-40B4-BE49-F238E27FC236}">
                  <a16:creationId xmlns:a16="http://schemas.microsoft.com/office/drawing/2014/main" xmlns="" id="{4CFFE386-A909-80B6-E2DD-FB51D16D5DF3}"/>
                </a:ext>
              </a:extLst>
            </p:cNvPr>
            <p:cNvSpPr>
              <a:spLocks noChangeArrowheads="1"/>
            </p:cNvSpPr>
            <p:nvPr/>
          </p:nvSpPr>
          <p:spPr bwMode="auto">
            <a:xfrm>
              <a:off x="6260116"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213</a:t>
              </a:r>
            </a:p>
          </p:txBody>
        </p:sp>
        <p:sp>
          <p:nvSpPr>
            <p:cNvPr id="5222" name="Rectangle 48">
              <a:extLst>
                <a:ext uri="{FF2B5EF4-FFF2-40B4-BE49-F238E27FC236}">
                  <a16:creationId xmlns:a16="http://schemas.microsoft.com/office/drawing/2014/main" xmlns="" id="{486FEEC8-F211-6C25-EC97-2308C6D8836F}"/>
                </a:ext>
              </a:extLst>
            </p:cNvPr>
            <p:cNvSpPr>
              <a:spLocks noChangeArrowheads="1"/>
            </p:cNvSpPr>
            <p:nvPr/>
          </p:nvSpPr>
          <p:spPr bwMode="auto">
            <a:xfrm>
              <a:off x="6632732"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a:ln>
                    <a:noFill/>
                  </a:ln>
                  <a:solidFill>
                    <a:srgbClr val="00B050"/>
                  </a:solidFill>
                  <a:effectLst/>
                  <a:uLnTx/>
                  <a:uFillTx/>
                  <a:latin typeface="Arial"/>
                  <a:ea typeface="Roboto Condensed" panose="02000000000000000000" pitchFamily="2" charset="0"/>
                  <a:cs typeface="Calibri" panose="020F0502020204030204" pitchFamily="34" charset="0"/>
                </a:rPr>
                <a:t>150</a:t>
              </a:r>
              <a:endPar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endParaRPr>
            </a:p>
          </p:txBody>
        </p:sp>
        <p:sp>
          <p:nvSpPr>
            <p:cNvPr id="5223" name="Rectangle 48">
              <a:extLst>
                <a:ext uri="{FF2B5EF4-FFF2-40B4-BE49-F238E27FC236}">
                  <a16:creationId xmlns:a16="http://schemas.microsoft.com/office/drawing/2014/main" xmlns="" id="{8AAB59F5-380D-6709-7DBF-950C8EF196A1}"/>
                </a:ext>
              </a:extLst>
            </p:cNvPr>
            <p:cNvSpPr>
              <a:spLocks noChangeArrowheads="1"/>
            </p:cNvSpPr>
            <p:nvPr/>
          </p:nvSpPr>
          <p:spPr bwMode="auto">
            <a:xfrm>
              <a:off x="7003065"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94</a:t>
              </a:r>
            </a:p>
          </p:txBody>
        </p:sp>
        <p:sp>
          <p:nvSpPr>
            <p:cNvPr id="5224" name="Rectangle 48">
              <a:extLst>
                <a:ext uri="{FF2B5EF4-FFF2-40B4-BE49-F238E27FC236}">
                  <a16:creationId xmlns:a16="http://schemas.microsoft.com/office/drawing/2014/main" xmlns="" id="{3EDE7959-DC01-F507-1446-928D4DBC8D35}"/>
                </a:ext>
              </a:extLst>
            </p:cNvPr>
            <p:cNvSpPr>
              <a:spLocks noChangeArrowheads="1"/>
            </p:cNvSpPr>
            <p:nvPr/>
          </p:nvSpPr>
          <p:spPr bwMode="auto">
            <a:xfrm>
              <a:off x="7373032"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19</a:t>
              </a:r>
            </a:p>
          </p:txBody>
        </p:sp>
        <p:sp>
          <p:nvSpPr>
            <p:cNvPr id="5225" name="Rectangle 48">
              <a:extLst>
                <a:ext uri="{FF2B5EF4-FFF2-40B4-BE49-F238E27FC236}">
                  <a16:creationId xmlns:a16="http://schemas.microsoft.com/office/drawing/2014/main" xmlns="" id="{6D81E798-8913-4622-CB4E-CFED9B019938}"/>
                </a:ext>
              </a:extLst>
            </p:cNvPr>
            <p:cNvSpPr>
              <a:spLocks noChangeArrowheads="1"/>
            </p:cNvSpPr>
            <p:nvPr/>
          </p:nvSpPr>
          <p:spPr bwMode="auto">
            <a:xfrm>
              <a:off x="7748480"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0</a:t>
              </a:r>
            </a:p>
          </p:txBody>
        </p:sp>
        <p:sp>
          <p:nvSpPr>
            <p:cNvPr id="5226" name="Rectangle 48">
              <a:extLst>
                <a:ext uri="{FF2B5EF4-FFF2-40B4-BE49-F238E27FC236}">
                  <a16:creationId xmlns:a16="http://schemas.microsoft.com/office/drawing/2014/main" xmlns="" id="{F52E559F-578E-B29D-B817-F103002FB9C8}"/>
                </a:ext>
              </a:extLst>
            </p:cNvPr>
            <p:cNvSpPr>
              <a:spLocks noChangeArrowheads="1"/>
            </p:cNvSpPr>
            <p:nvPr/>
          </p:nvSpPr>
          <p:spPr bwMode="auto">
            <a:xfrm>
              <a:off x="4285969" y="4534592"/>
              <a:ext cx="479866" cy="1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err="1">
                  <a:ln>
                    <a:noFill/>
                  </a:ln>
                  <a:solidFill>
                    <a:srgbClr val="00B050"/>
                  </a:solidFill>
                  <a:effectLst/>
                  <a:uLnTx/>
                  <a:uFillTx/>
                  <a:latin typeface="Arial"/>
                  <a:ea typeface="Roboto Condensed" panose="02000000000000000000" pitchFamily="2" charset="0"/>
                  <a:cs typeface="Calibri" panose="020F0502020204030204" pitchFamily="34" charset="0"/>
                </a:rPr>
                <a:t>Doxy</a:t>
              </a: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 PEP</a:t>
              </a:r>
            </a:p>
          </p:txBody>
        </p:sp>
        <p:sp>
          <p:nvSpPr>
            <p:cNvPr id="5227" name="Rectangle 48">
              <a:extLst>
                <a:ext uri="{FF2B5EF4-FFF2-40B4-BE49-F238E27FC236}">
                  <a16:creationId xmlns:a16="http://schemas.microsoft.com/office/drawing/2014/main" xmlns="" id="{64D95212-06AB-DB76-13D4-424A1601319C}"/>
                </a:ext>
              </a:extLst>
            </p:cNvPr>
            <p:cNvSpPr>
              <a:spLocks noChangeArrowheads="1"/>
            </p:cNvSpPr>
            <p:nvPr/>
          </p:nvSpPr>
          <p:spPr bwMode="auto">
            <a:xfrm>
              <a:off x="4075975" y="4196674"/>
              <a:ext cx="689860"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à risque</a:t>
              </a:r>
            </a:p>
          </p:txBody>
        </p:sp>
        <p:sp>
          <p:nvSpPr>
            <p:cNvPr id="5229" name="Rectangle 48">
              <a:extLst>
                <a:ext uri="{FF2B5EF4-FFF2-40B4-BE49-F238E27FC236}">
                  <a16:creationId xmlns:a16="http://schemas.microsoft.com/office/drawing/2014/main" xmlns="" id="{35E808F3-3C3F-9897-5DF3-C7C753451ED8}"/>
                </a:ext>
              </a:extLst>
            </p:cNvPr>
            <p:cNvSpPr>
              <a:spLocks noChangeArrowheads="1"/>
            </p:cNvSpPr>
            <p:nvPr/>
          </p:nvSpPr>
          <p:spPr bwMode="auto">
            <a:xfrm>
              <a:off x="5997069" y="3294073"/>
              <a:ext cx="1787917" cy="349702"/>
            </a:xfrm>
            <a:prstGeom prst="rect">
              <a:avLst/>
            </a:prstGeom>
            <a:noFill/>
            <a:ln>
              <a:noFill/>
            </a:ln>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HR ajusté : 0,14</a:t>
              </a:r>
              <a:b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br>
              <a: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(IC 95 % : 0,09-0,23 ; p &lt; 0,0001)</a:t>
              </a:r>
            </a:p>
          </p:txBody>
        </p:sp>
        <p:sp>
          <p:nvSpPr>
            <p:cNvPr id="5232" name="Forme libre : forme 5231">
              <a:extLst>
                <a:ext uri="{FF2B5EF4-FFF2-40B4-BE49-F238E27FC236}">
                  <a16:creationId xmlns:a16="http://schemas.microsoft.com/office/drawing/2014/main" xmlns="" id="{CEE7F965-71C8-3B69-0B54-134BCB90951A}"/>
                </a:ext>
              </a:extLst>
            </p:cNvPr>
            <p:cNvSpPr/>
            <p:nvPr/>
          </p:nvSpPr>
          <p:spPr>
            <a:xfrm>
              <a:off x="5015968" y="3002321"/>
              <a:ext cx="2769018" cy="838730"/>
            </a:xfrm>
            <a:custGeom>
              <a:avLst/>
              <a:gdLst>
                <a:gd name="connsiteX0" fmla="*/ 0 w 2769018"/>
                <a:gd name="connsiteY0" fmla="*/ 838731 h 838730"/>
                <a:gd name="connsiteX1" fmla="*/ 14744 w 2769018"/>
                <a:gd name="connsiteY1" fmla="*/ 838731 h 838730"/>
                <a:gd name="connsiteX2" fmla="*/ 14744 w 2769018"/>
                <a:gd name="connsiteY2" fmla="*/ 831680 h 838730"/>
                <a:gd name="connsiteX3" fmla="*/ 75642 w 2769018"/>
                <a:gd name="connsiteY3" fmla="*/ 831680 h 838730"/>
                <a:gd name="connsiteX4" fmla="*/ 75642 w 2769018"/>
                <a:gd name="connsiteY4" fmla="*/ 821167 h 838730"/>
                <a:gd name="connsiteX5" fmla="*/ 120899 w 2769018"/>
                <a:gd name="connsiteY5" fmla="*/ 821167 h 838730"/>
                <a:gd name="connsiteX6" fmla="*/ 120899 w 2769018"/>
                <a:gd name="connsiteY6" fmla="*/ 812064 h 838730"/>
                <a:gd name="connsiteX7" fmla="*/ 155002 w 2769018"/>
                <a:gd name="connsiteY7" fmla="*/ 812064 h 838730"/>
                <a:gd name="connsiteX8" fmla="*/ 155002 w 2769018"/>
                <a:gd name="connsiteY8" fmla="*/ 803730 h 838730"/>
                <a:gd name="connsiteX9" fmla="*/ 173080 w 2769018"/>
                <a:gd name="connsiteY9" fmla="*/ 803730 h 838730"/>
                <a:gd name="connsiteX10" fmla="*/ 173080 w 2769018"/>
                <a:gd name="connsiteY10" fmla="*/ 793217 h 838730"/>
                <a:gd name="connsiteX11" fmla="*/ 180644 w 2769018"/>
                <a:gd name="connsiteY11" fmla="*/ 793217 h 838730"/>
                <a:gd name="connsiteX12" fmla="*/ 180644 w 2769018"/>
                <a:gd name="connsiteY12" fmla="*/ 786679 h 838730"/>
                <a:gd name="connsiteX13" fmla="*/ 191157 w 2769018"/>
                <a:gd name="connsiteY13" fmla="*/ 786679 h 838730"/>
                <a:gd name="connsiteX14" fmla="*/ 191157 w 2769018"/>
                <a:gd name="connsiteY14" fmla="*/ 777961 h 838730"/>
                <a:gd name="connsiteX15" fmla="*/ 238337 w 2769018"/>
                <a:gd name="connsiteY15" fmla="*/ 777961 h 838730"/>
                <a:gd name="connsiteX16" fmla="*/ 238337 w 2769018"/>
                <a:gd name="connsiteY16" fmla="*/ 771422 h 838730"/>
                <a:gd name="connsiteX17" fmla="*/ 255260 w 2769018"/>
                <a:gd name="connsiteY17" fmla="*/ 771422 h 838730"/>
                <a:gd name="connsiteX18" fmla="*/ 255260 w 2769018"/>
                <a:gd name="connsiteY18" fmla="*/ 765525 h 838730"/>
                <a:gd name="connsiteX19" fmla="*/ 260389 w 2769018"/>
                <a:gd name="connsiteY19" fmla="*/ 765525 h 838730"/>
                <a:gd name="connsiteX20" fmla="*/ 260389 w 2769018"/>
                <a:gd name="connsiteY20" fmla="*/ 759884 h 838730"/>
                <a:gd name="connsiteX21" fmla="*/ 273979 w 2769018"/>
                <a:gd name="connsiteY21" fmla="*/ 759884 h 838730"/>
                <a:gd name="connsiteX22" fmla="*/ 273979 w 2769018"/>
                <a:gd name="connsiteY22" fmla="*/ 733473 h 838730"/>
                <a:gd name="connsiteX23" fmla="*/ 283081 w 2769018"/>
                <a:gd name="connsiteY23" fmla="*/ 733473 h 838730"/>
                <a:gd name="connsiteX24" fmla="*/ 283081 w 2769018"/>
                <a:gd name="connsiteY24" fmla="*/ 726165 h 838730"/>
                <a:gd name="connsiteX25" fmla="*/ 302954 w 2769018"/>
                <a:gd name="connsiteY25" fmla="*/ 726165 h 838730"/>
                <a:gd name="connsiteX26" fmla="*/ 302954 w 2769018"/>
                <a:gd name="connsiteY26" fmla="*/ 706421 h 838730"/>
                <a:gd name="connsiteX27" fmla="*/ 329108 w 2769018"/>
                <a:gd name="connsiteY27" fmla="*/ 706421 h 838730"/>
                <a:gd name="connsiteX28" fmla="*/ 329108 w 2769018"/>
                <a:gd name="connsiteY28" fmla="*/ 696037 h 838730"/>
                <a:gd name="connsiteX29" fmla="*/ 336672 w 2769018"/>
                <a:gd name="connsiteY29" fmla="*/ 696037 h 838730"/>
                <a:gd name="connsiteX30" fmla="*/ 336672 w 2769018"/>
                <a:gd name="connsiteY30" fmla="*/ 685395 h 838730"/>
                <a:gd name="connsiteX31" fmla="*/ 354236 w 2769018"/>
                <a:gd name="connsiteY31" fmla="*/ 685395 h 838730"/>
                <a:gd name="connsiteX32" fmla="*/ 354236 w 2769018"/>
                <a:gd name="connsiteY32" fmla="*/ 678216 h 838730"/>
                <a:gd name="connsiteX33" fmla="*/ 358724 w 2769018"/>
                <a:gd name="connsiteY33" fmla="*/ 678216 h 838730"/>
                <a:gd name="connsiteX34" fmla="*/ 358724 w 2769018"/>
                <a:gd name="connsiteY34" fmla="*/ 671421 h 838730"/>
                <a:gd name="connsiteX35" fmla="*/ 368596 w 2769018"/>
                <a:gd name="connsiteY35" fmla="*/ 671421 h 838730"/>
                <a:gd name="connsiteX36" fmla="*/ 368596 w 2769018"/>
                <a:gd name="connsiteY36" fmla="*/ 664369 h 838730"/>
                <a:gd name="connsiteX37" fmla="*/ 389750 w 2769018"/>
                <a:gd name="connsiteY37" fmla="*/ 664369 h 838730"/>
                <a:gd name="connsiteX38" fmla="*/ 389750 w 2769018"/>
                <a:gd name="connsiteY38" fmla="*/ 657446 h 838730"/>
                <a:gd name="connsiteX39" fmla="*/ 394750 w 2769018"/>
                <a:gd name="connsiteY39" fmla="*/ 657446 h 838730"/>
                <a:gd name="connsiteX40" fmla="*/ 394750 w 2769018"/>
                <a:gd name="connsiteY40" fmla="*/ 652702 h 838730"/>
                <a:gd name="connsiteX41" fmla="*/ 548983 w 2769018"/>
                <a:gd name="connsiteY41" fmla="*/ 652702 h 838730"/>
                <a:gd name="connsiteX42" fmla="*/ 548983 w 2769018"/>
                <a:gd name="connsiteY42" fmla="*/ 645395 h 838730"/>
                <a:gd name="connsiteX43" fmla="*/ 555393 w 2769018"/>
                <a:gd name="connsiteY43" fmla="*/ 645395 h 838730"/>
                <a:gd name="connsiteX44" fmla="*/ 555393 w 2769018"/>
                <a:gd name="connsiteY44" fmla="*/ 639369 h 838730"/>
                <a:gd name="connsiteX45" fmla="*/ 562573 w 2769018"/>
                <a:gd name="connsiteY45" fmla="*/ 639369 h 838730"/>
                <a:gd name="connsiteX46" fmla="*/ 562573 w 2769018"/>
                <a:gd name="connsiteY46" fmla="*/ 633856 h 838730"/>
                <a:gd name="connsiteX47" fmla="*/ 595650 w 2769018"/>
                <a:gd name="connsiteY47" fmla="*/ 633856 h 838730"/>
                <a:gd name="connsiteX48" fmla="*/ 595650 w 2769018"/>
                <a:gd name="connsiteY48" fmla="*/ 625394 h 838730"/>
                <a:gd name="connsiteX49" fmla="*/ 612702 w 2769018"/>
                <a:gd name="connsiteY49" fmla="*/ 625394 h 838730"/>
                <a:gd name="connsiteX50" fmla="*/ 612702 w 2769018"/>
                <a:gd name="connsiteY50" fmla="*/ 615266 h 838730"/>
                <a:gd name="connsiteX51" fmla="*/ 628984 w 2769018"/>
                <a:gd name="connsiteY51" fmla="*/ 615266 h 838730"/>
                <a:gd name="connsiteX52" fmla="*/ 628984 w 2769018"/>
                <a:gd name="connsiteY52" fmla="*/ 603215 h 838730"/>
                <a:gd name="connsiteX53" fmla="*/ 637318 w 2769018"/>
                <a:gd name="connsiteY53" fmla="*/ 603215 h 838730"/>
                <a:gd name="connsiteX54" fmla="*/ 637318 w 2769018"/>
                <a:gd name="connsiteY54" fmla="*/ 591163 h 838730"/>
                <a:gd name="connsiteX55" fmla="*/ 647062 w 2769018"/>
                <a:gd name="connsiteY55" fmla="*/ 591163 h 838730"/>
                <a:gd name="connsiteX56" fmla="*/ 647062 w 2769018"/>
                <a:gd name="connsiteY56" fmla="*/ 578471 h 838730"/>
                <a:gd name="connsiteX57" fmla="*/ 665908 w 2769018"/>
                <a:gd name="connsiteY57" fmla="*/ 578471 h 838730"/>
                <a:gd name="connsiteX58" fmla="*/ 665908 w 2769018"/>
                <a:gd name="connsiteY58" fmla="*/ 566419 h 838730"/>
                <a:gd name="connsiteX59" fmla="*/ 671677 w 2769018"/>
                <a:gd name="connsiteY59" fmla="*/ 566419 h 838730"/>
                <a:gd name="connsiteX60" fmla="*/ 671677 w 2769018"/>
                <a:gd name="connsiteY60" fmla="*/ 548598 h 838730"/>
                <a:gd name="connsiteX61" fmla="*/ 699370 w 2769018"/>
                <a:gd name="connsiteY61" fmla="*/ 548598 h 838730"/>
                <a:gd name="connsiteX62" fmla="*/ 699370 w 2769018"/>
                <a:gd name="connsiteY62" fmla="*/ 500521 h 838730"/>
                <a:gd name="connsiteX63" fmla="*/ 707319 w 2769018"/>
                <a:gd name="connsiteY63" fmla="*/ 500521 h 838730"/>
                <a:gd name="connsiteX64" fmla="*/ 707319 w 2769018"/>
                <a:gd name="connsiteY64" fmla="*/ 491546 h 838730"/>
                <a:gd name="connsiteX65" fmla="*/ 731165 w 2769018"/>
                <a:gd name="connsiteY65" fmla="*/ 491546 h 838730"/>
                <a:gd name="connsiteX66" fmla="*/ 731165 w 2769018"/>
                <a:gd name="connsiteY66" fmla="*/ 481290 h 838730"/>
                <a:gd name="connsiteX67" fmla="*/ 769884 w 2769018"/>
                <a:gd name="connsiteY67" fmla="*/ 481290 h 838730"/>
                <a:gd name="connsiteX68" fmla="*/ 769884 w 2769018"/>
                <a:gd name="connsiteY68" fmla="*/ 469751 h 838730"/>
                <a:gd name="connsiteX69" fmla="*/ 815269 w 2769018"/>
                <a:gd name="connsiteY69" fmla="*/ 469751 h 838730"/>
                <a:gd name="connsiteX70" fmla="*/ 815269 w 2769018"/>
                <a:gd name="connsiteY70" fmla="*/ 460007 h 838730"/>
                <a:gd name="connsiteX71" fmla="*/ 844372 w 2769018"/>
                <a:gd name="connsiteY71" fmla="*/ 460007 h 838730"/>
                <a:gd name="connsiteX72" fmla="*/ 844372 w 2769018"/>
                <a:gd name="connsiteY72" fmla="*/ 450904 h 838730"/>
                <a:gd name="connsiteX73" fmla="*/ 859116 w 2769018"/>
                <a:gd name="connsiteY73" fmla="*/ 450904 h 838730"/>
                <a:gd name="connsiteX74" fmla="*/ 859116 w 2769018"/>
                <a:gd name="connsiteY74" fmla="*/ 440135 h 838730"/>
                <a:gd name="connsiteX75" fmla="*/ 888347 w 2769018"/>
                <a:gd name="connsiteY75" fmla="*/ 440135 h 838730"/>
                <a:gd name="connsiteX76" fmla="*/ 888347 w 2769018"/>
                <a:gd name="connsiteY76" fmla="*/ 428212 h 838730"/>
                <a:gd name="connsiteX77" fmla="*/ 936425 w 2769018"/>
                <a:gd name="connsiteY77" fmla="*/ 428212 h 838730"/>
                <a:gd name="connsiteX78" fmla="*/ 936425 w 2769018"/>
                <a:gd name="connsiteY78" fmla="*/ 422827 h 838730"/>
                <a:gd name="connsiteX79" fmla="*/ 943348 w 2769018"/>
                <a:gd name="connsiteY79" fmla="*/ 422827 h 838730"/>
                <a:gd name="connsiteX80" fmla="*/ 943348 w 2769018"/>
                <a:gd name="connsiteY80" fmla="*/ 408596 h 838730"/>
                <a:gd name="connsiteX81" fmla="*/ 957195 w 2769018"/>
                <a:gd name="connsiteY81" fmla="*/ 408596 h 838730"/>
                <a:gd name="connsiteX82" fmla="*/ 957195 w 2769018"/>
                <a:gd name="connsiteY82" fmla="*/ 398852 h 838730"/>
                <a:gd name="connsiteX83" fmla="*/ 1016939 w 2769018"/>
                <a:gd name="connsiteY83" fmla="*/ 398852 h 838730"/>
                <a:gd name="connsiteX84" fmla="*/ 1016939 w 2769018"/>
                <a:gd name="connsiteY84" fmla="*/ 364749 h 838730"/>
                <a:gd name="connsiteX85" fmla="*/ 1023606 w 2769018"/>
                <a:gd name="connsiteY85" fmla="*/ 364749 h 838730"/>
                <a:gd name="connsiteX86" fmla="*/ 1023606 w 2769018"/>
                <a:gd name="connsiteY86" fmla="*/ 344493 h 838730"/>
                <a:gd name="connsiteX87" fmla="*/ 1111684 w 2769018"/>
                <a:gd name="connsiteY87" fmla="*/ 344493 h 838730"/>
                <a:gd name="connsiteX88" fmla="*/ 1111684 w 2769018"/>
                <a:gd name="connsiteY88" fmla="*/ 333210 h 838730"/>
                <a:gd name="connsiteX89" fmla="*/ 1307457 w 2769018"/>
                <a:gd name="connsiteY89" fmla="*/ 333210 h 838730"/>
                <a:gd name="connsiteX90" fmla="*/ 1307457 w 2769018"/>
                <a:gd name="connsiteY90" fmla="*/ 318338 h 838730"/>
                <a:gd name="connsiteX91" fmla="*/ 1321303 w 2769018"/>
                <a:gd name="connsiteY91" fmla="*/ 318338 h 838730"/>
                <a:gd name="connsiteX92" fmla="*/ 1321303 w 2769018"/>
                <a:gd name="connsiteY92" fmla="*/ 305005 h 838730"/>
                <a:gd name="connsiteX93" fmla="*/ 1350791 w 2769018"/>
                <a:gd name="connsiteY93" fmla="*/ 305005 h 838730"/>
                <a:gd name="connsiteX94" fmla="*/ 1350791 w 2769018"/>
                <a:gd name="connsiteY94" fmla="*/ 281286 h 838730"/>
                <a:gd name="connsiteX95" fmla="*/ 1365022 w 2769018"/>
                <a:gd name="connsiteY95" fmla="*/ 281286 h 838730"/>
                <a:gd name="connsiteX96" fmla="*/ 1365022 w 2769018"/>
                <a:gd name="connsiteY96" fmla="*/ 252312 h 838730"/>
                <a:gd name="connsiteX97" fmla="*/ 1410022 w 2769018"/>
                <a:gd name="connsiteY97" fmla="*/ 252312 h 838730"/>
                <a:gd name="connsiteX98" fmla="*/ 1410022 w 2769018"/>
                <a:gd name="connsiteY98" fmla="*/ 222952 h 838730"/>
                <a:gd name="connsiteX99" fmla="*/ 1473485 w 2769018"/>
                <a:gd name="connsiteY99" fmla="*/ 222952 h 838730"/>
                <a:gd name="connsiteX100" fmla="*/ 1473485 w 2769018"/>
                <a:gd name="connsiteY100" fmla="*/ 206413 h 838730"/>
                <a:gd name="connsiteX101" fmla="*/ 1514511 w 2769018"/>
                <a:gd name="connsiteY101" fmla="*/ 206413 h 838730"/>
                <a:gd name="connsiteX102" fmla="*/ 1514511 w 2769018"/>
                <a:gd name="connsiteY102" fmla="*/ 192824 h 838730"/>
                <a:gd name="connsiteX103" fmla="*/ 1611564 w 2769018"/>
                <a:gd name="connsiteY103" fmla="*/ 192824 h 838730"/>
                <a:gd name="connsiteX104" fmla="*/ 1611564 w 2769018"/>
                <a:gd name="connsiteY104" fmla="*/ 176669 h 838730"/>
                <a:gd name="connsiteX105" fmla="*/ 1717335 w 2769018"/>
                <a:gd name="connsiteY105" fmla="*/ 176669 h 838730"/>
                <a:gd name="connsiteX106" fmla="*/ 1717335 w 2769018"/>
                <a:gd name="connsiteY106" fmla="*/ 152695 h 838730"/>
                <a:gd name="connsiteX107" fmla="*/ 1734002 w 2769018"/>
                <a:gd name="connsiteY107" fmla="*/ 152695 h 838730"/>
                <a:gd name="connsiteX108" fmla="*/ 1734002 w 2769018"/>
                <a:gd name="connsiteY108" fmla="*/ 135130 h 838730"/>
                <a:gd name="connsiteX109" fmla="*/ 2159521 w 2769018"/>
                <a:gd name="connsiteY109" fmla="*/ 135130 h 838730"/>
                <a:gd name="connsiteX110" fmla="*/ 2159521 w 2769018"/>
                <a:gd name="connsiteY110" fmla="*/ 93207 h 838730"/>
                <a:gd name="connsiteX111" fmla="*/ 2471193 w 2769018"/>
                <a:gd name="connsiteY111" fmla="*/ 93207 h 838730"/>
                <a:gd name="connsiteX112" fmla="*/ 2471193 w 2769018"/>
                <a:gd name="connsiteY112" fmla="*/ 0 h 838730"/>
                <a:gd name="connsiteX113" fmla="*/ 2769018 w 2769018"/>
                <a:gd name="connsiteY113" fmla="*/ 0 h 83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69018" h="838730">
                  <a:moveTo>
                    <a:pt x="0" y="838731"/>
                  </a:moveTo>
                  <a:lnTo>
                    <a:pt x="14744" y="838731"/>
                  </a:lnTo>
                  <a:lnTo>
                    <a:pt x="14744" y="831680"/>
                  </a:lnTo>
                  <a:lnTo>
                    <a:pt x="75642" y="831680"/>
                  </a:lnTo>
                  <a:lnTo>
                    <a:pt x="75642" y="821167"/>
                  </a:lnTo>
                  <a:lnTo>
                    <a:pt x="120899" y="821167"/>
                  </a:lnTo>
                  <a:lnTo>
                    <a:pt x="120899" y="812064"/>
                  </a:lnTo>
                  <a:lnTo>
                    <a:pt x="155002" y="812064"/>
                  </a:lnTo>
                  <a:lnTo>
                    <a:pt x="155002" y="803730"/>
                  </a:lnTo>
                  <a:lnTo>
                    <a:pt x="173080" y="803730"/>
                  </a:lnTo>
                  <a:lnTo>
                    <a:pt x="173080" y="793217"/>
                  </a:lnTo>
                  <a:lnTo>
                    <a:pt x="180644" y="793217"/>
                  </a:lnTo>
                  <a:lnTo>
                    <a:pt x="180644" y="786679"/>
                  </a:lnTo>
                  <a:lnTo>
                    <a:pt x="191157" y="786679"/>
                  </a:lnTo>
                  <a:lnTo>
                    <a:pt x="191157" y="777961"/>
                  </a:lnTo>
                  <a:lnTo>
                    <a:pt x="238337" y="777961"/>
                  </a:lnTo>
                  <a:lnTo>
                    <a:pt x="238337" y="771422"/>
                  </a:lnTo>
                  <a:lnTo>
                    <a:pt x="255260" y="771422"/>
                  </a:lnTo>
                  <a:lnTo>
                    <a:pt x="255260" y="765525"/>
                  </a:lnTo>
                  <a:lnTo>
                    <a:pt x="260389" y="765525"/>
                  </a:lnTo>
                  <a:lnTo>
                    <a:pt x="260389" y="759884"/>
                  </a:lnTo>
                  <a:lnTo>
                    <a:pt x="273979" y="759884"/>
                  </a:lnTo>
                  <a:lnTo>
                    <a:pt x="273979" y="733473"/>
                  </a:lnTo>
                  <a:lnTo>
                    <a:pt x="283081" y="733473"/>
                  </a:lnTo>
                  <a:lnTo>
                    <a:pt x="283081" y="726165"/>
                  </a:lnTo>
                  <a:lnTo>
                    <a:pt x="302954" y="726165"/>
                  </a:lnTo>
                  <a:lnTo>
                    <a:pt x="302954" y="706421"/>
                  </a:lnTo>
                  <a:lnTo>
                    <a:pt x="329108" y="706421"/>
                  </a:lnTo>
                  <a:lnTo>
                    <a:pt x="329108" y="696037"/>
                  </a:lnTo>
                  <a:lnTo>
                    <a:pt x="336672" y="696037"/>
                  </a:lnTo>
                  <a:lnTo>
                    <a:pt x="336672" y="685395"/>
                  </a:lnTo>
                  <a:lnTo>
                    <a:pt x="354236" y="685395"/>
                  </a:lnTo>
                  <a:lnTo>
                    <a:pt x="354236" y="678216"/>
                  </a:lnTo>
                  <a:lnTo>
                    <a:pt x="358724" y="678216"/>
                  </a:lnTo>
                  <a:lnTo>
                    <a:pt x="358724" y="671421"/>
                  </a:lnTo>
                  <a:lnTo>
                    <a:pt x="368596" y="671421"/>
                  </a:lnTo>
                  <a:lnTo>
                    <a:pt x="368596" y="664369"/>
                  </a:lnTo>
                  <a:lnTo>
                    <a:pt x="389750" y="664369"/>
                  </a:lnTo>
                  <a:lnTo>
                    <a:pt x="389750" y="657446"/>
                  </a:lnTo>
                  <a:lnTo>
                    <a:pt x="394750" y="657446"/>
                  </a:lnTo>
                  <a:lnTo>
                    <a:pt x="394750" y="652702"/>
                  </a:lnTo>
                  <a:lnTo>
                    <a:pt x="548983" y="652702"/>
                  </a:lnTo>
                  <a:lnTo>
                    <a:pt x="548983" y="645395"/>
                  </a:lnTo>
                  <a:lnTo>
                    <a:pt x="555393" y="645395"/>
                  </a:lnTo>
                  <a:lnTo>
                    <a:pt x="555393" y="639369"/>
                  </a:lnTo>
                  <a:lnTo>
                    <a:pt x="562573" y="639369"/>
                  </a:lnTo>
                  <a:lnTo>
                    <a:pt x="562573" y="633856"/>
                  </a:lnTo>
                  <a:lnTo>
                    <a:pt x="595650" y="633856"/>
                  </a:lnTo>
                  <a:lnTo>
                    <a:pt x="595650" y="625394"/>
                  </a:lnTo>
                  <a:lnTo>
                    <a:pt x="612702" y="625394"/>
                  </a:lnTo>
                  <a:lnTo>
                    <a:pt x="612702" y="615266"/>
                  </a:lnTo>
                  <a:lnTo>
                    <a:pt x="628984" y="615266"/>
                  </a:lnTo>
                  <a:lnTo>
                    <a:pt x="628984" y="603215"/>
                  </a:lnTo>
                  <a:lnTo>
                    <a:pt x="637318" y="603215"/>
                  </a:lnTo>
                  <a:lnTo>
                    <a:pt x="637318" y="591163"/>
                  </a:lnTo>
                  <a:lnTo>
                    <a:pt x="647062" y="591163"/>
                  </a:lnTo>
                  <a:lnTo>
                    <a:pt x="647062" y="578471"/>
                  </a:lnTo>
                  <a:lnTo>
                    <a:pt x="665908" y="578471"/>
                  </a:lnTo>
                  <a:lnTo>
                    <a:pt x="665908" y="566419"/>
                  </a:lnTo>
                  <a:lnTo>
                    <a:pt x="671677" y="566419"/>
                  </a:lnTo>
                  <a:lnTo>
                    <a:pt x="671677" y="548598"/>
                  </a:lnTo>
                  <a:lnTo>
                    <a:pt x="699370" y="548598"/>
                  </a:lnTo>
                  <a:lnTo>
                    <a:pt x="699370" y="500521"/>
                  </a:lnTo>
                  <a:lnTo>
                    <a:pt x="707319" y="500521"/>
                  </a:lnTo>
                  <a:lnTo>
                    <a:pt x="707319" y="491546"/>
                  </a:lnTo>
                  <a:lnTo>
                    <a:pt x="731165" y="491546"/>
                  </a:lnTo>
                  <a:lnTo>
                    <a:pt x="731165" y="481290"/>
                  </a:lnTo>
                  <a:lnTo>
                    <a:pt x="769884" y="481290"/>
                  </a:lnTo>
                  <a:lnTo>
                    <a:pt x="769884" y="469751"/>
                  </a:lnTo>
                  <a:lnTo>
                    <a:pt x="815269" y="469751"/>
                  </a:lnTo>
                  <a:lnTo>
                    <a:pt x="815269" y="460007"/>
                  </a:lnTo>
                  <a:lnTo>
                    <a:pt x="844372" y="460007"/>
                  </a:lnTo>
                  <a:lnTo>
                    <a:pt x="844372" y="450904"/>
                  </a:lnTo>
                  <a:lnTo>
                    <a:pt x="859116" y="450904"/>
                  </a:lnTo>
                  <a:lnTo>
                    <a:pt x="859116" y="440135"/>
                  </a:lnTo>
                  <a:lnTo>
                    <a:pt x="888347" y="440135"/>
                  </a:lnTo>
                  <a:lnTo>
                    <a:pt x="888347" y="428212"/>
                  </a:lnTo>
                  <a:lnTo>
                    <a:pt x="936425" y="428212"/>
                  </a:lnTo>
                  <a:lnTo>
                    <a:pt x="936425" y="422827"/>
                  </a:lnTo>
                  <a:lnTo>
                    <a:pt x="943348" y="422827"/>
                  </a:lnTo>
                  <a:lnTo>
                    <a:pt x="943348" y="408596"/>
                  </a:lnTo>
                  <a:lnTo>
                    <a:pt x="957195" y="408596"/>
                  </a:lnTo>
                  <a:lnTo>
                    <a:pt x="957195" y="398852"/>
                  </a:lnTo>
                  <a:lnTo>
                    <a:pt x="1016939" y="398852"/>
                  </a:lnTo>
                  <a:lnTo>
                    <a:pt x="1016939" y="364749"/>
                  </a:lnTo>
                  <a:lnTo>
                    <a:pt x="1023606" y="364749"/>
                  </a:lnTo>
                  <a:lnTo>
                    <a:pt x="1023606" y="344493"/>
                  </a:lnTo>
                  <a:lnTo>
                    <a:pt x="1111684" y="344493"/>
                  </a:lnTo>
                  <a:lnTo>
                    <a:pt x="1111684" y="333210"/>
                  </a:lnTo>
                  <a:lnTo>
                    <a:pt x="1307457" y="333210"/>
                  </a:lnTo>
                  <a:lnTo>
                    <a:pt x="1307457" y="318338"/>
                  </a:lnTo>
                  <a:lnTo>
                    <a:pt x="1321303" y="318338"/>
                  </a:lnTo>
                  <a:lnTo>
                    <a:pt x="1321303" y="305005"/>
                  </a:lnTo>
                  <a:lnTo>
                    <a:pt x="1350791" y="305005"/>
                  </a:lnTo>
                  <a:lnTo>
                    <a:pt x="1350791" y="281286"/>
                  </a:lnTo>
                  <a:lnTo>
                    <a:pt x="1365022" y="281286"/>
                  </a:lnTo>
                  <a:lnTo>
                    <a:pt x="1365022" y="252312"/>
                  </a:lnTo>
                  <a:lnTo>
                    <a:pt x="1410022" y="252312"/>
                  </a:lnTo>
                  <a:lnTo>
                    <a:pt x="1410022" y="222952"/>
                  </a:lnTo>
                  <a:lnTo>
                    <a:pt x="1473485" y="222952"/>
                  </a:lnTo>
                  <a:lnTo>
                    <a:pt x="1473485" y="206413"/>
                  </a:lnTo>
                  <a:lnTo>
                    <a:pt x="1514511" y="206413"/>
                  </a:lnTo>
                  <a:lnTo>
                    <a:pt x="1514511" y="192824"/>
                  </a:lnTo>
                  <a:lnTo>
                    <a:pt x="1611564" y="192824"/>
                  </a:lnTo>
                  <a:lnTo>
                    <a:pt x="1611564" y="176669"/>
                  </a:lnTo>
                  <a:lnTo>
                    <a:pt x="1717335" y="176669"/>
                  </a:lnTo>
                  <a:lnTo>
                    <a:pt x="1717335" y="152695"/>
                  </a:lnTo>
                  <a:lnTo>
                    <a:pt x="1734002" y="152695"/>
                  </a:lnTo>
                  <a:lnTo>
                    <a:pt x="1734002" y="135130"/>
                  </a:lnTo>
                  <a:lnTo>
                    <a:pt x="2159521" y="135130"/>
                  </a:lnTo>
                  <a:lnTo>
                    <a:pt x="2159521" y="93207"/>
                  </a:lnTo>
                  <a:lnTo>
                    <a:pt x="2471193" y="93207"/>
                  </a:lnTo>
                  <a:lnTo>
                    <a:pt x="2471193" y="0"/>
                  </a:lnTo>
                  <a:lnTo>
                    <a:pt x="2769018" y="0"/>
                  </a:lnTo>
                </a:path>
              </a:pathLst>
            </a:custGeom>
            <a:noFill/>
            <a:ln w="19050" cap="flat">
              <a:solidFill>
                <a:srgbClr val="0065B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5233" name="Forme libre : forme 5232">
              <a:extLst>
                <a:ext uri="{FF2B5EF4-FFF2-40B4-BE49-F238E27FC236}">
                  <a16:creationId xmlns:a16="http://schemas.microsoft.com/office/drawing/2014/main" xmlns="" id="{D4482BA4-B6F9-7C5E-AC59-04CF3E4A465A}"/>
                </a:ext>
              </a:extLst>
            </p:cNvPr>
            <p:cNvSpPr/>
            <p:nvPr/>
          </p:nvSpPr>
          <p:spPr>
            <a:xfrm>
              <a:off x="4922249" y="3698101"/>
              <a:ext cx="2880814" cy="142950"/>
            </a:xfrm>
            <a:custGeom>
              <a:avLst/>
              <a:gdLst>
                <a:gd name="connsiteX0" fmla="*/ 0 w 2880814"/>
                <a:gd name="connsiteY0" fmla="*/ 142951 h 142950"/>
                <a:gd name="connsiteX1" fmla="*/ 263466 w 2880814"/>
                <a:gd name="connsiteY1" fmla="*/ 142951 h 142950"/>
                <a:gd name="connsiteX2" fmla="*/ 263466 w 2880814"/>
                <a:gd name="connsiteY2" fmla="*/ 136156 h 142950"/>
                <a:gd name="connsiteX3" fmla="*/ 352698 w 2880814"/>
                <a:gd name="connsiteY3" fmla="*/ 136156 h 142950"/>
                <a:gd name="connsiteX4" fmla="*/ 352698 w 2880814"/>
                <a:gd name="connsiteY4" fmla="*/ 132438 h 142950"/>
                <a:gd name="connsiteX5" fmla="*/ 368852 w 2880814"/>
                <a:gd name="connsiteY5" fmla="*/ 132438 h 142950"/>
                <a:gd name="connsiteX6" fmla="*/ 368852 w 2880814"/>
                <a:gd name="connsiteY6" fmla="*/ 120258 h 142950"/>
                <a:gd name="connsiteX7" fmla="*/ 440135 w 2880814"/>
                <a:gd name="connsiteY7" fmla="*/ 120258 h 142950"/>
                <a:gd name="connsiteX8" fmla="*/ 440135 w 2880814"/>
                <a:gd name="connsiteY8" fmla="*/ 115386 h 142950"/>
                <a:gd name="connsiteX9" fmla="*/ 488597 w 2880814"/>
                <a:gd name="connsiteY9" fmla="*/ 115386 h 142950"/>
                <a:gd name="connsiteX10" fmla="*/ 488597 w 2880814"/>
                <a:gd name="connsiteY10" fmla="*/ 107950 h 142950"/>
                <a:gd name="connsiteX11" fmla="*/ 541419 w 2880814"/>
                <a:gd name="connsiteY11" fmla="*/ 107950 h 142950"/>
                <a:gd name="connsiteX12" fmla="*/ 541419 w 2880814"/>
                <a:gd name="connsiteY12" fmla="*/ 101796 h 142950"/>
                <a:gd name="connsiteX13" fmla="*/ 658600 w 2880814"/>
                <a:gd name="connsiteY13" fmla="*/ 101796 h 142950"/>
                <a:gd name="connsiteX14" fmla="*/ 658600 w 2880814"/>
                <a:gd name="connsiteY14" fmla="*/ 98335 h 142950"/>
                <a:gd name="connsiteX15" fmla="*/ 733473 w 2880814"/>
                <a:gd name="connsiteY15" fmla="*/ 98335 h 142950"/>
                <a:gd name="connsiteX16" fmla="*/ 733473 w 2880814"/>
                <a:gd name="connsiteY16" fmla="*/ 91668 h 142950"/>
                <a:gd name="connsiteX17" fmla="*/ 761807 w 2880814"/>
                <a:gd name="connsiteY17" fmla="*/ 91668 h 142950"/>
                <a:gd name="connsiteX18" fmla="*/ 761807 w 2880814"/>
                <a:gd name="connsiteY18" fmla="*/ 84873 h 142950"/>
                <a:gd name="connsiteX19" fmla="*/ 769115 w 2880814"/>
                <a:gd name="connsiteY19" fmla="*/ 84873 h 142950"/>
                <a:gd name="connsiteX20" fmla="*/ 769115 w 2880814"/>
                <a:gd name="connsiteY20" fmla="*/ 79745 h 142950"/>
                <a:gd name="connsiteX21" fmla="*/ 827064 w 2880814"/>
                <a:gd name="connsiteY21" fmla="*/ 79745 h 142950"/>
                <a:gd name="connsiteX22" fmla="*/ 827064 w 2880814"/>
                <a:gd name="connsiteY22" fmla="*/ 72950 h 142950"/>
                <a:gd name="connsiteX23" fmla="*/ 1021811 w 2880814"/>
                <a:gd name="connsiteY23" fmla="*/ 72950 h 142950"/>
                <a:gd name="connsiteX24" fmla="*/ 1021811 w 2880814"/>
                <a:gd name="connsiteY24" fmla="*/ 66539 h 142950"/>
                <a:gd name="connsiteX25" fmla="*/ 1100787 w 2880814"/>
                <a:gd name="connsiteY25" fmla="*/ 66539 h 142950"/>
                <a:gd name="connsiteX26" fmla="*/ 1100787 w 2880814"/>
                <a:gd name="connsiteY26" fmla="*/ 63591 h 142950"/>
                <a:gd name="connsiteX27" fmla="*/ 1340534 w 2880814"/>
                <a:gd name="connsiteY27" fmla="*/ 63591 h 142950"/>
                <a:gd name="connsiteX28" fmla="*/ 1340534 w 2880814"/>
                <a:gd name="connsiteY28" fmla="*/ 58462 h 142950"/>
                <a:gd name="connsiteX29" fmla="*/ 1461433 w 2880814"/>
                <a:gd name="connsiteY29" fmla="*/ 58462 h 142950"/>
                <a:gd name="connsiteX30" fmla="*/ 1461433 w 2880814"/>
                <a:gd name="connsiteY30" fmla="*/ 49232 h 142950"/>
                <a:gd name="connsiteX31" fmla="*/ 1471049 w 2880814"/>
                <a:gd name="connsiteY31" fmla="*/ 49232 h 142950"/>
                <a:gd name="connsiteX32" fmla="*/ 1471049 w 2880814"/>
                <a:gd name="connsiteY32" fmla="*/ 40770 h 142950"/>
                <a:gd name="connsiteX33" fmla="*/ 1479895 w 2880814"/>
                <a:gd name="connsiteY33" fmla="*/ 40770 h 142950"/>
                <a:gd name="connsiteX34" fmla="*/ 1479895 w 2880814"/>
                <a:gd name="connsiteY34" fmla="*/ 35513 h 142950"/>
                <a:gd name="connsiteX35" fmla="*/ 1668103 w 2880814"/>
                <a:gd name="connsiteY35" fmla="*/ 35513 h 142950"/>
                <a:gd name="connsiteX36" fmla="*/ 1668103 w 2880814"/>
                <a:gd name="connsiteY36" fmla="*/ 29872 h 142950"/>
                <a:gd name="connsiteX37" fmla="*/ 1810029 w 2880814"/>
                <a:gd name="connsiteY37" fmla="*/ 29872 h 142950"/>
                <a:gd name="connsiteX38" fmla="*/ 1810029 w 2880814"/>
                <a:gd name="connsiteY38" fmla="*/ 19231 h 142950"/>
                <a:gd name="connsiteX39" fmla="*/ 2338499 w 2880814"/>
                <a:gd name="connsiteY39" fmla="*/ 19231 h 142950"/>
                <a:gd name="connsiteX40" fmla="*/ 2338499 w 2880814"/>
                <a:gd name="connsiteY40" fmla="*/ 0 h 142950"/>
                <a:gd name="connsiteX41" fmla="*/ 2880815 w 2880814"/>
                <a:gd name="connsiteY41" fmla="*/ 0 h 1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0814" h="142950">
                  <a:moveTo>
                    <a:pt x="0" y="142951"/>
                  </a:moveTo>
                  <a:lnTo>
                    <a:pt x="263466" y="142951"/>
                  </a:lnTo>
                  <a:lnTo>
                    <a:pt x="263466" y="136156"/>
                  </a:lnTo>
                  <a:lnTo>
                    <a:pt x="352698" y="136156"/>
                  </a:lnTo>
                  <a:lnTo>
                    <a:pt x="352698" y="132438"/>
                  </a:lnTo>
                  <a:lnTo>
                    <a:pt x="368852" y="132438"/>
                  </a:lnTo>
                  <a:lnTo>
                    <a:pt x="368852" y="120258"/>
                  </a:lnTo>
                  <a:lnTo>
                    <a:pt x="440135" y="120258"/>
                  </a:lnTo>
                  <a:lnTo>
                    <a:pt x="440135" y="115386"/>
                  </a:lnTo>
                  <a:lnTo>
                    <a:pt x="488597" y="115386"/>
                  </a:lnTo>
                  <a:lnTo>
                    <a:pt x="488597" y="107950"/>
                  </a:lnTo>
                  <a:lnTo>
                    <a:pt x="541419" y="107950"/>
                  </a:lnTo>
                  <a:lnTo>
                    <a:pt x="541419" y="101796"/>
                  </a:lnTo>
                  <a:lnTo>
                    <a:pt x="658600" y="101796"/>
                  </a:lnTo>
                  <a:lnTo>
                    <a:pt x="658600" y="98335"/>
                  </a:lnTo>
                  <a:lnTo>
                    <a:pt x="733473" y="98335"/>
                  </a:lnTo>
                  <a:lnTo>
                    <a:pt x="733473" y="91668"/>
                  </a:lnTo>
                  <a:lnTo>
                    <a:pt x="761807" y="91668"/>
                  </a:lnTo>
                  <a:lnTo>
                    <a:pt x="761807" y="84873"/>
                  </a:lnTo>
                  <a:lnTo>
                    <a:pt x="769115" y="84873"/>
                  </a:lnTo>
                  <a:lnTo>
                    <a:pt x="769115" y="79745"/>
                  </a:lnTo>
                  <a:lnTo>
                    <a:pt x="827064" y="79745"/>
                  </a:lnTo>
                  <a:lnTo>
                    <a:pt x="827064" y="72950"/>
                  </a:lnTo>
                  <a:lnTo>
                    <a:pt x="1021811" y="72950"/>
                  </a:lnTo>
                  <a:lnTo>
                    <a:pt x="1021811" y="66539"/>
                  </a:lnTo>
                  <a:lnTo>
                    <a:pt x="1100787" y="66539"/>
                  </a:lnTo>
                  <a:lnTo>
                    <a:pt x="1100787" y="63591"/>
                  </a:lnTo>
                  <a:lnTo>
                    <a:pt x="1340534" y="63591"/>
                  </a:lnTo>
                  <a:lnTo>
                    <a:pt x="1340534" y="58462"/>
                  </a:lnTo>
                  <a:lnTo>
                    <a:pt x="1461433" y="58462"/>
                  </a:lnTo>
                  <a:lnTo>
                    <a:pt x="1461433" y="49232"/>
                  </a:lnTo>
                  <a:lnTo>
                    <a:pt x="1471049" y="49232"/>
                  </a:lnTo>
                  <a:lnTo>
                    <a:pt x="1471049" y="40770"/>
                  </a:lnTo>
                  <a:lnTo>
                    <a:pt x="1479895" y="40770"/>
                  </a:lnTo>
                  <a:lnTo>
                    <a:pt x="1479895" y="35513"/>
                  </a:lnTo>
                  <a:lnTo>
                    <a:pt x="1668103" y="35513"/>
                  </a:lnTo>
                  <a:lnTo>
                    <a:pt x="1668103" y="29872"/>
                  </a:lnTo>
                  <a:lnTo>
                    <a:pt x="1810029" y="29872"/>
                  </a:lnTo>
                  <a:lnTo>
                    <a:pt x="1810029" y="19231"/>
                  </a:lnTo>
                  <a:lnTo>
                    <a:pt x="2338499" y="19231"/>
                  </a:lnTo>
                  <a:lnTo>
                    <a:pt x="2338499" y="0"/>
                  </a:lnTo>
                  <a:lnTo>
                    <a:pt x="2880815" y="0"/>
                  </a:lnTo>
                </a:path>
              </a:pathLst>
            </a:custGeom>
            <a:noFill/>
            <a:ln w="19050" cap="flat">
              <a:solidFill>
                <a:srgbClr val="00B05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61" name="Rectangle 48">
              <a:extLst>
                <a:ext uri="{FF2B5EF4-FFF2-40B4-BE49-F238E27FC236}">
                  <a16:creationId xmlns:a16="http://schemas.microsoft.com/office/drawing/2014/main" xmlns="" id="{2CC69706-0869-5570-7B15-2D970BC96212}"/>
                </a:ext>
              </a:extLst>
            </p:cNvPr>
            <p:cNvSpPr>
              <a:spLocks noChangeArrowheads="1"/>
            </p:cNvSpPr>
            <p:nvPr/>
          </p:nvSpPr>
          <p:spPr bwMode="auto">
            <a:xfrm>
              <a:off x="5367226" y="4101945"/>
              <a:ext cx="2021955"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Mois jusqu’au 1</a:t>
              </a:r>
              <a:r>
                <a:rPr kumimoji="0" lang="fr-FR" altLang="fr-FR" sz="1000" b="1" i="0" u="none" strike="noStrike" kern="0" cap="none" spc="0" normalizeH="0" baseline="30000" noProof="0" dirty="0">
                  <a:ln>
                    <a:noFill/>
                  </a:ln>
                  <a:solidFill>
                    <a:srgbClr val="000066"/>
                  </a:solidFill>
                  <a:effectLst/>
                  <a:uLnTx/>
                  <a:uFillTx/>
                  <a:latin typeface="Arial"/>
                  <a:ea typeface="Roboto Condensed" panose="02000000000000000000" pitchFamily="2" charset="0"/>
                  <a:cs typeface="Calibri" panose="020F0502020204030204" pitchFamily="34" charset="0"/>
                </a:rPr>
                <a:t>er</a:t>
              </a: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épisode de CT</a:t>
              </a:r>
            </a:p>
          </p:txBody>
        </p:sp>
      </p:grpSp>
      <p:grpSp>
        <p:nvGrpSpPr>
          <p:cNvPr id="5122" name="Groupe 5121">
            <a:extLst>
              <a:ext uri="{FF2B5EF4-FFF2-40B4-BE49-F238E27FC236}">
                <a16:creationId xmlns:a16="http://schemas.microsoft.com/office/drawing/2014/main" xmlns="" id="{778574F8-B6DF-1A15-5012-19DCECD743EB}"/>
              </a:ext>
            </a:extLst>
          </p:cNvPr>
          <p:cNvGrpSpPr/>
          <p:nvPr/>
        </p:nvGrpSpPr>
        <p:grpSpPr>
          <a:xfrm>
            <a:off x="8114285" y="2080278"/>
            <a:ext cx="3972836" cy="2688601"/>
            <a:chOff x="8114285" y="2080278"/>
            <a:chExt cx="3972836" cy="2688601"/>
          </a:xfrm>
        </p:grpSpPr>
        <p:sp>
          <p:nvSpPr>
            <p:cNvPr id="5235" name="Forme libre : forme 5234">
              <a:extLst>
                <a:ext uri="{FF2B5EF4-FFF2-40B4-BE49-F238E27FC236}">
                  <a16:creationId xmlns:a16="http://schemas.microsoft.com/office/drawing/2014/main" xmlns="" id="{DA9B17E4-405D-31EE-A6A1-9ABFB468238E}"/>
                </a:ext>
              </a:extLst>
            </p:cNvPr>
            <p:cNvSpPr/>
            <p:nvPr/>
          </p:nvSpPr>
          <p:spPr bwMode="auto">
            <a:xfrm>
              <a:off x="8884111" y="2147888"/>
              <a:ext cx="3128963" cy="1757362"/>
            </a:xfrm>
            <a:custGeom>
              <a:avLst/>
              <a:gdLst>
                <a:gd name="connsiteX0" fmla="*/ 0 w 3128963"/>
                <a:gd name="connsiteY0" fmla="*/ 0 h 1757362"/>
                <a:gd name="connsiteX1" fmla="*/ 0 w 3128963"/>
                <a:gd name="connsiteY1" fmla="*/ 1757362 h 1757362"/>
                <a:gd name="connsiteX2" fmla="*/ 3128963 w 3128963"/>
                <a:gd name="connsiteY2" fmla="*/ 1757362 h 1757362"/>
              </a:gdLst>
              <a:ahLst/>
              <a:cxnLst>
                <a:cxn ang="0">
                  <a:pos x="connsiteX0" y="connsiteY0"/>
                </a:cxn>
                <a:cxn ang="0">
                  <a:pos x="connsiteX1" y="connsiteY1"/>
                </a:cxn>
                <a:cxn ang="0">
                  <a:pos x="connsiteX2" y="connsiteY2"/>
                </a:cxn>
              </a:cxnLst>
              <a:rect l="l" t="t" r="r" b="b"/>
              <a:pathLst>
                <a:path w="3128963" h="1757362">
                  <a:moveTo>
                    <a:pt x="0" y="0"/>
                  </a:moveTo>
                  <a:lnTo>
                    <a:pt x="0" y="1757362"/>
                  </a:lnTo>
                  <a:lnTo>
                    <a:pt x="3128963" y="1757362"/>
                  </a:lnTo>
                </a:path>
              </a:pathLst>
            </a:custGeom>
            <a:noFill/>
            <a:ln w="9525" cap="flat" cmpd="sng" algn="ctr">
              <a:solidFill>
                <a:schemeClr val="tx1"/>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grpSp>
          <p:nvGrpSpPr>
            <p:cNvPr id="5236" name="Groupe 5235">
              <a:extLst>
                <a:ext uri="{FF2B5EF4-FFF2-40B4-BE49-F238E27FC236}">
                  <a16:creationId xmlns:a16="http://schemas.microsoft.com/office/drawing/2014/main" xmlns="" id="{DDEA0C70-E1F4-5A34-FF3A-92D29F59713F}"/>
                </a:ext>
              </a:extLst>
            </p:cNvPr>
            <p:cNvGrpSpPr/>
            <p:nvPr/>
          </p:nvGrpSpPr>
          <p:grpSpPr>
            <a:xfrm>
              <a:off x="8522966" y="2080278"/>
              <a:ext cx="357649" cy="288147"/>
              <a:chOff x="1710542" y="1546878"/>
              <a:chExt cx="357649" cy="288147"/>
            </a:xfrm>
          </p:grpSpPr>
          <p:sp>
            <p:nvSpPr>
              <p:cNvPr id="5237" name="Line 17">
                <a:extLst>
                  <a:ext uri="{FF2B5EF4-FFF2-40B4-BE49-F238E27FC236}">
                    <a16:creationId xmlns:a16="http://schemas.microsoft.com/office/drawing/2014/main" xmlns="" id="{66668A2C-F819-6A95-11C7-98E00DDF2E0D}"/>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38" name="Rectangle 48">
                <a:extLst>
                  <a:ext uri="{FF2B5EF4-FFF2-40B4-BE49-F238E27FC236}">
                    <a16:creationId xmlns:a16="http://schemas.microsoft.com/office/drawing/2014/main" xmlns="" id="{72860E4E-6243-8CD5-EB02-1A32DC67C14A}"/>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1,00</a:t>
                </a:r>
              </a:p>
            </p:txBody>
          </p:sp>
        </p:grpSp>
        <p:grpSp>
          <p:nvGrpSpPr>
            <p:cNvPr id="5239" name="Groupe 5238">
              <a:extLst>
                <a:ext uri="{FF2B5EF4-FFF2-40B4-BE49-F238E27FC236}">
                  <a16:creationId xmlns:a16="http://schemas.microsoft.com/office/drawing/2014/main" xmlns="" id="{987597B7-4EBA-0A93-0051-F9E1CEDAF738}"/>
                </a:ext>
              </a:extLst>
            </p:cNvPr>
            <p:cNvGrpSpPr/>
            <p:nvPr/>
          </p:nvGrpSpPr>
          <p:grpSpPr>
            <a:xfrm>
              <a:off x="8522966" y="2485091"/>
              <a:ext cx="357649" cy="288147"/>
              <a:chOff x="1710542" y="1546878"/>
              <a:chExt cx="357649" cy="288147"/>
            </a:xfrm>
          </p:grpSpPr>
          <p:sp>
            <p:nvSpPr>
              <p:cNvPr id="5240" name="Line 17">
                <a:extLst>
                  <a:ext uri="{FF2B5EF4-FFF2-40B4-BE49-F238E27FC236}">
                    <a16:creationId xmlns:a16="http://schemas.microsoft.com/office/drawing/2014/main" xmlns="" id="{90E08BB4-8049-7ACC-AA52-12851E0C1894}"/>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41" name="Rectangle 48">
                <a:extLst>
                  <a:ext uri="{FF2B5EF4-FFF2-40B4-BE49-F238E27FC236}">
                    <a16:creationId xmlns:a16="http://schemas.microsoft.com/office/drawing/2014/main" xmlns="" id="{193AE116-D2AB-E807-8FB8-3C789FC72AA7}"/>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0,75</a:t>
                </a:r>
              </a:p>
            </p:txBody>
          </p:sp>
        </p:grpSp>
        <p:grpSp>
          <p:nvGrpSpPr>
            <p:cNvPr id="5242" name="Groupe 5241">
              <a:extLst>
                <a:ext uri="{FF2B5EF4-FFF2-40B4-BE49-F238E27FC236}">
                  <a16:creationId xmlns:a16="http://schemas.microsoft.com/office/drawing/2014/main" xmlns="" id="{B567D198-F70E-7A8D-BE84-17AC537CE741}"/>
                </a:ext>
              </a:extLst>
            </p:cNvPr>
            <p:cNvGrpSpPr/>
            <p:nvPr/>
          </p:nvGrpSpPr>
          <p:grpSpPr>
            <a:xfrm>
              <a:off x="8522966" y="2887258"/>
              <a:ext cx="357649" cy="288147"/>
              <a:chOff x="1710542" y="1546878"/>
              <a:chExt cx="357649" cy="288147"/>
            </a:xfrm>
          </p:grpSpPr>
          <p:sp>
            <p:nvSpPr>
              <p:cNvPr id="5243" name="Line 17">
                <a:extLst>
                  <a:ext uri="{FF2B5EF4-FFF2-40B4-BE49-F238E27FC236}">
                    <a16:creationId xmlns:a16="http://schemas.microsoft.com/office/drawing/2014/main" xmlns="" id="{1B863336-B672-DA40-9C37-435A31F56E39}"/>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44" name="Rectangle 48">
                <a:extLst>
                  <a:ext uri="{FF2B5EF4-FFF2-40B4-BE49-F238E27FC236}">
                    <a16:creationId xmlns:a16="http://schemas.microsoft.com/office/drawing/2014/main" xmlns="" id="{FD92CB2D-0AA8-55FD-9E45-7B118EC13232}"/>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0,50</a:t>
                </a:r>
              </a:p>
            </p:txBody>
          </p:sp>
        </p:grpSp>
        <p:grpSp>
          <p:nvGrpSpPr>
            <p:cNvPr id="5245" name="Groupe 5244">
              <a:extLst>
                <a:ext uri="{FF2B5EF4-FFF2-40B4-BE49-F238E27FC236}">
                  <a16:creationId xmlns:a16="http://schemas.microsoft.com/office/drawing/2014/main" xmlns="" id="{00FE78AB-14F8-DF29-68F3-7547995FD08B}"/>
                </a:ext>
              </a:extLst>
            </p:cNvPr>
            <p:cNvGrpSpPr/>
            <p:nvPr/>
          </p:nvGrpSpPr>
          <p:grpSpPr>
            <a:xfrm>
              <a:off x="8522966" y="3287883"/>
              <a:ext cx="357649" cy="288147"/>
              <a:chOff x="1710542" y="1546878"/>
              <a:chExt cx="357649" cy="288147"/>
            </a:xfrm>
          </p:grpSpPr>
          <p:sp>
            <p:nvSpPr>
              <p:cNvPr id="5246" name="Line 17">
                <a:extLst>
                  <a:ext uri="{FF2B5EF4-FFF2-40B4-BE49-F238E27FC236}">
                    <a16:creationId xmlns:a16="http://schemas.microsoft.com/office/drawing/2014/main" xmlns="" id="{F751ECA5-8620-2E71-B2DC-B40F59530F9A}"/>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47" name="Rectangle 48">
                <a:extLst>
                  <a:ext uri="{FF2B5EF4-FFF2-40B4-BE49-F238E27FC236}">
                    <a16:creationId xmlns:a16="http://schemas.microsoft.com/office/drawing/2014/main" xmlns="" id="{DA51898C-5E94-1BA0-35AF-F780B8E26D42}"/>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0,25</a:t>
                </a:r>
              </a:p>
            </p:txBody>
          </p:sp>
        </p:grpSp>
        <p:grpSp>
          <p:nvGrpSpPr>
            <p:cNvPr id="5248" name="Groupe 5247">
              <a:extLst>
                <a:ext uri="{FF2B5EF4-FFF2-40B4-BE49-F238E27FC236}">
                  <a16:creationId xmlns:a16="http://schemas.microsoft.com/office/drawing/2014/main" xmlns="" id="{6C1D9AAD-91BF-AB81-974E-F27AC305EE39}"/>
                </a:ext>
              </a:extLst>
            </p:cNvPr>
            <p:cNvGrpSpPr/>
            <p:nvPr/>
          </p:nvGrpSpPr>
          <p:grpSpPr>
            <a:xfrm>
              <a:off x="8522966" y="3693641"/>
              <a:ext cx="357649" cy="288147"/>
              <a:chOff x="1710542" y="1546878"/>
              <a:chExt cx="357649" cy="288147"/>
            </a:xfrm>
          </p:grpSpPr>
          <p:sp>
            <p:nvSpPr>
              <p:cNvPr id="5249" name="Line 17">
                <a:extLst>
                  <a:ext uri="{FF2B5EF4-FFF2-40B4-BE49-F238E27FC236}">
                    <a16:creationId xmlns:a16="http://schemas.microsoft.com/office/drawing/2014/main" xmlns="" id="{DA24D26C-2049-FE6D-80FF-A081FF0CC3C3}"/>
                  </a:ext>
                </a:extLst>
              </p:cNvPr>
              <p:cNvSpPr>
                <a:spLocks noChangeShapeType="1"/>
              </p:cNvSpPr>
              <p:nvPr/>
            </p:nvSpPr>
            <p:spPr bwMode="auto">
              <a:xfrm>
                <a:off x="2005326" y="1691026"/>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50" name="Rectangle 48">
                <a:extLst>
                  <a:ext uri="{FF2B5EF4-FFF2-40B4-BE49-F238E27FC236}">
                    <a16:creationId xmlns:a16="http://schemas.microsoft.com/office/drawing/2014/main" xmlns="" id="{8AB54E66-5C62-1CE3-B121-BDD11EF4C40A}"/>
                  </a:ext>
                </a:extLst>
              </p:cNvPr>
              <p:cNvSpPr>
                <a:spLocks noChangeArrowheads="1"/>
              </p:cNvSpPr>
              <p:nvPr/>
            </p:nvSpPr>
            <p:spPr bwMode="auto">
              <a:xfrm>
                <a:off x="1710542" y="1546878"/>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0,00</a:t>
                </a:r>
              </a:p>
            </p:txBody>
          </p:sp>
        </p:grpSp>
        <p:sp>
          <p:nvSpPr>
            <p:cNvPr id="5251" name="Line 17">
              <a:extLst>
                <a:ext uri="{FF2B5EF4-FFF2-40B4-BE49-F238E27FC236}">
                  <a16:creationId xmlns:a16="http://schemas.microsoft.com/office/drawing/2014/main" xmlns="" id="{F123453E-879F-81C7-13A5-7DF091559635}"/>
                </a:ext>
              </a:extLst>
            </p:cNvPr>
            <p:cNvSpPr>
              <a:spLocks noChangeShapeType="1"/>
            </p:cNvSpPr>
            <p:nvPr/>
          </p:nvSpPr>
          <p:spPr bwMode="auto">
            <a:xfrm>
              <a:off x="8978155" y="2368499"/>
              <a:ext cx="163057" cy="0"/>
            </a:xfrm>
            <a:prstGeom prst="line">
              <a:avLst/>
            </a:prstGeom>
            <a:noFill/>
            <a:ln w="19050">
              <a:solidFill>
                <a:srgbClr val="0065B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52" name="Rectangle 48">
              <a:extLst>
                <a:ext uri="{FF2B5EF4-FFF2-40B4-BE49-F238E27FC236}">
                  <a16:creationId xmlns:a16="http://schemas.microsoft.com/office/drawing/2014/main" xmlns="" id="{66FB0564-855F-D99F-43DC-B221E09A85C7}"/>
                </a:ext>
              </a:extLst>
            </p:cNvPr>
            <p:cNvSpPr>
              <a:spLocks noChangeArrowheads="1"/>
            </p:cNvSpPr>
            <p:nvPr/>
          </p:nvSpPr>
          <p:spPr bwMode="auto">
            <a:xfrm>
              <a:off x="9141212" y="2255129"/>
              <a:ext cx="1098625"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No PEP </a:t>
              </a: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 183)</a:t>
              </a:r>
            </a:p>
          </p:txBody>
        </p:sp>
        <p:sp>
          <p:nvSpPr>
            <p:cNvPr id="5253" name="Line 17">
              <a:extLst>
                <a:ext uri="{FF2B5EF4-FFF2-40B4-BE49-F238E27FC236}">
                  <a16:creationId xmlns:a16="http://schemas.microsoft.com/office/drawing/2014/main" xmlns="" id="{54EA529F-8B93-46AB-E30A-BF22975DF683}"/>
                </a:ext>
              </a:extLst>
            </p:cNvPr>
            <p:cNvSpPr>
              <a:spLocks noChangeShapeType="1"/>
            </p:cNvSpPr>
            <p:nvPr/>
          </p:nvSpPr>
          <p:spPr bwMode="auto">
            <a:xfrm>
              <a:off x="8978155" y="2522367"/>
              <a:ext cx="163057" cy="0"/>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54" name="Rectangle 48">
              <a:extLst>
                <a:ext uri="{FF2B5EF4-FFF2-40B4-BE49-F238E27FC236}">
                  <a16:creationId xmlns:a16="http://schemas.microsoft.com/office/drawing/2014/main" xmlns="" id="{45593F73-151B-E593-4197-8D7EB8355F22}"/>
                </a:ext>
              </a:extLst>
            </p:cNvPr>
            <p:cNvSpPr>
              <a:spLocks noChangeArrowheads="1"/>
            </p:cNvSpPr>
            <p:nvPr/>
          </p:nvSpPr>
          <p:spPr bwMode="auto">
            <a:xfrm>
              <a:off x="9141212" y="2408997"/>
              <a:ext cx="1191599"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err="1">
                  <a:ln>
                    <a:noFill/>
                  </a:ln>
                  <a:solidFill>
                    <a:srgbClr val="000066"/>
                  </a:solidFill>
                  <a:effectLst/>
                  <a:uLnTx/>
                  <a:uFillTx/>
                  <a:latin typeface="Arial"/>
                  <a:ea typeface="Roboto Condensed" panose="02000000000000000000" pitchFamily="2" charset="0"/>
                  <a:cs typeface="Calibri" panose="020F0502020204030204" pitchFamily="34" charset="0"/>
                </a:rPr>
                <a:t>DoxyPEP</a:t>
              </a: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(n = 362)</a:t>
              </a:r>
            </a:p>
          </p:txBody>
        </p:sp>
        <p:grpSp>
          <p:nvGrpSpPr>
            <p:cNvPr id="5256" name="Groupe 5255">
              <a:extLst>
                <a:ext uri="{FF2B5EF4-FFF2-40B4-BE49-F238E27FC236}">
                  <a16:creationId xmlns:a16="http://schemas.microsoft.com/office/drawing/2014/main" xmlns="" id="{82ACCF89-AF87-7B3D-9C7B-F8C28E1705B4}"/>
                </a:ext>
              </a:extLst>
            </p:cNvPr>
            <p:cNvGrpSpPr/>
            <p:nvPr/>
          </p:nvGrpSpPr>
          <p:grpSpPr>
            <a:xfrm>
              <a:off x="8804145" y="3905250"/>
              <a:ext cx="300331" cy="309991"/>
              <a:chOff x="746285" y="1711482"/>
              <a:chExt cx="300331" cy="309991"/>
            </a:xfrm>
          </p:grpSpPr>
          <p:sp>
            <p:nvSpPr>
              <p:cNvPr id="5257" name="Line 17">
                <a:extLst>
                  <a:ext uri="{FF2B5EF4-FFF2-40B4-BE49-F238E27FC236}">
                    <a16:creationId xmlns:a16="http://schemas.microsoft.com/office/drawing/2014/main" xmlns="" id="{A123516C-E49C-5596-CDC7-6B198F933FD0}"/>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58" name="Rectangle 48">
                <a:extLst>
                  <a:ext uri="{FF2B5EF4-FFF2-40B4-BE49-F238E27FC236}">
                    <a16:creationId xmlns:a16="http://schemas.microsoft.com/office/drawing/2014/main" xmlns="" id="{41BF4087-3850-8A19-6B27-3A67FB6C1F99}"/>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a:t>
                </a:r>
              </a:p>
            </p:txBody>
          </p:sp>
        </p:grpSp>
        <p:grpSp>
          <p:nvGrpSpPr>
            <p:cNvPr id="5259" name="Groupe 5258">
              <a:extLst>
                <a:ext uri="{FF2B5EF4-FFF2-40B4-BE49-F238E27FC236}">
                  <a16:creationId xmlns:a16="http://schemas.microsoft.com/office/drawing/2014/main" xmlns="" id="{DB6963C3-FFB2-0189-D1C2-D7CBCACC3285}"/>
                </a:ext>
              </a:extLst>
            </p:cNvPr>
            <p:cNvGrpSpPr/>
            <p:nvPr/>
          </p:nvGrpSpPr>
          <p:grpSpPr>
            <a:xfrm>
              <a:off x="9174478" y="3905250"/>
              <a:ext cx="300331" cy="309991"/>
              <a:chOff x="746285" y="1711482"/>
              <a:chExt cx="300331" cy="309991"/>
            </a:xfrm>
          </p:grpSpPr>
          <p:sp>
            <p:nvSpPr>
              <p:cNvPr id="5260" name="Line 17">
                <a:extLst>
                  <a:ext uri="{FF2B5EF4-FFF2-40B4-BE49-F238E27FC236}">
                    <a16:creationId xmlns:a16="http://schemas.microsoft.com/office/drawing/2014/main" xmlns="" id="{BC6E95B8-8AF3-A701-2A0C-70F68F80C77D}"/>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61" name="Rectangle 48">
                <a:extLst>
                  <a:ext uri="{FF2B5EF4-FFF2-40B4-BE49-F238E27FC236}">
                    <a16:creationId xmlns:a16="http://schemas.microsoft.com/office/drawing/2014/main" xmlns="" id="{1C501A63-555C-414C-D2B1-86E82A0A9095}"/>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3</a:t>
                </a:r>
              </a:p>
            </p:txBody>
          </p:sp>
        </p:grpSp>
        <p:grpSp>
          <p:nvGrpSpPr>
            <p:cNvPr id="5262" name="Groupe 5261">
              <a:extLst>
                <a:ext uri="{FF2B5EF4-FFF2-40B4-BE49-F238E27FC236}">
                  <a16:creationId xmlns:a16="http://schemas.microsoft.com/office/drawing/2014/main" xmlns="" id="{9FAF09DD-D512-2E0C-7011-CAA42C57DA05}"/>
                </a:ext>
              </a:extLst>
            </p:cNvPr>
            <p:cNvGrpSpPr/>
            <p:nvPr/>
          </p:nvGrpSpPr>
          <p:grpSpPr>
            <a:xfrm>
              <a:off x="9547094" y="3905250"/>
              <a:ext cx="300331" cy="309991"/>
              <a:chOff x="746285" y="1711482"/>
              <a:chExt cx="300331" cy="309991"/>
            </a:xfrm>
          </p:grpSpPr>
          <p:sp>
            <p:nvSpPr>
              <p:cNvPr id="5263" name="Line 17">
                <a:extLst>
                  <a:ext uri="{FF2B5EF4-FFF2-40B4-BE49-F238E27FC236}">
                    <a16:creationId xmlns:a16="http://schemas.microsoft.com/office/drawing/2014/main" xmlns="" id="{CDFA8CBE-6E83-1C52-F3BE-BB03703C6768}"/>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64" name="Rectangle 48">
                <a:extLst>
                  <a:ext uri="{FF2B5EF4-FFF2-40B4-BE49-F238E27FC236}">
                    <a16:creationId xmlns:a16="http://schemas.microsoft.com/office/drawing/2014/main" xmlns="" id="{82366373-CFB7-8F15-62F5-DD04BCCD5824}"/>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6</a:t>
                </a:r>
              </a:p>
            </p:txBody>
          </p:sp>
        </p:grpSp>
        <p:grpSp>
          <p:nvGrpSpPr>
            <p:cNvPr id="5265" name="Groupe 5264">
              <a:extLst>
                <a:ext uri="{FF2B5EF4-FFF2-40B4-BE49-F238E27FC236}">
                  <a16:creationId xmlns:a16="http://schemas.microsoft.com/office/drawing/2014/main" xmlns="" id="{DA03059F-23E0-68DD-49F4-BB144EC8218A}"/>
                </a:ext>
              </a:extLst>
            </p:cNvPr>
            <p:cNvGrpSpPr/>
            <p:nvPr/>
          </p:nvGrpSpPr>
          <p:grpSpPr>
            <a:xfrm>
              <a:off x="9917427" y="3905250"/>
              <a:ext cx="300331" cy="309991"/>
              <a:chOff x="746285" y="1711482"/>
              <a:chExt cx="300331" cy="309991"/>
            </a:xfrm>
          </p:grpSpPr>
          <p:sp>
            <p:nvSpPr>
              <p:cNvPr id="5266" name="Line 17">
                <a:extLst>
                  <a:ext uri="{FF2B5EF4-FFF2-40B4-BE49-F238E27FC236}">
                    <a16:creationId xmlns:a16="http://schemas.microsoft.com/office/drawing/2014/main" xmlns="" id="{1FB9B490-950D-0702-D496-4BC8A83A1E70}"/>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67" name="Rectangle 48">
                <a:extLst>
                  <a:ext uri="{FF2B5EF4-FFF2-40B4-BE49-F238E27FC236}">
                    <a16:creationId xmlns:a16="http://schemas.microsoft.com/office/drawing/2014/main" xmlns="" id="{BD698ED3-170F-4CBE-399D-C94B7FE59D9A}"/>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9</a:t>
                </a:r>
              </a:p>
            </p:txBody>
          </p:sp>
        </p:grpSp>
        <p:grpSp>
          <p:nvGrpSpPr>
            <p:cNvPr id="5268" name="Groupe 5267">
              <a:extLst>
                <a:ext uri="{FF2B5EF4-FFF2-40B4-BE49-F238E27FC236}">
                  <a16:creationId xmlns:a16="http://schemas.microsoft.com/office/drawing/2014/main" xmlns="" id="{464D71F5-5AF8-F896-6204-B2A32312ED7B}"/>
                </a:ext>
              </a:extLst>
            </p:cNvPr>
            <p:cNvGrpSpPr/>
            <p:nvPr/>
          </p:nvGrpSpPr>
          <p:grpSpPr>
            <a:xfrm>
              <a:off x="10298426" y="3905250"/>
              <a:ext cx="300331" cy="309991"/>
              <a:chOff x="746285" y="1711482"/>
              <a:chExt cx="300331" cy="309991"/>
            </a:xfrm>
          </p:grpSpPr>
          <p:sp>
            <p:nvSpPr>
              <p:cNvPr id="5269" name="Line 17">
                <a:extLst>
                  <a:ext uri="{FF2B5EF4-FFF2-40B4-BE49-F238E27FC236}">
                    <a16:creationId xmlns:a16="http://schemas.microsoft.com/office/drawing/2014/main" xmlns="" id="{C98121FC-79AE-75FD-CE59-EA66F7591661}"/>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70" name="Rectangle 48">
                <a:extLst>
                  <a:ext uri="{FF2B5EF4-FFF2-40B4-BE49-F238E27FC236}">
                    <a16:creationId xmlns:a16="http://schemas.microsoft.com/office/drawing/2014/main" xmlns="" id="{DA079FAC-1DF0-C60E-629E-5CA2513A68B5}"/>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12</a:t>
                </a:r>
              </a:p>
            </p:txBody>
          </p:sp>
        </p:grpSp>
        <p:grpSp>
          <p:nvGrpSpPr>
            <p:cNvPr id="5271" name="Groupe 5270">
              <a:extLst>
                <a:ext uri="{FF2B5EF4-FFF2-40B4-BE49-F238E27FC236}">
                  <a16:creationId xmlns:a16="http://schemas.microsoft.com/office/drawing/2014/main" xmlns="" id="{29E38AD6-54FF-1307-D141-A215CA1AFF14}"/>
                </a:ext>
              </a:extLst>
            </p:cNvPr>
            <p:cNvGrpSpPr/>
            <p:nvPr/>
          </p:nvGrpSpPr>
          <p:grpSpPr>
            <a:xfrm>
              <a:off x="10671042" y="3905250"/>
              <a:ext cx="300331" cy="309991"/>
              <a:chOff x="746285" y="1711482"/>
              <a:chExt cx="300331" cy="309991"/>
            </a:xfrm>
          </p:grpSpPr>
          <p:sp>
            <p:nvSpPr>
              <p:cNvPr id="5272" name="Line 17">
                <a:extLst>
                  <a:ext uri="{FF2B5EF4-FFF2-40B4-BE49-F238E27FC236}">
                    <a16:creationId xmlns:a16="http://schemas.microsoft.com/office/drawing/2014/main" xmlns="" id="{29F60B02-1C17-D4C3-FB8A-880F4F63161E}"/>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73" name="Rectangle 48">
                <a:extLst>
                  <a:ext uri="{FF2B5EF4-FFF2-40B4-BE49-F238E27FC236}">
                    <a16:creationId xmlns:a16="http://schemas.microsoft.com/office/drawing/2014/main" xmlns="" id="{3849409D-9D2E-4016-4F7F-1E5D9B16E807}"/>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15</a:t>
                </a:r>
              </a:p>
            </p:txBody>
          </p:sp>
        </p:grpSp>
        <p:grpSp>
          <p:nvGrpSpPr>
            <p:cNvPr id="5274" name="Groupe 5273">
              <a:extLst>
                <a:ext uri="{FF2B5EF4-FFF2-40B4-BE49-F238E27FC236}">
                  <a16:creationId xmlns:a16="http://schemas.microsoft.com/office/drawing/2014/main" xmlns="" id="{D53ADE83-87BA-0F6D-9B36-D1BAF7619005}"/>
                </a:ext>
              </a:extLst>
            </p:cNvPr>
            <p:cNvGrpSpPr/>
            <p:nvPr/>
          </p:nvGrpSpPr>
          <p:grpSpPr>
            <a:xfrm>
              <a:off x="11041375" y="3905250"/>
              <a:ext cx="300331" cy="309991"/>
              <a:chOff x="746285" y="1711482"/>
              <a:chExt cx="300331" cy="309991"/>
            </a:xfrm>
          </p:grpSpPr>
          <p:sp>
            <p:nvSpPr>
              <p:cNvPr id="5275" name="Line 17">
                <a:extLst>
                  <a:ext uri="{FF2B5EF4-FFF2-40B4-BE49-F238E27FC236}">
                    <a16:creationId xmlns:a16="http://schemas.microsoft.com/office/drawing/2014/main" xmlns="" id="{19C6A7E4-D9A7-3C70-A4D3-3177A1197BE6}"/>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76" name="Rectangle 48">
                <a:extLst>
                  <a:ext uri="{FF2B5EF4-FFF2-40B4-BE49-F238E27FC236}">
                    <a16:creationId xmlns:a16="http://schemas.microsoft.com/office/drawing/2014/main" xmlns="" id="{B3677414-58BD-7348-EF80-DAC8E46DB0D3}"/>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18</a:t>
                </a:r>
              </a:p>
            </p:txBody>
          </p:sp>
        </p:grpSp>
        <p:grpSp>
          <p:nvGrpSpPr>
            <p:cNvPr id="5277" name="Groupe 5276">
              <a:extLst>
                <a:ext uri="{FF2B5EF4-FFF2-40B4-BE49-F238E27FC236}">
                  <a16:creationId xmlns:a16="http://schemas.microsoft.com/office/drawing/2014/main" xmlns="" id="{B3D7C973-9D83-3D5B-C4C5-B30C74710A39}"/>
                </a:ext>
              </a:extLst>
            </p:cNvPr>
            <p:cNvGrpSpPr/>
            <p:nvPr/>
          </p:nvGrpSpPr>
          <p:grpSpPr>
            <a:xfrm>
              <a:off x="11411342" y="3905250"/>
              <a:ext cx="300331" cy="309991"/>
              <a:chOff x="746285" y="1711482"/>
              <a:chExt cx="300331" cy="309991"/>
            </a:xfrm>
          </p:grpSpPr>
          <p:sp>
            <p:nvSpPr>
              <p:cNvPr id="5278" name="Line 17">
                <a:extLst>
                  <a:ext uri="{FF2B5EF4-FFF2-40B4-BE49-F238E27FC236}">
                    <a16:creationId xmlns:a16="http://schemas.microsoft.com/office/drawing/2014/main" xmlns="" id="{0B75F902-3932-0BDC-A425-7B2707F6BF77}"/>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79" name="Rectangle 48">
                <a:extLst>
                  <a:ext uri="{FF2B5EF4-FFF2-40B4-BE49-F238E27FC236}">
                    <a16:creationId xmlns:a16="http://schemas.microsoft.com/office/drawing/2014/main" xmlns="" id="{CACD4E9B-F5EB-6C47-5E45-8DC87EC2DE3B}"/>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21</a:t>
                </a:r>
              </a:p>
            </p:txBody>
          </p:sp>
        </p:grpSp>
        <p:grpSp>
          <p:nvGrpSpPr>
            <p:cNvPr id="5280" name="Groupe 5279">
              <a:extLst>
                <a:ext uri="{FF2B5EF4-FFF2-40B4-BE49-F238E27FC236}">
                  <a16:creationId xmlns:a16="http://schemas.microsoft.com/office/drawing/2014/main" xmlns="" id="{26112669-86EB-1067-B1AD-33B75D3EFDC8}"/>
                </a:ext>
              </a:extLst>
            </p:cNvPr>
            <p:cNvGrpSpPr/>
            <p:nvPr/>
          </p:nvGrpSpPr>
          <p:grpSpPr>
            <a:xfrm>
              <a:off x="11786790" y="3905250"/>
              <a:ext cx="300331" cy="309991"/>
              <a:chOff x="746285" y="1711482"/>
              <a:chExt cx="300331" cy="309991"/>
            </a:xfrm>
          </p:grpSpPr>
          <p:sp>
            <p:nvSpPr>
              <p:cNvPr id="5281" name="Line 17">
                <a:extLst>
                  <a:ext uri="{FF2B5EF4-FFF2-40B4-BE49-F238E27FC236}">
                    <a16:creationId xmlns:a16="http://schemas.microsoft.com/office/drawing/2014/main" xmlns="" id="{0F069084-D602-5FDB-AAC9-41865934EA4A}"/>
                  </a:ext>
                </a:extLst>
              </p:cNvPr>
              <p:cNvSpPr>
                <a:spLocks noChangeShapeType="1"/>
              </p:cNvSpPr>
              <p:nvPr/>
            </p:nvSpPr>
            <p:spPr bwMode="auto">
              <a:xfrm rot="16200000">
                <a:off x="867089" y="1742915"/>
                <a:ext cx="6286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282" name="Rectangle 48">
                <a:extLst>
                  <a:ext uri="{FF2B5EF4-FFF2-40B4-BE49-F238E27FC236}">
                    <a16:creationId xmlns:a16="http://schemas.microsoft.com/office/drawing/2014/main" xmlns="" id="{3B49BE42-FD76-AA76-B862-08919962C105}"/>
                  </a:ext>
                </a:extLst>
              </p:cNvPr>
              <p:cNvSpPr>
                <a:spLocks noChangeArrowheads="1"/>
              </p:cNvSpPr>
              <p:nvPr/>
            </p:nvSpPr>
            <p:spPr bwMode="auto">
              <a:xfrm>
                <a:off x="746285" y="1733326"/>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rPr>
                  <a:t>24</a:t>
                </a:r>
                <a:endParaRPr kumimoji="0" lang="fr-FR" altLang="fr-FR" sz="10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grpSp>
        <p:sp>
          <p:nvSpPr>
            <p:cNvPr id="5283" name="Rectangle 48">
              <a:extLst>
                <a:ext uri="{FF2B5EF4-FFF2-40B4-BE49-F238E27FC236}">
                  <a16:creationId xmlns:a16="http://schemas.microsoft.com/office/drawing/2014/main" xmlns="" id="{05A1E5EF-E3B4-1D9E-6A7C-C5A0446EBB26}"/>
                </a:ext>
              </a:extLst>
            </p:cNvPr>
            <p:cNvSpPr>
              <a:spLocks noChangeArrowheads="1"/>
            </p:cNvSpPr>
            <p:nvPr/>
          </p:nvSpPr>
          <p:spPr bwMode="auto">
            <a:xfrm>
              <a:off x="8804145"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183</a:t>
              </a:r>
            </a:p>
          </p:txBody>
        </p:sp>
        <p:sp>
          <p:nvSpPr>
            <p:cNvPr id="5284" name="Rectangle 48">
              <a:extLst>
                <a:ext uri="{FF2B5EF4-FFF2-40B4-BE49-F238E27FC236}">
                  <a16:creationId xmlns:a16="http://schemas.microsoft.com/office/drawing/2014/main" xmlns="" id="{5004D3F0-0C85-4CDC-0553-84C55E5A9F43}"/>
                </a:ext>
              </a:extLst>
            </p:cNvPr>
            <p:cNvSpPr>
              <a:spLocks noChangeArrowheads="1"/>
            </p:cNvSpPr>
            <p:nvPr/>
          </p:nvSpPr>
          <p:spPr bwMode="auto">
            <a:xfrm>
              <a:off x="9174478"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175</a:t>
              </a:r>
            </a:p>
          </p:txBody>
        </p:sp>
        <p:sp>
          <p:nvSpPr>
            <p:cNvPr id="5285" name="Rectangle 48">
              <a:extLst>
                <a:ext uri="{FF2B5EF4-FFF2-40B4-BE49-F238E27FC236}">
                  <a16:creationId xmlns:a16="http://schemas.microsoft.com/office/drawing/2014/main" xmlns="" id="{9FA9C651-E4DD-08D5-0ECB-38EC20D950A5}"/>
                </a:ext>
              </a:extLst>
            </p:cNvPr>
            <p:cNvSpPr>
              <a:spLocks noChangeArrowheads="1"/>
            </p:cNvSpPr>
            <p:nvPr/>
          </p:nvSpPr>
          <p:spPr bwMode="auto">
            <a:xfrm>
              <a:off x="9547094"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161</a:t>
              </a:r>
            </a:p>
          </p:txBody>
        </p:sp>
        <p:sp>
          <p:nvSpPr>
            <p:cNvPr id="5286" name="Rectangle 48">
              <a:extLst>
                <a:ext uri="{FF2B5EF4-FFF2-40B4-BE49-F238E27FC236}">
                  <a16:creationId xmlns:a16="http://schemas.microsoft.com/office/drawing/2014/main" xmlns="" id="{9E56FC21-3F32-53D7-4AB4-E4A580690524}"/>
                </a:ext>
              </a:extLst>
            </p:cNvPr>
            <p:cNvSpPr>
              <a:spLocks noChangeArrowheads="1"/>
            </p:cNvSpPr>
            <p:nvPr/>
          </p:nvSpPr>
          <p:spPr bwMode="auto">
            <a:xfrm>
              <a:off x="9917427"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124</a:t>
              </a:r>
            </a:p>
          </p:txBody>
        </p:sp>
        <p:sp>
          <p:nvSpPr>
            <p:cNvPr id="5287" name="Rectangle 48">
              <a:extLst>
                <a:ext uri="{FF2B5EF4-FFF2-40B4-BE49-F238E27FC236}">
                  <a16:creationId xmlns:a16="http://schemas.microsoft.com/office/drawing/2014/main" xmlns="" id="{2753EF98-C3B8-BEBD-5F58-04063640A6F6}"/>
                </a:ext>
              </a:extLst>
            </p:cNvPr>
            <p:cNvSpPr>
              <a:spLocks noChangeArrowheads="1"/>
            </p:cNvSpPr>
            <p:nvPr/>
          </p:nvSpPr>
          <p:spPr bwMode="auto">
            <a:xfrm>
              <a:off x="10298426"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a:ln>
                    <a:noFill/>
                  </a:ln>
                  <a:solidFill>
                    <a:srgbClr val="0065B0"/>
                  </a:solidFill>
                  <a:effectLst/>
                  <a:uLnTx/>
                  <a:uFillTx/>
                  <a:latin typeface="Arial"/>
                  <a:ea typeface="Roboto Condensed" panose="02000000000000000000" pitchFamily="2" charset="0"/>
                  <a:cs typeface="Calibri" panose="020F0502020204030204" pitchFamily="34" charset="0"/>
                </a:rPr>
                <a:t>94</a:t>
              </a:r>
              <a:endPar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endParaRPr>
            </a:p>
          </p:txBody>
        </p:sp>
        <p:sp>
          <p:nvSpPr>
            <p:cNvPr id="5288" name="Rectangle 48">
              <a:extLst>
                <a:ext uri="{FF2B5EF4-FFF2-40B4-BE49-F238E27FC236}">
                  <a16:creationId xmlns:a16="http://schemas.microsoft.com/office/drawing/2014/main" xmlns="" id="{2CCA2967-6AC0-C757-12E4-395BD43A0E6E}"/>
                </a:ext>
              </a:extLst>
            </p:cNvPr>
            <p:cNvSpPr>
              <a:spLocks noChangeArrowheads="1"/>
            </p:cNvSpPr>
            <p:nvPr/>
          </p:nvSpPr>
          <p:spPr bwMode="auto">
            <a:xfrm>
              <a:off x="10671042"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53</a:t>
              </a:r>
            </a:p>
          </p:txBody>
        </p:sp>
        <p:sp>
          <p:nvSpPr>
            <p:cNvPr id="5289" name="Rectangle 48">
              <a:extLst>
                <a:ext uri="{FF2B5EF4-FFF2-40B4-BE49-F238E27FC236}">
                  <a16:creationId xmlns:a16="http://schemas.microsoft.com/office/drawing/2014/main" xmlns="" id="{DF72E8F9-1500-3DE5-B280-5C2F980B15C6}"/>
                </a:ext>
              </a:extLst>
            </p:cNvPr>
            <p:cNvSpPr>
              <a:spLocks noChangeArrowheads="1"/>
            </p:cNvSpPr>
            <p:nvPr/>
          </p:nvSpPr>
          <p:spPr bwMode="auto">
            <a:xfrm>
              <a:off x="11041375"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33</a:t>
              </a:r>
            </a:p>
          </p:txBody>
        </p:sp>
        <p:sp>
          <p:nvSpPr>
            <p:cNvPr id="5290" name="Rectangle 48">
              <a:extLst>
                <a:ext uri="{FF2B5EF4-FFF2-40B4-BE49-F238E27FC236}">
                  <a16:creationId xmlns:a16="http://schemas.microsoft.com/office/drawing/2014/main" xmlns="" id="{8D5FCA4E-4CFC-CF80-C5B6-1D31E3FD2667}"/>
                </a:ext>
              </a:extLst>
            </p:cNvPr>
            <p:cNvSpPr>
              <a:spLocks noChangeArrowheads="1"/>
            </p:cNvSpPr>
            <p:nvPr/>
          </p:nvSpPr>
          <p:spPr bwMode="auto">
            <a:xfrm>
              <a:off x="11411342"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10</a:t>
              </a:r>
            </a:p>
          </p:txBody>
        </p:sp>
        <p:sp>
          <p:nvSpPr>
            <p:cNvPr id="5291" name="Rectangle 48">
              <a:extLst>
                <a:ext uri="{FF2B5EF4-FFF2-40B4-BE49-F238E27FC236}">
                  <a16:creationId xmlns:a16="http://schemas.microsoft.com/office/drawing/2014/main" xmlns="" id="{F3779027-3392-4ECB-5C31-846404A26086}"/>
                </a:ext>
              </a:extLst>
            </p:cNvPr>
            <p:cNvSpPr>
              <a:spLocks noChangeArrowheads="1"/>
            </p:cNvSpPr>
            <p:nvPr/>
          </p:nvSpPr>
          <p:spPr bwMode="auto">
            <a:xfrm>
              <a:off x="11786790" y="4318203"/>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0</a:t>
              </a:r>
            </a:p>
          </p:txBody>
        </p:sp>
        <p:sp>
          <p:nvSpPr>
            <p:cNvPr id="5292" name="Rectangle 48">
              <a:extLst>
                <a:ext uri="{FF2B5EF4-FFF2-40B4-BE49-F238E27FC236}">
                  <a16:creationId xmlns:a16="http://schemas.microsoft.com/office/drawing/2014/main" xmlns="" id="{7F41A2B8-03BC-3964-013E-22F40C8203BE}"/>
                </a:ext>
              </a:extLst>
            </p:cNvPr>
            <p:cNvSpPr>
              <a:spLocks noChangeArrowheads="1"/>
            </p:cNvSpPr>
            <p:nvPr/>
          </p:nvSpPr>
          <p:spPr bwMode="auto">
            <a:xfrm>
              <a:off x="8248937" y="4372063"/>
              <a:ext cx="555208" cy="1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Pas de PEP</a:t>
              </a:r>
            </a:p>
          </p:txBody>
        </p:sp>
        <p:sp>
          <p:nvSpPr>
            <p:cNvPr id="5293" name="Rectangle 48">
              <a:extLst>
                <a:ext uri="{FF2B5EF4-FFF2-40B4-BE49-F238E27FC236}">
                  <a16:creationId xmlns:a16="http://schemas.microsoft.com/office/drawing/2014/main" xmlns="" id="{6DA720EC-8CED-9EF4-5EE4-7145046E4223}"/>
                </a:ext>
              </a:extLst>
            </p:cNvPr>
            <p:cNvSpPr>
              <a:spLocks noChangeArrowheads="1"/>
            </p:cNvSpPr>
            <p:nvPr/>
          </p:nvSpPr>
          <p:spPr bwMode="auto">
            <a:xfrm>
              <a:off x="8804145"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362</a:t>
              </a:r>
            </a:p>
          </p:txBody>
        </p:sp>
        <p:sp>
          <p:nvSpPr>
            <p:cNvPr id="5294" name="Rectangle 48">
              <a:extLst>
                <a:ext uri="{FF2B5EF4-FFF2-40B4-BE49-F238E27FC236}">
                  <a16:creationId xmlns:a16="http://schemas.microsoft.com/office/drawing/2014/main" xmlns="" id="{5583899E-400C-BDA3-6BF4-11D30EA97374}"/>
                </a:ext>
              </a:extLst>
            </p:cNvPr>
            <p:cNvSpPr>
              <a:spLocks noChangeArrowheads="1"/>
            </p:cNvSpPr>
            <p:nvPr/>
          </p:nvSpPr>
          <p:spPr bwMode="auto">
            <a:xfrm>
              <a:off x="9174478"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343</a:t>
              </a:r>
            </a:p>
          </p:txBody>
        </p:sp>
        <p:sp>
          <p:nvSpPr>
            <p:cNvPr id="5295" name="Rectangle 48">
              <a:extLst>
                <a:ext uri="{FF2B5EF4-FFF2-40B4-BE49-F238E27FC236}">
                  <a16:creationId xmlns:a16="http://schemas.microsoft.com/office/drawing/2014/main" xmlns="" id="{68C26D2A-96BA-0A52-9CE0-F91F67C068AC}"/>
                </a:ext>
              </a:extLst>
            </p:cNvPr>
            <p:cNvSpPr>
              <a:spLocks noChangeArrowheads="1"/>
            </p:cNvSpPr>
            <p:nvPr/>
          </p:nvSpPr>
          <p:spPr bwMode="auto">
            <a:xfrm>
              <a:off x="9547094"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324</a:t>
              </a:r>
            </a:p>
          </p:txBody>
        </p:sp>
        <p:sp>
          <p:nvSpPr>
            <p:cNvPr id="5296" name="Rectangle 48">
              <a:extLst>
                <a:ext uri="{FF2B5EF4-FFF2-40B4-BE49-F238E27FC236}">
                  <a16:creationId xmlns:a16="http://schemas.microsoft.com/office/drawing/2014/main" xmlns="" id="{FA51A4D1-1580-98FE-4A3B-F09E4A206EED}"/>
                </a:ext>
              </a:extLst>
            </p:cNvPr>
            <p:cNvSpPr>
              <a:spLocks noChangeArrowheads="1"/>
            </p:cNvSpPr>
            <p:nvPr/>
          </p:nvSpPr>
          <p:spPr bwMode="auto">
            <a:xfrm>
              <a:off x="9917427"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277</a:t>
              </a:r>
            </a:p>
          </p:txBody>
        </p:sp>
        <p:sp>
          <p:nvSpPr>
            <p:cNvPr id="5297" name="Rectangle 48">
              <a:extLst>
                <a:ext uri="{FF2B5EF4-FFF2-40B4-BE49-F238E27FC236}">
                  <a16:creationId xmlns:a16="http://schemas.microsoft.com/office/drawing/2014/main" xmlns="" id="{1BD86594-0D40-B912-232D-6B895CB902DF}"/>
                </a:ext>
              </a:extLst>
            </p:cNvPr>
            <p:cNvSpPr>
              <a:spLocks noChangeArrowheads="1"/>
            </p:cNvSpPr>
            <p:nvPr/>
          </p:nvSpPr>
          <p:spPr bwMode="auto">
            <a:xfrm>
              <a:off x="10298426"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221</a:t>
              </a:r>
            </a:p>
          </p:txBody>
        </p:sp>
        <p:sp>
          <p:nvSpPr>
            <p:cNvPr id="5298" name="Rectangle 48">
              <a:extLst>
                <a:ext uri="{FF2B5EF4-FFF2-40B4-BE49-F238E27FC236}">
                  <a16:creationId xmlns:a16="http://schemas.microsoft.com/office/drawing/2014/main" xmlns="" id="{6C77A7F2-19DB-0A42-7238-DBDF57966E03}"/>
                </a:ext>
              </a:extLst>
            </p:cNvPr>
            <p:cNvSpPr>
              <a:spLocks noChangeArrowheads="1"/>
            </p:cNvSpPr>
            <p:nvPr/>
          </p:nvSpPr>
          <p:spPr bwMode="auto">
            <a:xfrm>
              <a:off x="10671042"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157</a:t>
              </a:r>
            </a:p>
          </p:txBody>
        </p:sp>
        <p:sp>
          <p:nvSpPr>
            <p:cNvPr id="5299" name="Rectangle 48">
              <a:extLst>
                <a:ext uri="{FF2B5EF4-FFF2-40B4-BE49-F238E27FC236}">
                  <a16:creationId xmlns:a16="http://schemas.microsoft.com/office/drawing/2014/main" xmlns="" id="{D7ECE943-52C5-23B6-453B-80CB0B90DE93}"/>
                </a:ext>
              </a:extLst>
            </p:cNvPr>
            <p:cNvSpPr>
              <a:spLocks noChangeArrowheads="1"/>
            </p:cNvSpPr>
            <p:nvPr/>
          </p:nvSpPr>
          <p:spPr bwMode="auto">
            <a:xfrm>
              <a:off x="11041375"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96</a:t>
              </a:r>
            </a:p>
          </p:txBody>
        </p:sp>
        <p:sp>
          <p:nvSpPr>
            <p:cNvPr id="5300" name="Rectangle 48">
              <a:extLst>
                <a:ext uri="{FF2B5EF4-FFF2-40B4-BE49-F238E27FC236}">
                  <a16:creationId xmlns:a16="http://schemas.microsoft.com/office/drawing/2014/main" xmlns="" id="{A070CFDE-2D6D-C2B3-52FB-90699C28E70C}"/>
                </a:ext>
              </a:extLst>
            </p:cNvPr>
            <p:cNvSpPr>
              <a:spLocks noChangeArrowheads="1"/>
            </p:cNvSpPr>
            <p:nvPr/>
          </p:nvSpPr>
          <p:spPr bwMode="auto">
            <a:xfrm>
              <a:off x="11411342"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22</a:t>
              </a:r>
            </a:p>
          </p:txBody>
        </p:sp>
        <p:sp>
          <p:nvSpPr>
            <p:cNvPr id="5301" name="Rectangle 48">
              <a:extLst>
                <a:ext uri="{FF2B5EF4-FFF2-40B4-BE49-F238E27FC236}">
                  <a16:creationId xmlns:a16="http://schemas.microsoft.com/office/drawing/2014/main" xmlns="" id="{99374614-AB24-3912-3AF5-8B740DB76DBC}"/>
                </a:ext>
              </a:extLst>
            </p:cNvPr>
            <p:cNvSpPr>
              <a:spLocks noChangeArrowheads="1"/>
            </p:cNvSpPr>
            <p:nvPr/>
          </p:nvSpPr>
          <p:spPr bwMode="auto">
            <a:xfrm>
              <a:off x="11786790" y="4480732"/>
              <a:ext cx="3003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0</a:t>
              </a:r>
            </a:p>
          </p:txBody>
        </p:sp>
        <p:sp>
          <p:nvSpPr>
            <p:cNvPr id="5302" name="Rectangle 48">
              <a:extLst>
                <a:ext uri="{FF2B5EF4-FFF2-40B4-BE49-F238E27FC236}">
                  <a16:creationId xmlns:a16="http://schemas.microsoft.com/office/drawing/2014/main" xmlns="" id="{D5B1D44F-BAFD-D1CB-9CE9-C88FB8A97026}"/>
                </a:ext>
              </a:extLst>
            </p:cNvPr>
            <p:cNvSpPr>
              <a:spLocks noChangeArrowheads="1"/>
            </p:cNvSpPr>
            <p:nvPr/>
          </p:nvSpPr>
          <p:spPr bwMode="auto">
            <a:xfrm>
              <a:off x="8324279" y="4534592"/>
              <a:ext cx="479866" cy="18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700" b="0" i="0" u="none" strike="noStrike" kern="0" cap="none" spc="0" normalizeH="0" baseline="0" noProof="0" dirty="0" err="1">
                  <a:ln>
                    <a:noFill/>
                  </a:ln>
                  <a:solidFill>
                    <a:srgbClr val="00B050"/>
                  </a:solidFill>
                  <a:effectLst/>
                  <a:uLnTx/>
                  <a:uFillTx/>
                  <a:latin typeface="Arial"/>
                  <a:ea typeface="Roboto Condensed" panose="02000000000000000000" pitchFamily="2" charset="0"/>
                  <a:cs typeface="Calibri" panose="020F0502020204030204" pitchFamily="34" charset="0"/>
                </a:rPr>
                <a:t>Doxy</a:t>
              </a:r>
              <a:r>
                <a:rPr kumimoji="0" lang="fr-FR" altLang="fr-FR" sz="7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 PEP</a:t>
              </a:r>
            </a:p>
          </p:txBody>
        </p:sp>
        <p:sp>
          <p:nvSpPr>
            <p:cNvPr id="5303" name="Rectangle 48">
              <a:extLst>
                <a:ext uri="{FF2B5EF4-FFF2-40B4-BE49-F238E27FC236}">
                  <a16:creationId xmlns:a16="http://schemas.microsoft.com/office/drawing/2014/main" xmlns="" id="{3FD52C8B-DDE9-429B-934D-D6E0F0A1265C}"/>
                </a:ext>
              </a:extLst>
            </p:cNvPr>
            <p:cNvSpPr>
              <a:spLocks noChangeArrowheads="1"/>
            </p:cNvSpPr>
            <p:nvPr/>
          </p:nvSpPr>
          <p:spPr bwMode="auto">
            <a:xfrm>
              <a:off x="8114285" y="4196674"/>
              <a:ext cx="689860"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à risque</a:t>
              </a:r>
            </a:p>
          </p:txBody>
        </p:sp>
        <p:sp>
          <p:nvSpPr>
            <p:cNvPr id="5308" name="Forme libre : forme 5307">
              <a:extLst>
                <a:ext uri="{FF2B5EF4-FFF2-40B4-BE49-F238E27FC236}">
                  <a16:creationId xmlns:a16="http://schemas.microsoft.com/office/drawing/2014/main" xmlns="" id="{6D154884-F718-9A78-179A-35092C5B6742}"/>
                </a:ext>
              </a:extLst>
            </p:cNvPr>
            <p:cNvSpPr/>
            <p:nvPr/>
          </p:nvSpPr>
          <p:spPr>
            <a:xfrm>
              <a:off x="9151566" y="3493274"/>
              <a:ext cx="2740075" cy="350882"/>
            </a:xfrm>
            <a:custGeom>
              <a:avLst/>
              <a:gdLst>
                <a:gd name="connsiteX0" fmla="*/ 0 w 2772655"/>
                <a:gd name="connsiteY0" fmla="*/ 350882 h 350882"/>
                <a:gd name="connsiteX1" fmla="*/ 67182 w 2772655"/>
                <a:gd name="connsiteY1" fmla="*/ 350882 h 350882"/>
                <a:gd name="connsiteX2" fmla="*/ 104191 w 2772655"/>
                <a:gd name="connsiteY2" fmla="*/ 350882 h 350882"/>
                <a:gd name="connsiteX3" fmla="*/ 104191 w 2772655"/>
                <a:gd name="connsiteY3" fmla="*/ 344872 h 350882"/>
                <a:gd name="connsiteX4" fmla="*/ 139651 w 2772655"/>
                <a:gd name="connsiteY4" fmla="*/ 344872 h 350882"/>
                <a:gd name="connsiteX5" fmla="*/ 139651 w 2772655"/>
                <a:gd name="connsiteY5" fmla="*/ 335665 h 350882"/>
                <a:gd name="connsiteX6" fmla="*/ 164023 w 2772655"/>
                <a:gd name="connsiteY6" fmla="*/ 335665 h 350882"/>
                <a:gd name="connsiteX7" fmla="*/ 164023 w 2772655"/>
                <a:gd name="connsiteY7" fmla="*/ 330295 h 350882"/>
                <a:gd name="connsiteX8" fmla="*/ 181173 w 2772655"/>
                <a:gd name="connsiteY8" fmla="*/ 330295 h 350882"/>
                <a:gd name="connsiteX9" fmla="*/ 181173 w 2772655"/>
                <a:gd name="connsiteY9" fmla="*/ 324796 h 350882"/>
                <a:gd name="connsiteX10" fmla="*/ 196518 w 2772655"/>
                <a:gd name="connsiteY10" fmla="*/ 324796 h 350882"/>
                <a:gd name="connsiteX11" fmla="*/ 196518 w 2772655"/>
                <a:gd name="connsiteY11" fmla="*/ 304209 h 350882"/>
                <a:gd name="connsiteX12" fmla="*/ 218826 w 2772655"/>
                <a:gd name="connsiteY12" fmla="*/ 304209 h 350882"/>
                <a:gd name="connsiteX13" fmla="*/ 218826 w 2772655"/>
                <a:gd name="connsiteY13" fmla="*/ 294490 h 350882"/>
                <a:gd name="connsiteX14" fmla="*/ 373822 w 2772655"/>
                <a:gd name="connsiteY14" fmla="*/ 294490 h 350882"/>
                <a:gd name="connsiteX15" fmla="*/ 424370 w 2772655"/>
                <a:gd name="connsiteY15" fmla="*/ 294490 h 350882"/>
                <a:gd name="connsiteX16" fmla="*/ 424370 w 2772655"/>
                <a:gd name="connsiteY16" fmla="*/ 288225 h 350882"/>
                <a:gd name="connsiteX17" fmla="*/ 480205 w 2772655"/>
                <a:gd name="connsiteY17" fmla="*/ 288225 h 350882"/>
                <a:gd name="connsiteX18" fmla="*/ 480205 w 2772655"/>
                <a:gd name="connsiteY18" fmla="*/ 277867 h 350882"/>
                <a:gd name="connsiteX19" fmla="*/ 542487 w 2772655"/>
                <a:gd name="connsiteY19" fmla="*/ 277867 h 350882"/>
                <a:gd name="connsiteX20" fmla="*/ 542487 w 2772655"/>
                <a:gd name="connsiteY20" fmla="*/ 271601 h 350882"/>
                <a:gd name="connsiteX21" fmla="*/ 560669 w 2772655"/>
                <a:gd name="connsiteY21" fmla="*/ 271601 h 350882"/>
                <a:gd name="connsiteX22" fmla="*/ 560669 w 2772655"/>
                <a:gd name="connsiteY22" fmla="*/ 265847 h 350882"/>
                <a:gd name="connsiteX23" fmla="*/ 568406 w 2772655"/>
                <a:gd name="connsiteY23" fmla="*/ 265847 h 350882"/>
                <a:gd name="connsiteX24" fmla="*/ 568406 w 2772655"/>
                <a:gd name="connsiteY24" fmla="*/ 252676 h 350882"/>
                <a:gd name="connsiteX25" fmla="*/ 624499 w 2772655"/>
                <a:gd name="connsiteY25" fmla="*/ 252676 h 350882"/>
                <a:gd name="connsiteX26" fmla="*/ 624499 w 2772655"/>
                <a:gd name="connsiteY26" fmla="*/ 239505 h 350882"/>
                <a:gd name="connsiteX27" fmla="*/ 650675 w 2772655"/>
                <a:gd name="connsiteY27" fmla="*/ 239505 h 350882"/>
                <a:gd name="connsiteX28" fmla="*/ 650675 w 2772655"/>
                <a:gd name="connsiteY28" fmla="*/ 222498 h 350882"/>
                <a:gd name="connsiteX29" fmla="*/ 811603 w 2772655"/>
                <a:gd name="connsiteY29" fmla="*/ 222498 h 350882"/>
                <a:gd name="connsiteX30" fmla="*/ 811603 w 2772655"/>
                <a:gd name="connsiteY30" fmla="*/ 211757 h 350882"/>
                <a:gd name="connsiteX31" fmla="*/ 892841 w 2772655"/>
                <a:gd name="connsiteY31" fmla="*/ 211757 h 350882"/>
                <a:gd name="connsiteX32" fmla="*/ 892841 w 2772655"/>
                <a:gd name="connsiteY32" fmla="*/ 200504 h 350882"/>
                <a:gd name="connsiteX33" fmla="*/ 906896 w 2772655"/>
                <a:gd name="connsiteY33" fmla="*/ 200504 h 350882"/>
                <a:gd name="connsiteX34" fmla="*/ 906896 w 2772655"/>
                <a:gd name="connsiteY34" fmla="*/ 175569 h 350882"/>
                <a:gd name="connsiteX35" fmla="*/ 937457 w 2772655"/>
                <a:gd name="connsiteY35" fmla="*/ 175569 h 350882"/>
                <a:gd name="connsiteX36" fmla="*/ 937457 w 2772655"/>
                <a:gd name="connsiteY36" fmla="*/ 168920 h 350882"/>
                <a:gd name="connsiteX37" fmla="*/ 1144549 w 2772655"/>
                <a:gd name="connsiteY37" fmla="*/ 168920 h 350882"/>
                <a:gd name="connsiteX38" fmla="*/ 1144549 w 2772655"/>
                <a:gd name="connsiteY38" fmla="*/ 156516 h 350882"/>
                <a:gd name="connsiteX39" fmla="*/ 1195613 w 2772655"/>
                <a:gd name="connsiteY39" fmla="*/ 156516 h 350882"/>
                <a:gd name="connsiteX40" fmla="*/ 1195613 w 2772655"/>
                <a:gd name="connsiteY40" fmla="*/ 142066 h 350882"/>
                <a:gd name="connsiteX41" fmla="*/ 1216889 w 2772655"/>
                <a:gd name="connsiteY41" fmla="*/ 142066 h 350882"/>
                <a:gd name="connsiteX42" fmla="*/ 1216889 w 2772655"/>
                <a:gd name="connsiteY42" fmla="*/ 128256 h 350882"/>
                <a:gd name="connsiteX43" fmla="*/ 1336554 w 2772655"/>
                <a:gd name="connsiteY43" fmla="*/ 128256 h 350882"/>
                <a:gd name="connsiteX44" fmla="*/ 1336554 w 2772655"/>
                <a:gd name="connsiteY44" fmla="*/ 111888 h 350882"/>
                <a:gd name="connsiteX45" fmla="*/ 1453897 w 2772655"/>
                <a:gd name="connsiteY45" fmla="*/ 111888 h 350882"/>
                <a:gd name="connsiteX46" fmla="*/ 1453897 w 2772655"/>
                <a:gd name="connsiteY46" fmla="*/ 97183 h 350882"/>
                <a:gd name="connsiteX47" fmla="*/ 1505219 w 2772655"/>
                <a:gd name="connsiteY47" fmla="*/ 97183 h 350882"/>
                <a:gd name="connsiteX48" fmla="*/ 1505219 w 2772655"/>
                <a:gd name="connsiteY48" fmla="*/ 80560 h 350882"/>
                <a:gd name="connsiteX49" fmla="*/ 1644225 w 2772655"/>
                <a:gd name="connsiteY49" fmla="*/ 80560 h 350882"/>
                <a:gd name="connsiteX50" fmla="*/ 1644225 w 2772655"/>
                <a:gd name="connsiteY50" fmla="*/ 59205 h 350882"/>
                <a:gd name="connsiteX51" fmla="*/ 2157957 w 2772655"/>
                <a:gd name="connsiteY51" fmla="*/ 59205 h 350882"/>
                <a:gd name="connsiteX52" fmla="*/ 2157957 w 2772655"/>
                <a:gd name="connsiteY52" fmla="*/ 0 h 350882"/>
                <a:gd name="connsiteX53" fmla="*/ 2772656 w 2772655"/>
                <a:gd name="connsiteY53" fmla="*/ 0 h 35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72655" h="350882">
                  <a:moveTo>
                    <a:pt x="0" y="350882"/>
                  </a:moveTo>
                  <a:lnTo>
                    <a:pt x="67182" y="350882"/>
                  </a:lnTo>
                  <a:lnTo>
                    <a:pt x="104191" y="350882"/>
                  </a:lnTo>
                  <a:lnTo>
                    <a:pt x="104191" y="344872"/>
                  </a:lnTo>
                  <a:lnTo>
                    <a:pt x="139651" y="344872"/>
                  </a:lnTo>
                  <a:lnTo>
                    <a:pt x="139651" y="335665"/>
                  </a:lnTo>
                  <a:lnTo>
                    <a:pt x="164023" y="335665"/>
                  </a:lnTo>
                  <a:lnTo>
                    <a:pt x="164023" y="330295"/>
                  </a:lnTo>
                  <a:lnTo>
                    <a:pt x="181173" y="330295"/>
                  </a:lnTo>
                  <a:lnTo>
                    <a:pt x="181173" y="324796"/>
                  </a:lnTo>
                  <a:lnTo>
                    <a:pt x="196518" y="324796"/>
                  </a:lnTo>
                  <a:lnTo>
                    <a:pt x="196518" y="304209"/>
                  </a:lnTo>
                  <a:lnTo>
                    <a:pt x="218826" y="304209"/>
                  </a:lnTo>
                  <a:lnTo>
                    <a:pt x="218826" y="294490"/>
                  </a:lnTo>
                  <a:lnTo>
                    <a:pt x="373822" y="294490"/>
                  </a:lnTo>
                  <a:lnTo>
                    <a:pt x="424370" y="294490"/>
                  </a:lnTo>
                  <a:lnTo>
                    <a:pt x="424370" y="288225"/>
                  </a:lnTo>
                  <a:lnTo>
                    <a:pt x="480205" y="288225"/>
                  </a:lnTo>
                  <a:lnTo>
                    <a:pt x="480205" y="277867"/>
                  </a:lnTo>
                  <a:lnTo>
                    <a:pt x="542487" y="277867"/>
                  </a:lnTo>
                  <a:lnTo>
                    <a:pt x="542487" y="271601"/>
                  </a:lnTo>
                  <a:lnTo>
                    <a:pt x="560669" y="271601"/>
                  </a:lnTo>
                  <a:lnTo>
                    <a:pt x="560669" y="265847"/>
                  </a:lnTo>
                  <a:lnTo>
                    <a:pt x="568406" y="265847"/>
                  </a:lnTo>
                  <a:lnTo>
                    <a:pt x="568406" y="252676"/>
                  </a:lnTo>
                  <a:lnTo>
                    <a:pt x="624499" y="252676"/>
                  </a:lnTo>
                  <a:lnTo>
                    <a:pt x="624499" y="239505"/>
                  </a:lnTo>
                  <a:lnTo>
                    <a:pt x="650675" y="239505"/>
                  </a:lnTo>
                  <a:lnTo>
                    <a:pt x="650675" y="222498"/>
                  </a:lnTo>
                  <a:lnTo>
                    <a:pt x="811603" y="222498"/>
                  </a:lnTo>
                  <a:lnTo>
                    <a:pt x="811603" y="211757"/>
                  </a:lnTo>
                  <a:lnTo>
                    <a:pt x="892841" y="211757"/>
                  </a:lnTo>
                  <a:lnTo>
                    <a:pt x="892841" y="200504"/>
                  </a:lnTo>
                  <a:lnTo>
                    <a:pt x="906896" y="200504"/>
                  </a:lnTo>
                  <a:lnTo>
                    <a:pt x="906896" y="175569"/>
                  </a:lnTo>
                  <a:lnTo>
                    <a:pt x="937457" y="175569"/>
                  </a:lnTo>
                  <a:lnTo>
                    <a:pt x="937457" y="168920"/>
                  </a:lnTo>
                  <a:lnTo>
                    <a:pt x="1144549" y="168920"/>
                  </a:lnTo>
                  <a:lnTo>
                    <a:pt x="1144549" y="156516"/>
                  </a:lnTo>
                  <a:lnTo>
                    <a:pt x="1195613" y="156516"/>
                  </a:lnTo>
                  <a:lnTo>
                    <a:pt x="1195613" y="142066"/>
                  </a:lnTo>
                  <a:lnTo>
                    <a:pt x="1216889" y="142066"/>
                  </a:lnTo>
                  <a:lnTo>
                    <a:pt x="1216889" y="128256"/>
                  </a:lnTo>
                  <a:lnTo>
                    <a:pt x="1336554" y="128256"/>
                  </a:lnTo>
                  <a:lnTo>
                    <a:pt x="1336554" y="111888"/>
                  </a:lnTo>
                  <a:lnTo>
                    <a:pt x="1453897" y="111888"/>
                  </a:lnTo>
                  <a:lnTo>
                    <a:pt x="1453897" y="97183"/>
                  </a:lnTo>
                  <a:lnTo>
                    <a:pt x="1505219" y="97183"/>
                  </a:lnTo>
                  <a:lnTo>
                    <a:pt x="1505219" y="80560"/>
                  </a:lnTo>
                  <a:lnTo>
                    <a:pt x="1644225" y="80560"/>
                  </a:lnTo>
                  <a:lnTo>
                    <a:pt x="1644225" y="59205"/>
                  </a:lnTo>
                  <a:lnTo>
                    <a:pt x="2157957" y="59205"/>
                  </a:lnTo>
                  <a:lnTo>
                    <a:pt x="2157957" y="0"/>
                  </a:lnTo>
                  <a:lnTo>
                    <a:pt x="2772656" y="0"/>
                  </a:lnTo>
                </a:path>
              </a:pathLst>
            </a:custGeom>
            <a:noFill/>
            <a:ln w="19050" cap="flat">
              <a:solidFill>
                <a:srgbClr val="0065B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5309" name="Forme libre : forme 5308">
              <a:extLst>
                <a:ext uri="{FF2B5EF4-FFF2-40B4-BE49-F238E27FC236}">
                  <a16:creationId xmlns:a16="http://schemas.microsoft.com/office/drawing/2014/main" xmlns="" id="{9DAF8F8B-2DD7-655B-FAA3-309DB44D1D45}"/>
                </a:ext>
              </a:extLst>
            </p:cNvPr>
            <p:cNvSpPr/>
            <p:nvPr/>
          </p:nvSpPr>
          <p:spPr>
            <a:xfrm>
              <a:off x="8967170" y="3787253"/>
              <a:ext cx="2905229" cy="56903"/>
            </a:xfrm>
            <a:custGeom>
              <a:avLst/>
              <a:gdLst>
                <a:gd name="connsiteX0" fmla="*/ 0 w 2939773"/>
                <a:gd name="connsiteY0" fmla="*/ 56903 h 56903"/>
                <a:gd name="connsiteX1" fmla="*/ 202836 w 2939773"/>
                <a:gd name="connsiteY1" fmla="*/ 56903 h 56903"/>
                <a:gd name="connsiteX2" fmla="*/ 202836 w 2939773"/>
                <a:gd name="connsiteY2" fmla="*/ 50510 h 56903"/>
                <a:gd name="connsiteX3" fmla="*/ 292327 w 2939773"/>
                <a:gd name="connsiteY3" fmla="*/ 50510 h 56903"/>
                <a:gd name="connsiteX4" fmla="*/ 292327 w 2939773"/>
                <a:gd name="connsiteY4" fmla="*/ 45011 h 56903"/>
                <a:gd name="connsiteX5" fmla="*/ 325596 w 2939773"/>
                <a:gd name="connsiteY5" fmla="*/ 45011 h 56903"/>
                <a:gd name="connsiteX6" fmla="*/ 325596 w 2939773"/>
                <a:gd name="connsiteY6" fmla="*/ 38873 h 56903"/>
                <a:gd name="connsiteX7" fmla="*/ 346872 w 2939773"/>
                <a:gd name="connsiteY7" fmla="*/ 38873 h 56903"/>
                <a:gd name="connsiteX8" fmla="*/ 346872 w 2939773"/>
                <a:gd name="connsiteY8" fmla="*/ 32352 h 56903"/>
                <a:gd name="connsiteX9" fmla="*/ 365570 w 2939773"/>
                <a:gd name="connsiteY9" fmla="*/ 32352 h 56903"/>
                <a:gd name="connsiteX10" fmla="*/ 365570 w 2939773"/>
                <a:gd name="connsiteY10" fmla="*/ 26342 h 56903"/>
                <a:gd name="connsiteX11" fmla="*/ 429270 w 2939773"/>
                <a:gd name="connsiteY11" fmla="*/ 26342 h 56903"/>
                <a:gd name="connsiteX12" fmla="*/ 701481 w 2939773"/>
                <a:gd name="connsiteY12" fmla="*/ 26342 h 56903"/>
                <a:gd name="connsiteX13" fmla="*/ 701481 w 2939773"/>
                <a:gd name="connsiteY13" fmla="*/ 21483 h 56903"/>
                <a:gd name="connsiteX14" fmla="*/ 721339 w 2939773"/>
                <a:gd name="connsiteY14" fmla="*/ 21483 h 56903"/>
                <a:gd name="connsiteX15" fmla="*/ 721339 w 2939773"/>
                <a:gd name="connsiteY15" fmla="*/ 13938 h 56903"/>
                <a:gd name="connsiteX16" fmla="*/ 748934 w 2939773"/>
                <a:gd name="connsiteY16" fmla="*/ 13938 h 56903"/>
                <a:gd name="connsiteX17" fmla="*/ 748934 w 2939773"/>
                <a:gd name="connsiteY17" fmla="*/ 11509 h 56903"/>
                <a:gd name="connsiteX18" fmla="*/ 1068856 w 2939773"/>
                <a:gd name="connsiteY18" fmla="*/ 11509 h 56903"/>
                <a:gd name="connsiteX19" fmla="*/ 1068856 w 2939773"/>
                <a:gd name="connsiteY19" fmla="*/ 6266 h 56903"/>
                <a:gd name="connsiteX20" fmla="*/ 1474013 w 2939773"/>
                <a:gd name="connsiteY20" fmla="*/ 6266 h 56903"/>
                <a:gd name="connsiteX21" fmla="*/ 1474013 w 2939773"/>
                <a:gd name="connsiteY21" fmla="*/ 0 h 56903"/>
                <a:gd name="connsiteX22" fmla="*/ 2939773 w 2939773"/>
                <a:gd name="connsiteY22" fmla="*/ 0 h 5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9773" h="56903">
                  <a:moveTo>
                    <a:pt x="0" y="56903"/>
                  </a:moveTo>
                  <a:lnTo>
                    <a:pt x="202836" y="56903"/>
                  </a:lnTo>
                  <a:lnTo>
                    <a:pt x="202836" y="50510"/>
                  </a:lnTo>
                  <a:lnTo>
                    <a:pt x="292327" y="50510"/>
                  </a:lnTo>
                  <a:lnTo>
                    <a:pt x="292327" y="45011"/>
                  </a:lnTo>
                  <a:lnTo>
                    <a:pt x="325596" y="45011"/>
                  </a:lnTo>
                  <a:lnTo>
                    <a:pt x="325596" y="38873"/>
                  </a:lnTo>
                  <a:lnTo>
                    <a:pt x="346872" y="38873"/>
                  </a:lnTo>
                  <a:lnTo>
                    <a:pt x="346872" y="32352"/>
                  </a:lnTo>
                  <a:lnTo>
                    <a:pt x="365570" y="32352"/>
                  </a:lnTo>
                  <a:lnTo>
                    <a:pt x="365570" y="26342"/>
                  </a:lnTo>
                  <a:lnTo>
                    <a:pt x="429270" y="26342"/>
                  </a:lnTo>
                  <a:lnTo>
                    <a:pt x="701481" y="26342"/>
                  </a:lnTo>
                  <a:lnTo>
                    <a:pt x="701481" y="21483"/>
                  </a:lnTo>
                  <a:lnTo>
                    <a:pt x="721339" y="21483"/>
                  </a:lnTo>
                  <a:lnTo>
                    <a:pt x="721339" y="13938"/>
                  </a:lnTo>
                  <a:lnTo>
                    <a:pt x="748934" y="13938"/>
                  </a:lnTo>
                  <a:lnTo>
                    <a:pt x="748934" y="11509"/>
                  </a:lnTo>
                  <a:lnTo>
                    <a:pt x="1068856" y="11509"/>
                  </a:lnTo>
                  <a:lnTo>
                    <a:pt x="1068856" y="6266"/>
                  </a:lnTo>
                  <a:lnTo>
                    <a:pt x="1474013" y="6266"/>
                  </a:lnTo>
                  <a:lnTo>
                    <a:pt x="1474013" y="0"/>
                  </a:lnTo>
                  <a:lnTo>
                    <a:pt x="2939773" y="0"/>
                  </a:lnTo>
                </a:path>
              </a:pathLst>
            </a:custGeom>
            <a:noFill/>
            <a:ln w="19050" cap="flat">
              <a:solidFill>
                <a:srgbClr val="00B05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5310" name="Rectangle 48">
              <a:extLst>
                <a:ext uri="{FF2B5EF4-FFF2-40B4-BE49-F238E27FC236}">
                  <a16:creationId xmlns:a16="http://schemas.microsoft.com/office/drawing/2014/main" xmlns="" id="{94BD2EB6-48F2-4F91-7C16-03C247650B13}"/>
                </a:ext>
              </a:extLst>
            </p:cNvPr>
            <p:cNvSpPr>
              <a:spLocks noChangeArrowheads="1"/>
            </p:cNvSpPr>
            <p:nvPr/>
          </p:nvSpPr>
          <p:spPr bwMode="auto">
            <a:xfrm>
              <a:off x="9009590" y="3139701"/>
              <a:ext cx="1723796" cy="3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HR ajusté : 0,21 </a:t>
              </a:r>
              <a:b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br>
              <a:r>
                <a:rPr kumimoji="0" lang="fr-FR" altLang="fr-FR" sz="9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(IC 95 % : 0,11-0,41 ; p &lt; 0,001)</a:t>
              </a:r>
            </a:p>
          </p:txBody>
        </p:sp>
        <p:sp>
          <p:nvSpPr>
            <p:cNvPr id="62" name="Rectangle 48">
              <a:extLst>
                <a:ext uri="{FF2B5EF4-FFF2-40B4-BE49-F238E27FC236}">
                  <a16:creationId xmlns:a16="http://schemas.microsoft.com/office/drawing/2014/main" xmlns="" id="{E5B2A132-DB45-9591-6371-52F58A1649CE}"/>
                </a:ext>
              </a:extLst>
            </p:cNvPr>
            <p:cNvSpPr>
              <a:spLocks noChangeArrowheads="1"/>
            </p:cNvSpPr>
            <p:nvPr/>
          </p:nvSpPr>
          <p:spPr bwMode="auto">
            <a:xfrm>
              <a:off x="9549227" y="4103266"/>
              <a:ext cx="2013940" cy="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Mois jusqu’au 1</a:t>
              </a:r>
              <a:r>
                <a:rPr kumimoji="0" lang="fr-FR" altLang="fr-FR" sz="1000" b="1" i="0" u="none" strike="noStrike" kern="0" cap="none" spc="0" normalizeH="0" baseline="30000" noProof="0" dirty="0">
                  <a:ln>
                    <a:noFill/>
                  </a:ln>
                  <a:solidFill>
                    <a:srgbClr val="000066"/>
                  </a:solidFill>
                  <a:effectLst/>
                  <a:uLnTx/>
                  <a:uFillTx/>
                  <a:latin typeface="Arial"/>
                  <a:ea typeface="Roboto Condensed" panose="02000000000000000000" pitchFamily="2" charset="0"/>
                  <a:cs typeface="Calibri" panose="020F0502020204030204" pitchFamily="34" charset="0"/>
                </a:rPr>
                <a:t>er</a:t>
              </a:r>
              <a:r>
                <a:rPr kumimoji="0" lang="fr-FR" altLang="fr-FR" sz="10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épisode de TP</a:t>
              </a:r>
            </a:p>
          </p:txBody>
        </p:sp>
      </p:grpSp>
      <p:sp>
        <p:nvSpPr>
          <p:cNvPr id="3" name="Titre 2">
            <a:extLst>
              <a:ext uri="{FF2B5EF4-FFF2-40B4-BE49-F238E27FC236}">
                <a16:creationId xmlns:a16="http://schemas.microsoft.com/office/drawing/2014/main" xmlns="" id="{DE6B1E5B-5FD3-4533-0FDA-F6B1F1BE00FE}"/>
              </a:ext>
            </a:extLst>
          </p:cNvPr>
          <p:cNvSpPr>
            <a:spLocks noGrp="1"/>
          </p:cNvSpPr>
          <p:nvPr>
            <p:ph type="title"/>
          </p:nvPr>
        </p:nvSpPr>
        <p:spPr>
          <a:xfrm>
            <a:off x="2063751" y="115889"/>
            <a:ext cx="9347591" cy="936625"/>
          </a:xfrm>
        </p:spPr>
        <p:txBody>
          <a:bodyPr/>
          <a:lstStyle/>
          <a:p>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Essai ANRS 174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Doxyvac</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 prévention des IST bactériennes chez les HSH sous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PrEP</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résultats </a:t>
            </a:r>
            <a:r>
              <a:rPr kumimoji="0" lang="fr-FR" sz="2400" b="1" i="0" u="none" strike="noStrike" kern="0" cap="none" spc="0" normalizeH="0" baseline="0" noProof="0" dirty="0" smtClean="0">
                <a:ln>
                  <a:noFill/>
                </a:ln>
                <a:solidFill>
                  <a:prstClr val="white"/>
                </a:solidFill>
                <a:effectLst/>
                <a:uLnTx/>
                <a:uFillTx/>
                <a:latin typeface="Arial" panose="020B0604020202020204"/>
                <a:ea typeface="+mj-ea"/>
                <a:cs typeface="+mj-cs"/>
              </a:rPr>
              <a:t>finaux </a:t>
            </a:r>
            <a:r>
              <a:rPr kumimoji="0" lang="fr-FR" sz="2400" b="1" i="1" u="none" strike="noStrike" kern="0" cap="none" spc="0" normalizeH="0" baseline="0" noProof="0" dirty="0" smtClean="0">
                <a:ln>
                  <a:noFill/>
                </a:ln>
                <a:solidFill>
                  <a:prstClr val="white"/>
                </a:solidFill>
                <a:effectLst/>
                <a:uLnTx/>
                <a:uFillTx/>
                <a:latin typeface="Arial" panose="020B0604020202020204"/>
                <a:ea typeface="+mj-ea"/>
                <a:cs typeface="+mj-cs"/>
              </a:rPr>
              <a:t>à 14 mois de recul </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(5) </a:t>
            </a:r>
            <a:endParaRPr lang="x-none" sz="2400" dirty="0"/>
          </a:p>
        </p:txBody>
      </p:sp>
      <p:sp>
        <p:nvSpPr>
          <p:cNvPr id="5124" name="Text Box 3">
            <a:extLst>
              <a:ext uri="{FF2B5EF4-FFF2-40B4-BE49-F238E27FC236}">
                <a16:creationId xmlns:a16="http://schemas.microsoft.com/office/drawing/2014/main" xmlns="" id="{0E04C29A-0753-2688-5FB4-10945D847A98}"/>
              </a:ext>
            </a:extLst>
          </p:cNvPr>
          <p:cNvSpPr txBox="1">
            <a:spLocks noChangeArrowheads="1"/>
          </p:cNvSpPr>
          <p:nvPr/>
        </p:nvSpPr>
        <p:spPr bwMode="auto">
          <a:xfrm>
            <a:off x="9383713" y="6581775"/>
            <a:ext cx="2808287" cy="276225"/>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1200" b="0" i="1" u="none" strike="noStrike" kern="1200" cap="none" spc="0" normalizeH="0" baseline="0" noProof="0" dirty="0">
                <a:ln>
                  <a:noFill/>
                </a:ln>
                <a:solidFill>
                  <a:srgbClr val="0070C0"/>
                </a:solidFill>
                <a:effectLst/>
                <a:uLnTx/>
                <a:uFillTx/>
                <a:latin typeface="Arial" charset="0"/>
                <a:ea typeface="+mn-ea"/>
                <a:cs typeface="Arial" charset="0"/>
              </a:rPr>
              <a:t>Molina JM, CROI 2024, Abs. 124</a:t>
            </a:r>
          </a:p>
        </p:txBody>
      </p:sp>
      <p:sp>
        <p:nvSpPr>
          <p:cNvPr id="5" name="ZoneTexte 4">
            <a:extLst>
              <a:ext uri="{FF2B5EF4-FFF2-40B4-BE49-F238E27FC236}">
                <a16:creationId xmlns:a16="http://schemas.microsoft.com/office/drawing/2014/main" xmlns="" id="{DE8BB926-7629-78E0-4737-3E3555EC2894}"/>
              </a:ext>
            </a:extLst>
          </p:cNvPr>
          <p:cNvSpPr txBox="1"/>
          <p:nvPr/>
        </p:nvSpPr>
        <p:spPr>
          <a:xfrm>
            <a:off x="552737" y="5988843"/>
            <a:ext cx="3349656" cy="43088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1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Aucune interaction entre </a:t>
            </a:r>
            <a:r>
              <a:rPr kumimoji="0" lang="fr-FR" altLang="fr-FR" sz="1100" b="0" i="0" u="none" strike="noStrike" kern="120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DoxyPEP</a:t>
            </a:r>
            <a:r>
              <a:rPr kumimoji="0" lang="fr-FR" altLang="fr-FR" sz="11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1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et le vaccin 4CMenB (p = 0,83)</a:t>
            </a:r>
          </a:p>
        </p:txBody>
      </p:sp>
      <p:sp>
        <p:nvSpPr>
          <p:cNvPr id="2" name="ZoneTexte 1">
            <a:extLst>
              <a:ext uri="{FF2B5EF4-FFF2-40B4-BE49-F238E27FC236}">
                <a16:creationId xmlns:a16="http://schemas.microsoft.com/office/drawing/2014/main" xmlns="" id="{95AA0005-F7E1-DDAE-5F6D-87674CC84833}"/>
              </a:ext>
            </a:extLst>
          </p:cNvPr>
          <p:cNvSpPr txBox="1"/>
          <p:nvPr/>
        </p:nvSpPr>
        <p:spPr>
          <a:xfrm>
            <a:off x="11435443" y="187841"/>
            <a:ext cx="55147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charset="0"/>
                <a:ea typeface="+mn-ea"/>
                <a:cs typeface="Arial" charset="0"/>
              </a:rPr>
              <a:t>201</a:t>
            </a:r>
          </a:p>
        </p:txBody>
      </p:sp>
      <p:sp>
        <p:nvSpPr>
          <p:cNvPr id="5179" name="Bulle ronde 5178"/>
          <p:cNvSpPr/>
          <p:nvPr/>
        </p:nvSpPr>
        <p:spPr bwMode="auto">
          <a:xfrm>
            <a:off x="2552110" y="2048311"/>
            <a:ext cx="1289110" cy="707549"/>
          </a:xfrm>
          <a:prstGeom prst="wedgeEllipseCallou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accent1"/>
                </a:solidFill>
                <a:effectLst/>
                <a:latin typeface="Arial" charset="0"/>
              </a:rPr>
              <a:t>-83%</a:t>
            </a:r>
          </a:p>
        </p:txBody>
      </p:sp>
      <p:sp>
        <p:nvSpPr>
          <p:cNvPr id="232" name="Bulle ronde 231"/>
          <p:cNvSpPr/>
          <p:nvPr/>
        </p:nvSpPr>
        <p:spPr bwMode="auto">
          <a:xfrm>
            <a:off x="6632732" y="1995692"/>
            <a:ext cx="1289110" cy="707549"/>
          </a:xfrm>
          <a:prstGeom prst="wedgeEllipseCallou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accent1"/>
                </a:solidFill>
                <a:effectLst/>
                <a:latin typeface="Arial" charset="0"/>
              </a:rPr>
              <a:t>-86%</a:t>
            </a:r>
          </a:p>
        </p:txBody>
      </p:sp>
      <p:sp>
        <p:nvSpPr>
          <p:cNvPr id="233" name="Bulle ronde 232"/>
          <p:cNvSpPr/>
          <p:nvPr/>
        </p:nvSpPr>
        <p:spPr bwMode="auto">
          <a:xfrm>
            <a:off x="10602531" y="2113205"/>
            <a:ext cx="1289110" cy="707549"/>
          </a:xfrm>
          <a:prstGeom prst="wedgeEllipseCallou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accent1"/>
                </a:solidFill>
                <a:effectLst/>
                <a:latin typeface="Arial" charset="0"/>
              </a:rPr>
              <a:t>-79%</a:t>
            </a:r>
          </a:p>
        </p:txBody>
      </p:sp>
    </p:spTree>
    <p:extLst>
      <p:ext uri="{BB962C8B-B14F-4D97-AF65-F5344CB8AC3E}">
        <p14:creationId xmlns:p14="http://schemas.microsoft.com/office/powerpoint/2010/main" val="1863423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6A37D211-3428-496B-BAA1-FCD68AC20431}"/>
              </a:ext>
            </a:extLst>
          </p:cNvPr>
          <p:cNvSpPr txBox="1">
            <a:spLocks noChangeArrowheads="1"/>
          </p:cNvSpPr>
          <p:nvPr/>
        </p:nvSpPr>
        <p:spPr bwMode="auto">
          <a:xfrm>
            <a:off x="9383713" y="6581775"/>
            <a:ext cx="2808287" cy="276225"/>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0070C0"/>
                </a:solidFill>
                <a:effectLst/>
                <a:uLnTx/>
                <a:uFillTx/>
                <a:latin typeface="Arial" charset="0"/>
                <a:ea typeface="+mn-ea"/>
                <a:cs typeface="Arial" charset="0"/>
              </a:rPr>
              <a:t>Molina JM, CROI 2024, Abs. 124</a:t>
            </a:r>
          </a:p>
        </p:txBody>
      </p:sp>
      <p:sp>
        <p:nvSpPr>
          <p:cNvPr id="5132" name="Rectangle 48">
            <a:extLst>
              <a:ext uri="{FF2B5EF4-FFF2-40B4-BE49-F238E27FC236}">
                <a16:creationId xmlns:a16="http://schemas.microsoft.com/office/drawing/2014/main" xmlns="" id="{E8F88406-3F25-0670-A0D1-E16D2368592C}"/>
              </a:ext>
            </a:extLst>
          </p:cNvPr>
          <p:cNvSpPr>
            <a:spLocks noChangeArrowheads="1"/>
          </p:cNvSpPr>
          <p:nvPr/>
        </p:nvSpPr>
        <p:spPr bwMode="auto">
          <a:xfrm>
            <a:off x="4861019" y="5619064"/>
            <a:ext cx="2105760" cy="118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66"/>
                </a:solidFill>
                <a:effectLst/>
                <a:uLnTx/>
                <a:uFillTx/>
                <a:latin typeface="Arial" panose="020B0604020202020204"/>
                <a:ea typeface="+mn-ea"/>
                <a:cs typeface="Arial" charset="0"/>
              </a:rPr>
              <a:t>238 sujets infectés</a:t>
            </a:r>
            <a:r>
              <a:rPr kumimoji="0" lang="fr-FR" sz="1200" b="0" i="0" u="none" strike="noStrike" kern="1200" cap="none" spc="0" normalizeH="0" baseline="0" noProof="0" dirty="0">
                <a:ln>
                  <a:noFill/>
                </a:ln>
                <a:solidFill>
                  <a:srgbClr val="000066"/>
                </a:solidFill>
                <a:effectLst/>
                <a:uLnTx/>
                <a:uFillTx/>
                <a:latin typeface="Arial" panose="020B0604020202020204"/>
                <a:ea typeface="+mn-ea"/>
                <a:cs typeface="Arial" charset="0"/>
              </a:rPr>
              <a:t/>
            </a:r>
            <a:br>
              <a:rPr kumimoji="0" lang="fr-FR" sz="1200" b="0" i="0" u="none" strike="noStrike" kern="1200" cap="none" spc="0" normalizeH="0" baseline="0" noProof="0" dirty="0">
                <a:ln>
                  <a:noFill/>
                </a:ln>
                <a:solidFill>
                  <a:srgbClr val="000066"/>
                </a:solidFill>
                <a:effectLst/>
                <a:uLnTx/>
                <a:uFillTx/>
                <a:latin typeface="Arial" panose="020B0604020202020204"/>
                <a:ea typeface="+mn-ea"/>
                <a:cs typeface="Arial" charset="0"/>
              </a:rPr>
            </a:br>
            <a:r>
              <a:rPr kumimoji="0" lang="fr-FR" sz="1200" b="0" i="0" u="none" strike="noStrike" kern="1200" cap="none" spc="0" normalizeH="0" baseline="0" noProof="0" dirty="0">
                <a:ln>
                  <a:noFill/>
                </a:ln>
                <a:solidFill>
                  <a:srgbClr val="000066"/>
                </a:solidFill>
                <a:effectLst/>
                <a:uLnTx/>
                <a:uFillTx/>
                <a:latin typeface="Arial" panose="020B0604020202020204"/>
                <a:ea typeface="+mn-ea"/>
                <a:cs typeface="Arial" charset="0"/>
              </a:rPr>
              <a:t/>
            </a:r>
            <a:br>
              <a:rPr kumimoji="0" lang="fr-FR" sz="1200" b="0" i="0" u="none" strike="noStrike" kern="1200" cap="none" spc="0" normalizeH="0" baseline="0" noProof="0" dirty="0">
                <a:ln>
                  <a:noFill/>
                </a:ln>
                <a:solidFill>
                  <a:srgbClr val="000066"/>
                </a:solidFill>
                <a:effectLst/>
                <a:uLnTx/>
                <a:uFillTx/>
                <a:latin typeface="Arial" panose="020B0604020202020204"/>
                <a:ea typeface="+mn-ea"/>
                <a:cs typeface="Arial" charset="0"/>
              </a:rPr>
            </a:br>
            <a:r>
              <a:rPr kumimoji="0" lang="fr-FR" sz="1200" b="1" i="0" u="none" strike="noStrike" kern="1200" cap="none" spc="0" normalizeH="0" baseline="0" noProof="0" dirty="0">
                <a:ln>
                  <a:noFill/>
                </a:ln>
                <a:solidFill>
                  <a:srgbClr val="0065B0"/>
                </a:solidFill>
                <a:effectLst/>
                <a:uLnTx/>
                <a:uFillTx/>
                <a:latin typeface="Arial" panose="020B0604020202020204"/>
                <a:ea typeface="+mn-ea"/>
                <a:cs typeface="Arial" charset="0"/>
              </a:rPr>
              <a:t>94 dans le bras pas de PEP </a:t>
            </a:r>
            <a:br>
              <a:rPr kumimoji="0" lang="fr-FR" sz="1200" b="1" i="0" u="none" strike="noStrike" kern="1200" cap="none" spc="0" normalizeH="0" baseline="0" noProof="0" dirty="0">
                <a:ln>
                  <a:noFill/>
                </a:ln>
                <a:solidFill>
                  <a:srgbClr val="0065B0"/>
                </a:solidFill>
                <a:effectLst/>
                <a:uLnTx/>
                <a:uFillTx/>
                <a:latin typeface="Arial" panose="020B0604020202020204"/>
                <a:ea typeface="+mn-ea"/>
                <a:cs typeface="Arial" charset="0"/>
              </a:rPr>
            </a:br>
            <a:r>
              <a:rPr kumimoji="0" lang="fr-FR" sz="1200" b="0" i="0" u="none" strike="noStrike" kern="1200" cap="none" spc="0" normalizeH="0" baseline="0" noProof="0" dirty="0">
                <a:ln>
                  <a:noFill/>
                </a:ln>
                <a:solidFill>
                  <a:srgbClr val="0065B0"/>
                </a:solidFill>
                <a:effectLst/>
                <a:uLnTx/>
                <a:uFillTx/>
                <a:latin typeface="Arial" panose="020B0604020202020204"/>
                <a:ea typeface="+mn-ea"/>
                <a:cs typeface="Arial" charset="0"/>
              </a:rPr>
              <a:t>(incidence : 68,4/100 p-a)</a:t>
            </a:r>
            <a:br>
              <a:rPr kumimoji="0" lang="fr-FR" sz="1200" b="0" i="0" u="none" strike="noStrike" kern="1200" cap="none" spc="0" normalizeH="0" baseline="0" noProof="0" dirty="0">
                <a:ln>
                  <a:noFill/>
                </a:ln>
                <a:solidFill>
                  <a:srgbClr val="0065B0"/>
                </a:solidFill>
                <a:effectLst/>
                <a:uLnTx/>
                <a:uFillTx/>
                <a:latin typeface="Arial" panose="020B0604020202020204"/>
                <a:ea typeface="+mn-ea"/>
                <a:cs typeface="Arial" charset="0"/>
              </a:rPr>
            </a:br>
            <a:r>
              <a:rPr kumimoji="0" lang="fr-FR" sz="1200" b="1" i="0" u="none" strike="noStrike" kern="1200" cap="none" spc="0" normalizeH="0" baseline="0" noProof="0" dirty="0">
                <a:ln>
                  <a:noFill/>
                </a:ln>
                <a:solidFill>
                  <a:srgbClr val="00B050"/>
                </a:solidFill>
                <a:effectLst/>
                <a:uLnTx/>
                <a:uFillTx/>
                <a:latin typeface="Arial" panose="020B0604020202020204"/>
                <a:ea typeface="+mn-ea"/>
                <a:cs typeface="Arial" charset="0"/>
              </a:rPr>
              <a:t>144 dans le bras </a:t>
            </a:r>
            <a:r>
              <a:rPr kumimoji="0" lang="fr-FR" sz="1200" b="1" i="0" u="none" strike="noStrike" kern="1200" cap="none" spc="0" normalizeH="0" baseline="0" noProof="0" dirty="0" err="1">
                <a:ln>
                  <a:noFill/>
                </a:ln>
                <a:solidFill>
                  <a:srgbClr val="00B050"/>
                </a:solidFill>
                <a:effectLst/>
                <a:uLnTx/>
                <a:uFillTx/>
                <a:latin typeface="Arial" panose="020B0604020202020204"/>
                <a:ea typeface="+mn-ea"/>
                <a:cs typeface="Arial" charset="0"/>
              </a:rPr>
              <a:t>DoxyPEP</a:t>
            </a:r>
            <a:r>
              <a:rPr kumimoji="0" lang="fr-FR" sz="1200" b="1" i="0" u="none" strike="noStrike" kern="1200" cap="none" spc="0" normalizeH="0" baseline="0" noProof="0" dirty="0">
                <a:ln>
                  <a:noFill/>
                </a:ln>
                <a:solidFill>
                  <a:srgbClr val="00B050"/>
                </a:solidFill>
                <a:effectLst/>
                <a:uLnTx/>
                <a:uFillTx/>
                <a:latin typeface="Arial" panose="020B0604020202020204"/>
                <a:ea typeface="+mn-ea"/>
                <a:cs typeface="Arial" charset="0"/>
              </a:rPr>
              <a:t> </a:t>
            </a:r>
            <a:br>
              <a:rPr kumimoji="0" lang="fr-FR" sz="1200" b="1" i="0" u="none" strike="noStrike" kern="1200" cap="none" spc="0" normalizeH="0" baseline="0" noProof="0" dirty="0">
                <a:ln>
                  <a:noFill/>
                </a:ln>
                <a:solidFill>
                  <a:srgbClr val="00B050"/>
                </a:solidFill>
                <a:effectLst/>
                <a:uLnTx/>
                <a:uFillTx/>
                <a:latin typeface="Arial" panose="020B0604020202020204"/>
                <a:ea typeface="+mn-ea"/>
                <a:cs typeface="Arial" charset="0"/>
              </a:rPr>
            </a:br>
            <a:r>
              <a:rPr kumimoji="0" lang="fr-FR" sz="1200" b="0" i="0" u="none" strike="noStrike" kern="1200" cap="none" spc="0" normalizeH="0" baseline="0" noProof="0" dirty="0">
                <a:ln>
                  <a:noFill/>
                </a:ln>
                <a:solidFill>
                  <a:srgbClr val="00B050"/>
                </a:solidFill>
                <a:effectLst/>
                <a:uLnTx/>
                <a:uFillTx/>
                <a:latin typeface="Arial" panose="020B0604020202020204"/>
                <a:ea typeface="+mn-ea"/>
                <a:cs typeface="Arial" charset="0"/>
              </a:rPr>
              <a:t>(incidence : 45,5/100 p-a)</a:t>
            </a:r>
            <a:endParaRPr kumimoji="0" lang="fr-FR" altLang="fr-FR" sz="500" b="0" i="0" u="none" strike="noStrike" kern="0" cap="none" spc="0" normalizeH="0" baseline="0" noProof="0" dirty="0">
              <a:ln>
                <a:noFill/>
              </a:ln>
              <a:solidFill>
                <a:srgbClr val="00B050"/>
              </a:solidFill>
              <a:effectLst/>
              <a:uLnTx/>
              <a:uFillTx/>
              <a:latin typeface="Arial" panose="020B0604020202020204"/>
              <a:ea typeface="Roboto Condensed" panose="02000000000000000000" pitchFamily="2" charset="0"/>
              <a:cs typeface="Calibri" panose="020F0502020204030204" pitchFamily="34" charset="0"/>
            </a:endParaRPr>
          </a:p>
        </p:txBody>
      </p:sp>
      <p:sp>
        <p:nvSpPr>
          <p:cNvPr id="5141" name="Rectangle 48">
            <a:extLst>
              <a:ext uri="{FF2B5EF4-FFF2-40B4-BE49-F238E27FC236}">
                <a16:creationId xmlns:a16="http://schemas.microsoft.com/office/drawing/2014/main" xmlns="" id="{D7DE4E8F-D223-9F2B-46B9-0FBA43D678B0}"/>
              </a:ext>
            </a:extLst>
          </p:cNvPr>
          <p:cNvSpPr>
            <a:spLocks noChangeArrowheads="1"/>
          </p:cNvSpPr>
          <p:nvPr/>
        </p:nvSpPr>
        <p:spPr bwMode="auto">
          <a:xfrm>
            <a:off x="1487890" y="6024611"/>
            <a:ext cx="2458129" cy="557164"/>
          </a:xfrm>
          <a:prstGeom prst="roundRect">
            <a:avLst/>
          </a:prstGeom>
          <a:solidFill>
            <a:schemeClr val="bg1"/>
          </a:solidFill>
          <a:ln>
            <a:solidFill>
              <a:srgbClr val="00B0F0"/>
            </a:solidFill>
          </a:ln>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B0F0"/>
                </a:solidFill>
                <a:effectLst/>
                <a:uLnTx/>
                <a:uFillTx/>
                <a:latin typeface="Arial" panose="020B0604020202020204"/>
                <a:ea typeface="+mn-ea"/>
                <a:cs typeface="Arial" charset="0"/>
              </a:rPr>
              <a:t>Analyse intermédiaire :</a:t>
            </a:r>
            <a:r>
              <a:rPr kumimoji="0" lang="fr-FR" sz="1400" b="0" i="0" u="none" strike="noStrike" kern="1200" cap="none" spc="0" normalizeH="0" baseline="0" noProof="0">
                <a:ln>
                  <a:noFill/>
                </a:ln>
                <a:solidFill>
                  <a:srgbClr val="00B0F0"/>
                </a:solidFill>
                <a:effectLst/>
                <a:uLnTx/>
                <a:uFillTx/>
                <a:latin typeface="Arial" panose="020B0604020202020204"/>
                <a:ea typeface="+mn-ea"/>
                <a:cs typeface="Arial" charset="0"/>
              </a:rPr>
              <a:t/>
            </a:r>
            <a:br>
              <a:rPr kumimoji="0" lang="fr-FR" sz="1400" b="0" i="0" u="none" strike="noStrike" kern="1200" cap="none" spc="0" normalizeH="0" baseline="0" noProof="0">
                <a:ln>
                  <a:noFill/>
                </a:ln>
                <a:solidFill>
                  <a:srgbClr val="00B0F0"/>
                </a:solidFill>
                <a:effectLst/>
                <a:uLnTx/>
                <a:uFillTx/>
                <a:latin typeface="Arial" panose="020B0604020202020204"/>
                <a:ea typeface="+mn-ea"/>
                <a:cs typeface="Arial" charset="0"/>
              </a:rPr>
            </a:br>
            <a:r>
              <a:rPr kumimoji="0" lang="fr-FR" sz="1400" b="0" i="0" u="none" strike="noStrike" kern="1200" cap="none" spc="0" normalizeH="0" baseline="0" noProof="0">
                <a:ln>
                  <a:noFill/>
                </a:ln>
                <a:solidFill>
                  <a:srgbClr val="00B0F0"/>
                </a:solidFill>
                <a:effectLst/>
                <a:uLnTx/>
                <a:uFillTx/>
                <a:latin typeface="Arial" panose="020B0604020202020204"/>
                <a:ea typeface="+mn-ea"/>
                <a:cs typeface="Arial" charset="0"/>
              </a:rPr>
              <a:t>84 sujets infectés, </a:t>
            </a:r>
            <a:r>
              <a:rPr kumimoji="0" lang="fr-FR" sz="1400" b="0" i="0" u="none" strike="noStrike" kern="1200" cap="none" spc="0" normalizeH="0" baseline="0" noProof="0" dirty="0" err="1">
                <a:ln>
                  <a:noFill/>
                </a:ln>
                <a:solidFill>
                  <a:srgbClr val="00B0F0"/>
                </a:solidFill>
                <a:effectLst/>
                <a:uLnTx/>
                <a:uFillTx/>
                <a:latin typeface="Arial" panose="020B0604020202020204"/>
                <a:ea typeface="+mn-ea"/>
                <a:cs typeface="Arial" charset="0"/>
              </a:rPr>
              <a:t>HRa</a:t>
            </a:r>
            <a:r>
              <a:rPr kumimoji="0" lang="fr-FR" sz="1400" b="0" i="0" u="none" strike="noStrike" kern="1200" cap="none" spc="0" normalizeH="0" baseline="0" noProof="0" dirty="0">
                <a:ln>
                  <a:noFill/>
                </a:ln>
                <a:solidFill>
                  <a:srgbClr val="00B0F0"/>
                </a:solidFill>
                <a:effectLst/>
                <a:uLnTx/>
                <a:uFillTx/>
                <a:latin typeface="Arial" panose="020B0604020202020204"/>
                <a:ea typeface="+mn-ea"/>
                <a:cs typeface="Arial" charset="0"/>
              </a:rPr>
              <a:t> : 0,49</a:t>
            </a:r>
            <a:endParaRPr kumimoji="0" lang="fr-FR" altLang="fr-FR" sz="600" b="0" i="0" u="none" strike="noStrike" kern="0" cap="none" spc="0" normalizeH="0" baseline="0" noProof="0" dirty="0">
              <a:ln>
                <a:noFill/>
              </a:ln>
              <a:solidFill>
                <a:srgbClr val="00B0F0"/>
              </a:solidFill>
              <a:effectLst/>
              <a:uLnTx/>
              <a:uFillTx/>
              <a:latin typeface="Arial" panose="020B0604020202020204"/>
              <a:ea typeface="Roboto Condensed" panose="02000000000000000000" pitchFamily="2" charset="0"/>
              <a:cs typeface="Calibri" panose="020F0502020204030204" pitchFamily="34" charset="0"/>
            </a:endParaRPr>
          </a:p>
        </p:txBody>
      </p:sp>
      <p:sp>
        <p:nvSpPr>
          <p:cNvPr id="2" name="ZoneTexte 1">
            <a:extLst>
              <a:ext uri="{FF2B5EF4-FFF2-40B4-BE49-F238E27FC236}">
                <a16:creationId xmlns:a16="http://schemas.microsoft.com/office/drawing/2014/main" xmlns="" id="{7B0F1789-1813-3011-C1DE-444DB6BA178A}"/>
              </a:ext>
            </a:extLst>
          </p:cNvPr>
          <p:cNvSpPr txBox="1"/>
          <p:nvPr/>
        </p:nvSpPr>
        <p:spPr>
          <a:xfrm>
            <a:off x="2606391" y="1359525"/>
            <a:ext cx="5971419" cy="369332"/>
          </a:xfrm>
          <a:prstGeom prst="rect">
            <a:avLst/>
          </a:prstGeom>
          <a:noFill/>
          <a:ln w="9525">
            <a:noFill/>
            <a:miter lim="800000"/>
            <a:headEnd/>
            <a:tailEnd/>
          </a:ln>
        </p:spPr>
        <p:txBody>
          <a:bodyPr wrap="square">
            <a:spAutoFit/>
          </a:bodyPr>
          <a:lstStyle>
            <a:defPPr>
              <a:defRPr lang="fr-FR"/>
            </a:defPPr>
            <a:lvl1pPr marL="0" marR="0" lvl="0" indent="0" algn="ctr" defTabSz="914400" eaLnBrk="0" latinLnBrk="0" hangingPunct="0">
              <a:lnSpc>
                <a:spcPct val="100000"/>
              </a:lnSpc>
              <a:buClrTx/>
              <a:buSzTx/>
              <a:buFontTx/>
              <a:buNone/>
              <a:tabLst/>
              <a:defRPr kumimoji="0" sz="2000" b="1" i="0" u="none" strike="noStrike" cap="none" spc="0" normalizeH="0" baseline="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Intervention </a:t>
            </a:r>
            <a:r>
              <a:rPr kumimoji="0" lang="fr-FR" sz="1800" b="1" i="0" u="none" strike="noStrike" kern="120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DoxyPEP</a:t>
            </a:r>
            <a:r>
              <a:rPr kumimoji="0" lang="fr-FR" sz="18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 délai jusqu’au 1</a:t>
            </a:r>
            <a:r>
              <a:rPr kumimoji="0" lang="fr-FR" sz="1800" b="1" i="0" u="none" strike="noStrike" kern="1200" cap="none" spc="0" normalizeH="0" baseline="3000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er</a:t>
            </a:r>
            <a:r>
              <a:rPr kumimoji="0" lang="fr-FR" sz="18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épisode de GC</a:t>
            </a:r>
          </a:p>
        </p:txBody>
      </p:sp>
      <p:grpSp>
        <p:nvGrpSpPr>
          <p:cNvPr id="5" name="Groupe 4">
            <a:extLst>
              <a:ext uri="{FF2B5EF4-FFF2-40B4-BE49-F238E27FC236}">
                <a16:creationId xmlns:a16="http://schemas.microsoft.com/office/drawing/2014/main" xmlns="" id="{9647AE2D-13F5-91AC-A2B0-E3669CE7A210}"/>
              </a:ext>
            </a:extLst>
          </p:cNvPr>
          <p:cNvGrpSpPr/>
          <p:nvPr/>
        </p:nvGrpSpPr>
        <p:grpSpPr>
          <a:xfrm>
            <a:off x="2857122" y="1646508"/>
            <a:ext cx="5640734" cy="3862620"/>
            <a:chOff x="3153901" y="1900655"/>
            <a:chExt cx="5640734" cy="3862620"/>
          </a:xfrm>
        </p:grpSpPr>
        <p:sp>
          <p:nvSpPr>
            <p:cNvPr id="4" name="Forme libre : forme 3">
              <a:extLst>
                <a:ext uri="{FF2B5EF4-FFF2-40B4-BE49-F238E27FC236}">
                  <a16:creationId xmlns:a16="http://schemas.microsoft.com/office/drawing/2014/main" xmlns="" id="{702CE984-37C0-2A15-8C8A-9A06D9321A7C}"/>
                </a:ext>
              </a:extLst>
            </p:cNvPr>
            <p:cNvSpPr/>
            <p:nvPr/>
          </p:nvSpPr>
          <p:spPr bwMode="auto">
            <a:xfrm>
              <a:off x="4105108" y="1999643"/>
              <a:ext cx="4581115" cy="2572954"/>
            </a:xfrm>
            <a:custGeom>
              <a:avLst/>
              <a:gdLst>
                <a:gd name="connsiteX0" fmla="*/ 0 w 3128963"/>
                <a:gd name="connsiteY0" fmla="*/ 0 h 1757362"/>
                <a:gd name="connsiteX1" fmla="*/ 0 w 3128963"/>
                <a:gd name="connsiteY1" fmla="*/ 1757362 h 1757362"/>
                <a:gd name="connsiteX2" fmla="*/ 3128963 w 3128963"/>
                <a:gd name="connsiteY2" fmla="*/ 1757362 h 1757362"/>
              </a:gdLst>
              <a:ahLst/>
              <a:cxnLst>
                <a:cxn ang="0">
                  <a:pos x="connsiteX0" y="connsiteY0"/>
                </a:cxn>
                <a:cxn ang="0">
                  <a:pos x="connsiteX1" y="connsiteY1"/>
                </a:cxn>
                <a:cxn ang="0">
                  <a:pos x="connsiteX2" y="connsiteY2"/>
                </a:cxn>
              </a:cxnLst>
              <a:rect l="l" t="t" r="r" b="b"/>
              <a:pathLst>
                <a:path w="3128963" h="1757362">
                  <a:moveTo>
                    <a:pt x="0" y="0"/>
                  </a:moveTo>
                  <a:lnTo>
                    <a:pt x="0" y="1757362"/>
                  </a:lnTo>
                  <a:lnTo>
                    <a:pt x="3128963" y="1757362"/>
                  </a:lnTo>
                </a:path>
              </a:pathLst>
            </a:custGeom>
            <a:noFill/>
            <a:ln w="9525" cap="flat" cmpd="sng" algn="ctr">
              <a:solidFill>
                <a:schemeClr val="tx1"/>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1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8" name="Rectangle 48">
              <a:extLst>
                <a:ext uri="{FF2B5EF4-FFF2-40B4-BE49-F238E27FC236}">
                  <a16:creationId xmlns:a16="http://schemas.microsoft.com/office/drawing/2014/main" xmlns="" id="{948BA772-6671-F92D-FB1C-012785A5B398}"/>
                </a:ext>
              </a:extLst>
            </p:cNvPr>
            <p:cNvSpPr>
              <a:spLocks noChangeArrowheads="1"/>
            </p:cNvSpPr>
            <p:nvPr/>
          </p:nvSpPr>
          <p:spPr bwMode="auto">
            <a:xfrm>
              <a:off x="3576355" y="190065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1,00</a:t>
              </a:r>
            </a:p>
          </p:txBody>
        </p:sp>
        <p:sp>
          <p:nvSpPr>
            <p:cNvPr id="11" name="Rectangle 48">
              <a:extLst>
                <a:ext uri="{FF2B5EF4-FFF2-40B4-BE49-F238E27FC236}">
                  <a16:creationId xmlns:a16="http://schemas.microsoft.com/office/drawing/2014/main" xmlns="" id="{1F8AA804-1A67-1583-1D16-FEF960428989}"/>
                </a:ext>
              </a:extLst>
            </p:cNvPr>
            <p:cNvSpPr>
              <a:spLocks noChangeArrowheads="1"/>
            </p:cNvSpPr>
            <p:nvPr/>
          </p:nvSpPr>
          <p:spPr bwMode="auto">
            <a:xfrm>
              <a:off x="3576355" y="249334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0,75</a:t>
              </a:r>
            </a:p>
          </p:txBody>
        </p:sp>
        <p:sp>
          <p:nvSpPr>
            <p:cNvPr id="14" name="Rectangle 48">
              <a:extLst>
                <a:ext uri="{FF2B5EF4-FFF2-40B4-BE49-F238E27FC236}">
                  <a16:creationId xmlns:a16="http://schemas.microsoft.com/office/drawing/2014/main" xmlns="" id="{D38575F8-59AC-0B46-2AA2-0306F3324693}"/>
                </a:ext>
              </a:extLst>
            </p:cNvPr>
            <p:cNvSpPr>
              <a:spLocks noChangeArrowheads="1"/>
            </p:cNvSpPr>
            <p:nvPr/>
          </p:nvSpPr>
          <p:spPr bwMode="auto">
            <a:xfrm>
              <a:off x="3576355" y="308215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0,50</a:t>
              </a:r>
            </a:p>
          </p:txBody>
        </p:sp>
        <p:sp>
          <p:nvSpPr>
            <p:cNvPr id="17" name="Rectangle 48">
              <a:extLst>
                <a:ext uri="{FF2B5EF4-FFF2-40B4-BE49-F238E27FC236}">
                  <a16:creationId xmlns:a16="http://schemas.microsoft.com/office/drawing/2014/main" xmlns="" id="{E6FE8552-2855-DB9C-B53B-773AF92BFF45}"/>
                </a:ext>
              </a:extLst>
            </p:cNvPr>
            <p:cNvSpPr>
              <a:spLocks noChangeArrowheads="1"/>
            </p:cNvSpPr>
            <p:nvPr/>
          </p:nvSpPr>
          <p:spPr bwMode="auto">
            <a:xfrm>
              <a:off x="3576355" y="3668710"/>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0,25</a:t>
              </a:r>
            </a:p>
          </p:txBody>
        </p:sp>
        <p:grpSp>
          <p:nvGrpSpPr>
            <p:cNvPr id="5144" name="Groupe 5143">
              <a:extLst>
                <a:ext uri="{FF2B5EF4-FFF2-40B4-BE49-F238E27FC236}">
                  <a16:creationId xmlns:a16="http://schemas.microsoft.com/office/drawing/2014/main" xmlns="" id="{474BD829-FA85-99CC-B2ED-9944FCC992EC}"/>
                </a:ext>
              </a:extLst>
            </p:cNvPr>
            <p:cNvGrpSpPr/>
            <p:nvPr/>
          </p:nvGrpSpPr>
          <p:grpSpPr>
            <a:xfrm>
              <a:off x="4025153" y="2111702"/>
              <a:ext cx="74836" cy="2362125"/>
              <a:chOff x="4007948" y="2111702"/>
              <a:chExt cx="92041" cy="2362125"/>
            </a:xfrm>
          </p:grpSpPr>
          <p:sp>
            <p:nvSpPr>
              <p:cNvPr id="7" name="Line 17">
                <a:extLst>
                  <a:ext uri="{FF2B5EF4-FFF2-40B4-BE49-F238E27FC236}">
                    <a16:creationId xmlns:a16="http://schemas.microsoft.com/office/drawing/2014/main" xmlns="" id="{AF0D73A3-FE99-E620-13D8-3C0CB98EED85}"/>
                  </a:ext>
                </a:extLst>
              </p:cNvPr>
              <p:cNvSpPr>
                <a:spLocks noChangeShapeType="1"/>
              </p:cNvSpPr>
              <p:nvPr/>
            </p:nvSpPr>
            <p:spPr bwMode="auto">
              <a:xfrm>
                <a:off x="4007948" y="2111702"/>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0" name="Line 17">
                <a:extLst>
                  <a:ext uri="{FF2B5EF4-FFF2-40B4-BE49-F238E27FC236}">
                    <a16:creationId xmlns:a16="http://schemas.microsoft.com/office/drawing/2014/main" xmlns="" id="{DF8A215F-F76C-22D9-1259-028EC78710E8}"/>
                  </a:ext>
                </a:extLst>
              </p:cNvPr>
              <p:cNvSpPr>
                <a:spLocks noChangeShapeType="1"/>
              </p:cNvSpPr>
              <p:nvPr/>
            </p:nvSpPr>
            <p:spPr bwMode="auto">
              <a:xfrm>
                <a:off x="4007948" y="2704389"/>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3" name="Line 17">
                <a:extLst>
                  <a:ext uri="{FF2B5EF4-FFF2-40B4-BE49-F238E27FC236}">
                    <a16:creationId xmlns:a16="http://schemas.microsoft.com/office/drawing/2014/main" xmlns="" id="{F2262854-BD5F-ED80-8825-0E4C83FE04CA}"/>
                  </a:ext>
                </a:extLst>
              </p:cNvPr>
              <p:cNvSpPr>
                <a:spLocks noChangeShapeType="1"/>
              </p:cNvSpPr>
              <p:nvPr/>
            </p:nvSpPr>
            <p:spPr bwMode="auto">
              <a:xfrm>
                <a:off x="4007948" y="3293202"/>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6" name="Line 17">
                <a:extLst>
                  <a:ext uri="{FF2B5EF4-FFF2-40B4-BE49-F238E27FC236}">
                    <a16:creationId xmlns:a16="http://schemas.microsoft.com/office/drawing/2014/main" xmlns="" id="{9C7622EE-D541-2523-FF67-E199293A7582}"/>
                  </a:ext>
                </a:extLst>
              </p:cNvPr>
              <p:cNvSpPr>
                <a:spLocks noChangeShapeType="1"/>
              </p:cNvSpPr>
              <p:nvPr/>
            </p:nvSpPr>
            <p:spPr bwMode="auto">
              <a:xfrm>
                <a:off x="4007948" y="3879757"/>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9" name="Line 17">
                <a:extLst>
                  <a:ext uri="{FF2B5EF4-FFF2-40B4-BE49-F238E27FC236}">
                    <a16:creationId xmlns:a16="http://schemas.microsoft.com/office/drawing/2014/main" xmlns="" id="{FEB4CD66-7D3D-2E7E-6133-77C7CF0DD064}"/>
                  </a:ext>
                </a:extLst>
              </p:cNvPr>
              <p:cNvSpPr>
                <a:spLocks noChangeShapeType="1"/>
              </p:cNvSpPr>
              <p:nvPr/>
            </p:nvSpPr>
            <p:spPr bwMode="auto">
              <a:xfrm>
                <a:off x="4007948" y="4473827"/>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grpSp>
        <p:sp>
          <p:nvSpPr>
            <p:cNvPr id="20" name="Rectangle 48">
              <a:extLst>
                <a:ext uri="{FF2B5EF4-FFF2-40B4-BE49-F238E27FC236}">
                  <a16:creationId xmlns:a16="http://schemas.microsoft.com/office/drawing/2014/main" xmlns="" id="{B8ED74F4-D1A7-7B35-6B2C-C28F5ADF7FA2}"/>
                </a:ext>
              </a:extLst>
            </p:cNvPr>
            <p:cNvSpPr>
              <a:spLocks noChangeArrowheads="1"/>
            </p:cNvSpPr>
            <p:nvPr/>
          </p:nvSpPr>
          <p:spPr bwMode="auto">
            <a:xfrm>
              <a:off x="3576355" y="4262780"/>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0,00</a:t>
              </a:r>
            </a:p>
          </p:txBody>
        </p:sp>
        <p:sp>
          <p:nvSpPr>
            <p:cNvPr id="21" name="Line 17">
              <a:extLst>
                <a:ext uri="{FF2B5EF4-FFF2-40B4-BE49-F238E27FC236}">
                  <a16:creationId xmlns:a16="http://schemas.microsoft.com/office/drawing/2014/main" xmlns="" id="{16A90C01-7CCD-F203-0424-5EDA4D0A3CD3}"/>
                </a:ext>
              </a:extLst>
            </p:cNvPr>
            <p:cNvSpPr>
              <a:spLocks noChangeShapeType="1"/>
            </p:cNvSpPr>
            <p:nvPr/>
          </p:nvSpPr>
          <p:spPr bwMode="auto">
            <a:xfrm>
              <a:off x="4242798" y="2322639"/>
              <a:ext cx="238732" cy="0"/>
            </a:xfrm>
            <a:prstGeom prst="line">
              <a:avLst/>
            </a:prstGeom>
            <a:noFill/>
            <a:ln w="19050">
              <a:solidFill>
                <a:srgbClr val="0065B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22" name="Rectangle 48">
              <a:extLst>
                <a:ext uri="{FF2B5EF4-FFF2-40B4-BE49-F238E27FC236}">
                  <a16:creationId xmlns:a16="http://schemas.microsoft.com/office/drawing/2014/main" xmlns="" id="{D195FE4C-C5F7-33D6-6105-42DA5B5BDFE8}"/>
                </a:ext>
              </a:extLst>
            </p:cNvPr>
            <p:cNvSpPr>
              <a:spLocks noChangeArrowheads="1"/>
            </p:cNvSpPr>
            <p:nvPr/>
          </p:nvSpPr>
          <p:spPr bwMode="auto">
            <a:xfrm>
              <a:off x="4481529" y="2201540"/>
              <a:ext cx="1454492"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Pas de PEP </a:t>
              </a: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 183)</a:t>
              </a:r>
            </a:p>
          </p:txBody>
        </p:sp>
        <p:sp>
          <p:nvSpPr>
            <p:cNvPr id="23" name="Line 17">
              <a:extLst>
                <a:ext uri="{FF2B5EF4-FFF2-40B4-BE49-F238E27FC236}">
                  <a16:creationId xmlns:a16="http://schemas.microsoft.com/office/drawing/2014/main" xmlns="" id="{5A9128CF-6F22-8FE5-73FE-28F086EA160F}"/>
                </a:ext>
              </a:extLst>
            </p:cNvPr>
            <p:cNvSpPr>
              <a:spLocks noChangeShapeType="1"/>
            </p:cNvSpPr>
            <p:nvPr/>
          </p:nvSpPr>
          <p:spPr bwMode="auto">
            <a:xfrm>
              <a:off x="4242798" y="2547918"/>
              <a:ext cx="238732" cy="0"/>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24" name="Rectangle 48">
              <a:extLst>
                <a:ext uri="{FF2B5EF4-FFF2-40B4-BE49-F238E27FC236}">
                  <a16:creationId xmlns:a16="http://schemas.microsoft.com/office/drawing/2014/main" xmlns="" id="{4EE07543-FA6D-1B89-12FA-59113B93D7AC}"/>
                </a:ext>
              </a:extLst>
            </p:cNvPr>
            <p:cNvSpPr>
              <a:spLocks noChangeArrowheads="1"/>
            </p:cNvSpPr>
            <p:nvPr/>
          </p:nvSpPr>
          <p:spPr bwMode="auto">
            <a:xfrm>
              <a:off x="4481529" y="2426819"/>
              <a:ext cx="1307015"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err="1">
                  <a:ln>
                    <a:noFill/>
                  </a:ln>
                  <a:solidFill>
                    <a:srgbClr val="000066"/>
                  </a:solidFill>
                  <a:effectLst/>
                  <a:uLnTx/>
                  <a:uFillTx/>
                  <a:latin typeface="Arial"/>
                  <a:ea typeface="Roboto Condensed" panose="02000000000000000000" pitchFamily="2" charset="0"/>
                  <a:cs typeface="Calibri" panose="020F0502020204030204" pitchFamily="34" charset="0"/>
                </a:rPr>
                <a:t>DoxyPEP</a:t>
              </a: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(n = 362)</a:t>
              </a:r>
            </a:p>
          </p:txBody>
        </p:sp>
        <p:sp>
          <p:nvSpPr>
            <p:cNvPr id="28" name="Rectangle 48">
              <a:extLst>
                <a:ext uri="{FF2B5EF4-FFF2-40B4-BE49-F238E27FC236}">
                  <a16:creationId xmlns:a16="http://schemas.microsoft.com/office/drawing/2014/main" xmlns="" id="{5F447772-D438-2B24-D413-F92CFD643708}"/>
                </a:ext>
              </a:extLst>
            </p:cNvPr>
            <p:cNvSpPr>
              <a:spLocks noChangeArrowheads="1"/>
            </p:cNvSpPr>
            <p:nvPr/>
          </p:nvSpPr>
          <p:spPr bwMode="auto">
            <a:xfrm>
              <a:off x="3988030"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a:t>
              </a:r>
            </a:p>
          </p:txBody>
        </p:sp>
        <p:sp>
          <p:nvSpPr>
            <p:cNvPr id="31" name="Rectangle 48">
              <a:extLst>
                <a:ext uri="{FF2B5EF4-FFF2-40B4-BE49-F238E27FC236}">
                  <a16:creationId xmlns:a16="http://schemas.microsoft.com/office/drawing/2014/main" xmlns="" id="{720A6B83-4F1B-B4B1-4A4A-6E92936338EA}"/>
                </a:ext>
              </a:extLst>
            </p:cNvPr>
            <p:cNvSpPr>
              <a:spLocks noChangeArrowheads="1"/>
            </p:cNvSpPr>
            <p:nvPr/>
          </p:nvSpPr>
          <p:spPr bwMode="auto">
            <a:xfrm>
              <a:off x="4530234"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3</a:t>
              </a:r>
            </a:p>
          </p:txBody>
        </p:sp>
        <p:sp>
          <p:nvSpPr>
            <p:cNvPr id="34" name="Rectangle 48">
              <a:extLst>
                <a:ext uri="{FF2B5EF4-FFF2-40B4-BE49-F238E27FC236}">
                  <a16:creationId xmlns:a16="http://schemas.microsoft.com/office/drawing/2014/main" xmlns="" id="{27CB55B2-2CF2-F4E9-95DB-D0398598B5BF}"/>
                </a:ext>
              </a:extLst>
            </p:cNvPr>
            <p:cNvSpPr>
              <a:spLocks noChangeArrowheads="1"/>
            </p:cNvSpPr>
            <p:nvPr/>
          </p:nvSpPr>
          <p:spPr bwMode="auto">
            <a:xfrm>
              <a:off x="5075781"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6</a:t>
              </a:r>
            </a:p>
          </p:txBody>
        </p:sp>
        <p:sp>
          <p:nvSpPr>
            <p:cNvPr id="37" name="Rectangle 48">
              <a:extLst>
                <a:ext uri="{FF2B5EF4-FFF2-40B4-BE49-F238E27FC236}">
                  <a16:creationId xmlns:a16="http://schemas.microsoft.com/office/drawing/2014/main" xmlns="" id="{01CA0A78-E03A-B3F0-75BF-71665DA5A808}"/>
                </a:ext>
              </a:extLst>
            </p:cNvPr>
            <p:cNvSpPr>
              <a:spLocks noChangeArrowheads="1"/>
            </p:cNvSpPr>
            <p:nvPr/>
          </p:nvSpPr>
          <p:spPr bwMode="auto">
            <a:xfrm>
              <a:off x="5617986"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9</a:t>
              </a:r>
            </a:p>
          </p:txBody>
        </p:sp>
        <p:sp>
          <p:nvSpPr>
            <p:cNvPr id="40" name="Rectangle 48">
              <a:extLst>
                <a:ext uri="{FF2B5EF4-FFF2-40B4-BE49-F238E27FC236}">
                  <a16:creationId xmlns:a16="http://schemas.microsoft.com/office/drawing/2014/main" xmlns="" id="{F13102EC-80C5-0707-E091-5073ADF00B42}"/>
                </a:ext>
              </a:extLst>
            </p:cNvPr>
            <p:cNvSpPr>
              <a:spLocks noChangeArrowheads="1"/>
            </p:cNvSpPr>
            <p:nvPr/>
          </p:nvSpPr>
          <p:spPr bwMode="auto">
            <a:xfrm>
              <a:off x="6175807"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12</a:t>
              </a:r>
            </a:p>
          </p:txBody>
        </p:sp>
        <p:sp>
          <p:nvSpPr>
            <p:cNvPr id="43" name="Rectangle 48">
              <a:extLst>
                <a:ext uri="{FF2B5EF4-FFF2-40B4-BE49-F238E27FC236}">
                  <a16:creationId xmlns:a16="http://schemas.microsoft.com/office/drawing/2014/main" xmlns="" id="{5A6A0106-F2DA-6116-1098-20A49812770E}"/>
                </a:ext>
              </a:extLst>
            </p:cNvPr>
            <p:cNvSpPr>
              <a:spLocks noChangeArrowheads="1"/>
            </p:cNvSpPr>
            <p:nvPr/>
          </p:nvSpPr>
          <p:spPr bwMode="auto">
            <a:xfrm>
              <a:off x="6721353"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15</a:t>
              </a:r>
            </a:p>
          </p:txBody>
        </p:sp>
        <p:sp>
          <p:nvSpPr>
            <p:cNvPr id="46" name="Rectangle 48">
              <a:extLst>
                <a:ext uri="{FF2B5EF4-FFF2-40B4-BE49-F238E27FC236}">
                  <a16:creationId xmlns:a16="http://schemas.microsoft.com/office/drawing/2014/main" xmlns="" id="{0EA6C252-67E0-5D2C-C664-9BC89403B267}"/>
                </a:ext>
              </a:extLst>
            </p:cNvPr>
            <p:cNvSpPr>
              <a:spLocks noChangeArrowheads="1"/>
            </p:cNvSpPr>
            <p:nvPr/>
          </p:nvSpPr>
          <p:spPr bwMode="auto">
            <a:xfrm>
              <a:off x="7263558"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18</a:t>
              </a:r>
            </a:p>
          </p:txBody>
        </p:sp>
        <p:sp>
          <p:nvSpPr>
            <p:cNvPr id="49" name="Rectangle 48">
              <a:extLst>
                <a:ext uri="{FF2B5EF4-FFF2-40B4-BE49-F238E27FC236}">
                  <a16:creationId xmlns:a16="http://schemas.microsoft.com/office/drawing/2014/main" xmlns="" id="{BDD499A1-F6A2-EB98-ECDF-3C59C567EB5A}"/>
                </a:ext>
              </a:extLst>
            </p:cNvPr>
            <p:cNvSpPr>
              <a:spLocks noChangeArrowheads="1"/>
            </p:cNvSpPr>
            <p:nvPr/>
          </p:nvSpPr>
          <p:spPr bwMode="auto">
            <a:xfrm>
              <a:off x="7805226"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21</a:t>
              </a:r>
            </a:p>
          </p:txBody>
        </p:sp>
        <p:grpSp>
          <p:nvGrpSpPr>
            <p:cNvPr id="5145" name="Groupe 5144">
              <a:extLst>
                <a:ext uri="{FF2B5EF4-FFF2-40B4-BE49-F238E27FC236}">
                  <a16:creationId xmlns:a16="http://schemas.microsoft.com/office/drawing/2014/main" xmlns="" id="{BDD62D0F-1A48-14C8-E245-434D440B54BF}"/>
                </a:ext>
              </a:extLst>
            </p:cNvPr>
            <p:cNvGrpSpPr/>
            <p:nvPr/>
          </p:nvGrpSpPr>
          <p:grpSpPr>
            <a:xfrm>
              <a:off x="4210920" y="4572598"/>
              <a:ext cx="4366890" cy="89050"/>
              <a:chOff x="4210920" y="4572597"/>
              <a:chExt cx="4366890" cy="92041"/>
            </a:xfrm>
          </p:grpSpPr>
          <p:sp>
            <p:nvSpPr>
              <p:cNvPr id="27" name="Line 17">
                <a:extLst>
                  <a:ext uri="{FF2B5EF4-FFF2-40B4-BE49-F238E27FC236}">
                    <a16:creationId xmlns:a16="http://schemas.microsoft.com/office/drawing/2014/main" xmlns="" id="{2A2806D7-3C4F-A0C0-0ACE-FFDEDC4639C2}"/>
                  </a:ext>
                </a:extLst>
              </p:cNvPr>
              <p:cNvSpPr>
                <a:spLocks noChangeShapeType="1"/>
              </p:cNvSpPr>
              <p:nvPr/>
            </p:nvSpPr>
            <p:spPr bwMode="auto">
              <a:xfrm rot="16200000">
                <a:off x="4164899"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0" name="Line 17">
                <a:extLst>
                  <a:ext uri="{FF2B5EF4-FFF2-40B4-BE49-F238E27FC236}">
                    <a16:creationId xmlns:a16="http://schemas.microsoft.com/office/drawing/2014/main" xmlns="" id="{876CDAE1-614F-BA6A-0956-6C719B3C67D9}"/>
                  </a:ext>
                </a:extLst>
              </p:cNvPr>
              <p:cNvSpPr>
                <a:spLocks noChangeShapeType="1"/>
              </p:cNvSpPr>
              <p:nvPr/>
            </p:nvSpPr>
            <p:spPr bwMode="auto">
              <a:xfrm rot="16200000">
                <a:off x="4707103"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3" name="Line 17">
                <a:extLst>
                  <a:ext uri="{FF2B5EF4-FFF2-40B4-BE49-F238E27FC236}">
                    <a16:creationId xmlns:a16="http://schemas.microsoft.com/office/drawing/2014/main" xmlns="" id="{5BFBD681-488F-74D6-4937-98F8906FEFAC}"/>
                  </a:ext>
                </a:extLst>
              </p:cNvPr>
              <p:cNvSpPr>
                <a:spLocks noChangeShapeType="1"/>
              </p:cNvSpPr>
              <p:nvPr/>
            </p:nvSpPr>
            <p:spPr bwMode="auto">
              <a:xfrm rot="16200000">
                <a:off x="5252650"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6" name="Line 17">
                <a:extLst>
                  <a:ext uri="{FF2B5EF4-FFF2-40B4-BE49-F238E27FC236}">
                    <a16:creationId xmlns:a16="http://schemas.microsoft.com/office/drawing/2014/main" xmlns="" id="{6EB6735F-FF02-1669-E003-6E7A0D6B47D6}"/>
                  </a:ext>
                </a:extLst>
              </p:cNvPr>
              <p:cNvSpPr>
                <a:spLocks noChangeShapeType="1"/>
              </p:cNvSpPr>
              <p:nvPr/>
            </p:nvSpPr>
            <p:spPr bwMode="auto">
              <a:xfrm rot="16200000">
                <a:off x="5794855"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9" name="Line 17">
                <a:extLst>
                  <a:ext uri="{FF2B5EF4-FFF2-40B4-BE49-F238E27FC236}">
                    <a16:creationId xmlns:a16="http://schemas.microsoft.com/office/drawing/2014/main" xmlns="" id="{7C2AD980-5ABA-3D14-F84C-4F47C74CE672}"/>
                  </a:ext>
                </a:extLst>
              </p:cNvPr>
              <p:cNvSpPr>
                <a:spLocks noChangeShapeType="1"/>
              </p:cNvSpPr>
              <p:nvPr/>
            </p:nvSpPr>
            <p:spPr bwMode="auto">
              <a:xfrm rot="16200000">
                <a:off x="6352676"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42" name="Line 17">
                <a:extLst>
                  <a:ext uri="{FF2B5EF4-FFF2-40B4-BE49-F238E27FC236}">
                    <a16:creationId xmlns:a16="http://schemas.microsoft.com/office/drawing/2014/main" xmlns="" id="{381E7C32-9860-855D-8965-83CCC629B841}"/>
                  </a:ext>
                </a:extLst>
              </p:cNvPr>
              <p:cNvSpPr>
                <a:spLocks noChangeShapeType="1"/>
              </p:cNvSpPr>
              <p:nvPr/>
            </p:nvSpPr>
            <p:spPr bwMode="auto">
              <a:xfrm rot="16200000">
                <a:off x="6898222"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45" name="Line 17">
                <a:extLst>
                  <a:ext uri="{FF2B5EF4-FFF2-40B4-BE49-F238E27FC236}">
                    <a16:creationId xmlns:a16="http://schemas.microsoft.com/office/drawing/2014/main" xmlns="" id="{D7FE02C4-1028-07ED-78BF-BDED7690A20F}"/>
                  </a:ext>
                </a:extLst>
              </p:cNvPr>
              <p:cNvSpPr>
                <a:spLocks noChangeShapeType="1"/>
              </p:cNvSpPr>
              <p:nvPr/>
            </p:nvSpPr>
            <p:spPr bwMode="auto">
              <a:xfrm rot="16200000">
                <a:off x="7440427"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48" name="Line 17">
                <a:extLst>
                  <a:ext uri="{FF2B5EF4-FFF2-40B4-BE49-F238E27FC236}">
                    <a16:creationId xmlns:a16="http://schemas.microsoft.com/office/drawing/2014/main" xmlns="" id="{E373046F-AC46-B52C-13DD-27534FE885AF}"/>
                  </a:ext>
                </a:extLst>
              </p:cNvPr>
              <p:cNvSpPr>
                <a:spLocks noChangeShapeType="1"/>
              </p:cNvSpPr>
              <p:nvPr/>
            </p:nvSpPr>
            <p:spPr bwMode="auto">
              <a:xfrm rot="16200000">
                <a:off x="7982095"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51" name="Line 17">
                <a:extLst>
                  <a:ext uri="{FF2B5EF4-FFF2-40B4-BE49-F238E27FC236}">
                    <a16:creationId xmlns:a16="http://schemas.microsoft.com/office/drawing/2014/main" xmlns="" id="{3DDEA37A-C803-3029-288F-C511D8BC1ECE}"/>
                  </a:ext>
                </a:extLst>
              </p:cNvPr>
              <p:cNvSpPr>
                <a:spLocks noChangeShapeType="1"/>
              </p:cNvSpPr>
              <p:nvPr/>
            </p:nvSpPr>
            <p:spPr bwMode="auto">
              <a:xfrm rot="16200000">
                <a:off x="8531789"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grpSp>
        <p:sp>
          <p:nvSpPr>
            <p:cNvPr id="52" name="Rectangle 48">
              <a:extLst>
                <a:ext uri="{FF2B5EF4-FFF2-40B4-BE49-F238E27FC236}">
                  <a16:creationId xmlns:a16="http://schemas.microsoft.com/office/drawing/2014/main" xmlns="" id="{130EE201-E486-C21B-71DD-8A891EDDF509}"/>
                </a:ext>
              </a:extLst>
            </p:cNvPr>
            <p:cNvSpPr>
              <a:spLocks noChangeArrowheads="1"/>
            </p:cNvSpPr>
            <p:nvPr/>
          </p:nvSpPr>
          <p:spPr bwMode="auto">
            <a:xfrm>
              <a:off x="8354920" y="455078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24</a:t>
              </a:r>
            </a:p>
          </p:txBody>
        </p:sp>
        <p:sp>
          <p:nvSpPr>
            <p:cNvPr id="53" name="Rectangle 48">
              <a:extLst>
                <a:ext uri="{FF2B5EF4-FFF2-40B4-BE49-F238E27FC236}">
                  <a16:creationId xmlns:a16="http://schemas.microsoft.com/office/drawing/2014/main" xmlns="" id="{54ABF9B5-7C7F-2EEB-FDE2-C8B788F02149}"/>
                </a:ext>
              </a:extLst>
            </p:cNvPr>
            <p:cNvSpPr>
              <a:spLocks noChangeArrowheads="1"/>
            </p:cNvSpPr>
            <p:nvPr/>
          </p:nvSpPr>
          <p:spPr bwMode="auto">
            <a:xfrm>
              <a:off x="3988030"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183</a:t>
              </a:r>
            </a:p>
          </p:txBody>
        </p:sp>
        <p:sp>
          <p:nvSpPr>
            <p:cNvPr id="54" name="Rectangle 48">
              <a:extLst>
                <a:ext uri="{FF2B5EF4-FFF2-40B4-BE49-F238E27FC236}">
                  <a16:creationId xmlns:a16="http://schemas.microsoft.com/office/drawing/2014/main" xmlns="" id="{A5818432-D5BB-35F9-35FF-6DE80D908B6A}"/>
                </a:ext>
              </a:extLst>
            </p:cNvPr>
            <p:cNvSpPr>
              <a:spLocks noChangeArrowheads="1"/>
            </p:cNvSpPr>
            <p:nvPr/>
          </p:nvSpPr>
          <p:spPr bwMode="auto">
            <a:xfrm>
              <a:off x="4530234"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143</a:t>
              </a:r>
            </a:p>
          </p:txBody>
        </p:sp>
        <p:sp>
          <p:nvSpPr>
            <p:cNvPr id="55" name="Rectangle 48">
              <a:extLst>
                <a:ext uri="{FF2B5EF4-FFF2-40B4-BE49-F238E27FC236}">
                  <a16:creationId xmlns:a16="http://schemas.microsoft.com/office/drawing/2014/main" xmlns="" id="{218F2551-75C5-ADE6-AB0B-A4548D740516}"/>
                </a:ext>
              </a:extLst>
            </p:cNvPr>
            <p:cNvSpPr>
              <a:spLocks noChangeArrowheads="1"/>
            </p:cNvSpPr>
            <p:nvPr/>
          </p:nvSpPr>
          <p:spPr bwMode="auto">
            <a:xfrm>
              <a:off x="5075781"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65B0"/>
                  </a:solidFill>
                  <a:effectLst/>
                  <a:uLnTx/>
                  <a:uFillTx/>
                  <a:latin typeface="Arial"/>
                  <a:ea typeface="Roboto Condensed" panose="02000000000000000000" pitchFamily="2" charset="0"/>
                  <a:cs typeface="Calibri" panose="020F0502020204030204" pitchFamily="34" charset="0"/>
                </a:rPr>
                <a:t>117</a:t>
              </a:r>
              <a:endPar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endParaRPr>
            </a:p>
          </p:txBody>
        </p:sp>
        <p:sp>
          <p:nvSpPr>
            <p:cNvPr id="56" name="Rectangle 48">
              <a:extLst>
                <a:ext uri="{FF2B5EF4-FFF2-40B4-BE49-F238E27FC236}">
                  <a16:creationId xmlns:a16="http://schemas.microsoft.com/office/drawing/2014/main" xmlns="" id="{A91D4A3F-C1A8-6C81-D791-808D0D13C100}"/>
                </a:ext>
              </a:extLst>
            </p:cNvPr>
            <p:cNvSpPr>
              <a:spLocks noChangeArrowheads="1"/>
            </p:cNvSpPr>
            <p:nvPr/>
          </p:nvSpPr>
          <p:spPr bwMode="auto">
            <a:xfrm>
              <a:off x="5617986"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65B0"/>
                  </a:solidFill>
                  <a:effectLst/>
                  <a:uLnTx/>
                  <a:uFillTx/>
                  <a:latin typeface="Arial"/>
                  <a:ea typeface="Roboto Condensed" panose="02000000000000000000" pitchFamily="2" charset="0"/>
                  <a:cs typeface="Calibri" panose="020F0502020204030204" pitchFamily="34" charset="0"/>
                </a:rPr>
                <a:t>82</a:t>
              </a:r>
              <a:endPar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endParaRPr>
            </a:p>
          </p:txBody>
        </p:sp>
        <p:sp>
          <p:nvSpPr>
            <p:cNvPr id="57" name="Rectangle 48">
              <a:extLst>
                <a:ext uri="{FF2B5EF4-FFF2-40B4-BE49-F238E27FC236}">
                  <a16:creationId xmlns:a16="http://schemas.microsoft.com/office/drawing/2014/main" xmlns="" id="{3DA3770A-35C7-D383-8396-33C3391EE0B8}"/>
                </a:ext>
              </a:extLst>
            </p:cNvPr>
            <p:cNvSpPr>
              <a:spLocks noChangeArrowheads="1"/>
            </p:cNvSpPr>
            <p:nvPr/>
          </p:nvSpPr>
          <p:spPr bwMode="auto">
            <a:xfrm>
              <a:off x="6175807"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65B0"/>
                  </a:solidFill>
                  <a:effectLst/>
                  <a:uLnTx/>
                  <a:uFillTx/>
                  <a:latin typeface="Arial"/>
                  <a:ea typeface="Roboto Condensed" panose="02000000000000000000" pitchFamily="2" charset="0"/>
                  <a:cs typeface="Calibri" panose="020F0502020204030204" pitchFamily="34" charset="0"/>
                </a:rPr>
                <a:t>57</a:t>
              </a:r>
              <a:endPar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endParaRPr>
            </a:p>
          </p:txBody>
        </p:sp>
        <p:sp>
          <p:nvSpPr>
            <p:cNvPr id="58" name="Rectangle 48">
              <a:extLst>
                <a:ext uri="{FF2B5EF4-FFF2-40B4-BE49-F238E27FC236}">
                  <a16:creationId xmlns:a16="http://schemas.microsoft.com/office/drawing/2014/main" xmlns="" id="{F95ADDFE-C8B3-5E1F-B28B-390B80D0800F}"/>
                </a:ext>
              </a:extLst>
            </p:cNvPr>
            <p:cNvSpPr>
              <a:spLocks noChangeArrowheads="1"/>
            </p:cNvSpPr>
            <p:nvPr/>
          </p:nvSpPr>
          <p:spPr bwMode="auto">
            <a:xfrm>
              <a:off x="6721353"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32</a:t>
              </a:r>
            </a:p>
          </p:txBody>
        </p:sp>
        <p:sp>
          <p:nvSpPr>
            <p:cNvPr id="59" name="Rectangle 48">
              <a:extLst>
                <a:ext uri="{FF2B5EF4-FFF2-40B4-BE49-F238E27FC236}">
                  <a16:creationId xmlns:a16="http://schemas.microsoft.com/office/drawing/2014/main" xmlns="" id="{66A0248D-6B4F-6CFE-B742-1A0A795389C2}"/>
                </a:ext>
              </a:extLst>
            </p:cNvPr>
            <p:cNvSpPr>
              <a:spLocks noChangeArrowheads="1"/>
            </p:cNvSpPr>
            <p:nvPr/>
          </p:nvSpPr>
          <p:spPr bwMode="auto">
            <a:xfrm>
              <a:off x="7263558"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65B0"/>
                  </a:solidFill>
                  <a:effectLst/>
                  <a:uLnTx/>
                  <a:uFillTx/>
                  <a:latin typeface="Arial"/>
                  <a:ea typeface="Roboto Condensed" panose="02000000000000000000" pitchFamily="2" charset="0"/>
                  <a:cs typeface="Calibri" panose="020F0502020204030204" pitchFamily="34" charset="0"/>
                </a:rPr>
                <a:t>18</a:t>
              </a:r>
              <a:endPar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endParaRPr>
            </a:p>
          </p:txBody>
        </p:sp>
        <p:sp>
          <p:nvSpPr>
            <p:cNvPr id="60" name="Rectangle 48">
              <a:extLst>
                <a:ext uri="{FF2B5EF4-FFF2-40B4-BE49-F238E27FC236}">
                  <a16:creationId xmlns:a16="http://schemas.microsoft.com/office/drawing/2014/main" xmlns="" id="{1966378A-ECDA-F7E6-CC74-121DBD4AC97E}"/>
                </a:ext>
              </a:extLst>
            </p:cNvPr>
            <p:cNvSpPr>
              <a:spLocks noChangeArrowheads="1"/>
            </p:cNvSpPr>
            <p:nvPr/>
          </p:nvSpPr>
          <p:spPr bwMode="auto">
            <a:xfrm>
              <a:off x="7805226"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65B0"/>
                  </a:solidFill>
                  <a:effectLst/>
                  <a:uLnTx/>
                  <a:uFillTx/>
                  <a:latin typeface="Arial"/>
                  <a:ea typeface="Roboto Condensed" panose="02000000000000000000" pitchFamily="2" charset="0"/>
                  <a:cs typeface="Calibri" panose="020F0502020204030204" pitchFamily="34" charset="0"/>
                </a:rPr>
                <a:t>4</a:t>
              </a:r>
              <a:endPar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endParaRPr>
            </a:p>
          </p:txBody>
        </p:sp>
        <p:sp>
          <p:nvSpPr>
            <p:cNvPr id="61" name="Rectangle 48">
              <a:extLst>
                <a:ext uri="{FF2B5EF4-FFF2-40B4-BE49-F238E27FC236}">
                  <a16:creationId xmlns:a16="http://schemas.microsoft.com/office/drawing/2014/main" xmlns="" id="{B9922E18-FA8A-271D-A479-F54BC37C6835}"/>
                </a:ext>
              </a:extLst>
            </p:cNvPr>
            <p:cNvSpPr>
              <a:spLocks noChangeArrowheads="1"/>
            </p:cNvSpPr>
            <p:nvPr/>
          </p:nvSpPr>
          <p:spPr bwMode="auto">
            <a:xfrm>
              <a:off x="8354920" y="5177202"/>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0</a:t>
              </a:r>
            </a:p>
          </p:txBody>
        </p:sp>
        <p:sp>
          <p:nvSpPr>
            <p:cNvPr id="62" name="Rectangle 48">
              <a:extLst>
                <a:ext uri="{FF2B5EF4-FFF2-40B4-BE49-F238E27FC236}">
                  <a16:creationId xmlns:a16="http://schemas.microsoft.com/office/drawing/2014/main" xmlns="" id="{68EBE0BD-5233-6EC1-C27B-71284756D4E7}"/>
                </a:ext>
              </a:extLst>
            </p:cNvPr>
            <p:cNvSpPr>
              <a:spLocks noChangeArrowheads="1"/>
            </p:cNvSpPr>
            <p:nvPr/>
          </p:nvSpPr>
          <p:spPr bwMode="auto">
            <a:xfrm>
              <a:off x="3153901" y="5267148"/>
              <a:ext cx="834129"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65B0"/>
                  </a:solidFill>
                  <a:effectLst/>
                  <a:uLnTx/>
                  <a:uFillTx/>
                  <a:latin typeface="Arial"/>
                  <a:ea typeface="Roboto Condensed" panose="02000000000000000000" pitchFamily="2" charset="0"/>
                  <a:cs typeface="Calibri" panose="020F0502020204030204" pitchFamily="34" charset="0"/>
                </a:rPr>
                <a:t>Pas de PEP</a:t>
              </a:r>
            </a:p>
          </p:txBody>
        </p:sp>
        <p:sp>
          <p:nvSpPr>
            <p:cNvPr id="63" name="Rectangle 48">
              <a:extLst>
                <a:ext uri="{FF2B5EF4-FFF2-40B4-BE49-F238E27FC236}">
                  <a16:creationId xmlns:a16="http://schemas.microsoft.com/office/drawing/2014/main" xmlns="" id="{EA5B2DA5-B8E2-BB7C-BD0C-303B9BD42A96}"/>
                </a:ext>
              </a:extLst>
            </p:cNvPr>
            <p:cNvSpPr>
              <a:spLocks noChangeArrowheads="1"/>
            </p:cNvSpPr>
            <p:nvPr/>
          </p:nvSpPr>
          <p:spPr bwMode="auto">
            <a:xfrm>
              <a:off x="3988030"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362</a:t>
              </a:r>
            </a:p>
          </p:txBody>
        </p:sp>
        <p:sp>
          <p:nvSpPr>
            <p:cNvPr id="5120" name="Rectangle 48">
              <a:extLst>
                <a:ext uri="{FF2B5EF4-FFF2-40B4-BE49-F238E27FC236}">
                  <a16:creationId xmlns:a16="http://schemas.microsoft.com/office/drawing/2014/main" xmlns="" id="{6A8CACB2-5276-5E5A-DCEF-130AFF88A355}"/>
                </a:ext>
              </a:extLst>
            </p:cNvPr>
            <p:cNvSpPr>
              <a:spLocks noChangeArrowheads="1"/>
            </p:cNvSpPr>
            <p:nvPr/>
          </p:nvSpPr>
          <p:spPr bwMode="auto">
            <a:xfrm>
              <a:off x="4530234"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B050"/>
                  </a:solidFill>
                  <a:effectLst/>
                  <a:uLnTx/>
                  <a:uFillTx/>
                  <a:latin typeface="Arial"/>
                  <a:ea typeface="Roboto Condensed" panose="02000000000000000000" pitchFamily="2" charset="0"/>
                  <a:cs typeface="Calibri" panose="020F0502020204030204" pitchFamily="34" charset="0"/>
                </a:rPr>
                <a:t>317</a:t>
              </a:r>
              <a:endPar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endParaRPr>
            </a:p>
          </p:txBody>
        </p:sp>
        <p:sp>
          <p:nvSpPr>
            <p:cNvPr id="5121" name="Rectangle 48">
              <a:extLst>
                <a:ext uri="{FF2B5EF4-FFF2-40B4-BE49-F238E27FC236}">
                  <a16:creationId xmlns:a16="http://schemas.microsoft.com/office/drawing/2014/main" xmlns="" id="{D36A2AAB-7F91-2D7A-7FFD-4C5EA8585CAB}"/>
                </a:ext>
              </a:extLst>
            </p:cNvPr>
            <p:cNvSpPr>
              <a:spLocks noChangeArrowheads="1"/>
            </p:cNvSpPr>
            <p:nvPr/>
          </p:nvSpPr>
          <p:spPr bwMode="auto">
            <a:xfrm>
              <a:off x="5075781"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270</a:t>
              </a:r>
            </a:p>
          </p:txBody>
        </p:sp>
        <p:sp>
          <p:nvSpPr>
            <p:cNvPr id="5123" name="Rectangle 48">
              <a:extLst>
                <a:ext uri="{FF2B5EF4-FFF2-40B4-BE49-F238E27FC236}">
                  <a16:creationId xmlns:a16="http://schemas.microsoft.com/office/drawing/2014/main" xmlns="" id="{06D10839-8C21-70CD-7799-2CD7DE9BB94E}"/>
                </a:ext>
              </a:extLst>
            </p:cNvPr>
            <p:cNvSpPr>
              <a:spLocks noChangeArrowheads="1"/>
            </p:cNvSpPr>
            <p:nvPr/>
          </p:nvSpPr>
          <p:spPr bwMode="auto">
            <a:xfrm>
              <a:off x="5617986"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196</a:t>
              </a:r>
            </a:p>
          </p:txBody>
        </p:sp>
        <p:sp>
          <p:nvSpPr>
            <p:cNvPr id="5124" name="Rectangle 48">
              <a:extLst>
                <a:ext uri="{FF2B5EF4-FFF2-40B4-BE49-F238E27FC236}">
                  <a16:creationId xmlns:a16="http://schemas.microsoft.com/office/drawing/2014/main" xmlns="" id="{E2577C92-D8C2-7F41-D13E-66CA395714FE}"/>
                </a:ext>
              </a:extLst>
            </p:cNvPr>
            <p:cNvSpPr>
              <a:spLocks noChangeArrowheads="1"/>
            </p:cNvSpPr>
            <p:nvPr/>
          </p:nvSpPr>
          <p:spPr bwMode="auto">
            <a:xfrm>
              <a:off x="6175807"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134</a:t>
              </a:r>
            </a:p>
          </p:txBody>
        </p:sp>
        <p:sp>
          <p:nvSpPr>
            <p:cNvPr id="5125" name="Rectangle 48">
              <a:extLst>
                <a:ext uri="{FF2B5EF4-FFF2-40B4-BE49-F238E27FC236}">
                  <a16:creationId xmlns:a16="http://schemas.microsoft.com/office/drawing/2014/main" xmlns="" id="{FA4EDBA1-C06F-FA24-9EBB-11E83FC3E68D}"/>
                </a:ext>
              </a:extLst>
            </p:cNvPr>
            <p:cNvSpPr>
              <a:spLocks noChangeArrowheads="1"/>
            </p:cNvSpPr>
            <p:nvPr/>
          </p:nvSpPr>
          <p:spPr bwMode="auto">
            <a:xfrm>
              <a:off x="6721353"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88</a:t>
              </a:r>
            </a:p>
          </p:txBody>
        </p:sp>
        <p:sp>
          <p:nvSpPr>
            <p:cNvPr id="5126" name="Rectangle 48">
              <a:extLst>
                <a:ext uri="{FF2B5EF4-FFF2-40B4-BE49-F238E27FC236}">
                  <a16:creationId xmlns:a16="http://schemas.microsoft.com/office/drawing/2014/main" xmlns="" id="{BFC3DF98-7737-5FC9-45E0-E6EB0D6A803B}"/>
                </a:ext>
              </a:extLst>
            </p:cNvPr>
            <p:cNvSpPr>
              <a:spLocks noChangeArrowheads="1"/>
            </p:cNvSpPr>
            <p:nvPr/>
          </p:nvSpPr>
          <p:spPr bwMode="auto">
            <a:xfrm>
              <a:off x="7263558"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B050"/>
                  </a:solidFill>
                  <a:effectLst/>
                  <a:uLnTx/>
                  <a:uFillTx/>
                  <a:latin typeface="Arial"/>
                  <a:ea typeface="Roboto Condensed" panose="02000000000000000000" pitchFamily="2" charset="0"/>
                  <a:cs typeface="Calibri" panose="020F0502020204030204" pitchFamily="34" charset="0"/>
                </a:rPr>
                <a:t>47</a:t>
              </a:r>
              <a:endPar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endParaRPr>
            </a:p>
          </p:txBody>
        </p:sp>
        <p:sp>
          <p:nvSpPr>
            <p:cNvPr id="5127" name="Rectangle 48">
              <a:extLst>
                <a:ext uri="{FF2B5EF4-FFF2-40B4-BE49-F238E27FC236}">
                  <a16:creationId xmlns:a16="http://schemas.microsoft.com/office/drawing/2014/main" xmlns="" id="{D2C98C5D-9FB4-FEDC-9A9B-B537755D972A}"/>
                </a:ext>
              </a:extLst>
            </p:cNvPr>
            <p:cNvSpPr>
              <a:spLocks noChangeArrowheads="1"/>
            </p:cNvSpPr>
            <p:nvPr/>
          </p:nvSpPr>
          <p:spPr bwMode="auto">
            <a:xfrm>
              <a:off x="7805226"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6</a:t>
              </a:r>
            </a:p>
          </p:txBody>
        </p:sp>
        <p:sp>
          <p:nvSpPr>
            <p:cNvPr id="5128" name="Rectangle 48">
              <a:extLst>
                <a:ext uri="{FF2B5EF4-FFF2-40B4-BE49-F238E27FC236}">
                  <a16:creationId xmlns:a16="http://schemas.microsoft.com/office/drawing/2014/main" xmlns="" id="{28109C9A-F22E-D25F-231C-23F97B299AA1}"/>
                </a:ext>
              </a:extLst>
            </p:cNvPr>
            <p:cNvSpPr>
              <a:spLocks noChangeArrowheads="1"/>
            </p:cNvSpPr>
            <p:nvPr/>
          </p:nvSpPr>
          <p:spPr bwMode="auto">
            <a:xfrm>
              <a:off x="8354920" y="5341399"/>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0</a:t>
              </a:r>
            </a:p>
          </p:txBody>
        </p:sp>
        <p:sp>
          <p:nvSpPr>
            <p:cNvPr id="5129" name="Rectangle 48">
              <a:extLst>
                <a:ext uri="{FF2B5EF4-FFF2-40B4-BE49-F238E27FC236}">
                  <a16:creationId xmlns:a16="http://schemas.microsoft.com/office/drawing/2014/main" xmlns="" id="{8F2950C4-D44D-C7FA-E1AB-55A56D12BB30}"/>
                </a:ext>
              </a:extLst>
            </p:cNvPr>
            <p:cNvSpPr>
              <a:spLocks noChangeArrowheads="1"/>
            </p:cNvSpPr>
            <p:nvPr/>
          </p:nvSpPr>
          <p:spPr bwMode="auto">
            <a:xfrm>
              <a:off x="3270919" y="5431345"/>
              <a:ext cx="717110"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err="1">
                  <a:ln>
                    <a:noFill/>
                  </a:ln>
                  <a:solidFill>
                    <a:srgbClr val="00B050"/>
                  </a:solidFill>
                  <a:effectLst/>
                  <a:uLnTx/>
                  <a:uFillTx/>
                  <a:latin typeface="Arial"/>
                  <a:ea typeface="Roboto Condensed" panose="02000000000000000000" pitchFamily="2" charset="0"/>
                  <a:cs typeface="Calibri" panose="020F0502020204030204" pitchFamily="34" charset="0"/>
                </a:rPr>
                <a:t>Doxy</a:t>
              </a:r>
              <a:r>
                <a:rPr kumimoji="0" lang="fr-FR" altLang="fr-FR" sz="1100" b="0" i="0" u="none" strike="noStrike" kern="0" cap="none" spc="0" normalizeH="0" baseline="0" noProof="0" dirty="0">
                  <a:ln>
                    <a:noFill/>
                  </a:ln>
                  <a:solidFill>
                    <a:srgbClr val="00B050"/>
                  </a:solidFill>
                  <a:effectLst/>
                  <a:uLnTx/>
                  <a:uFillTx/>
                  <a:latin typeface="Arial"/>
                  <a:ea typeface="Roboto Condensed" panose="02000000000000000000" pitchFamily="2" charset="0"/>
                  <a:cs typeface="Calibri" panose="020F0502020204030204" pitchFamily="34" charset="0"/>
                </a:rPr>
                <a:t> PEP</a:t>
              </a:r>
            </a:p>
          </p:txBody>
        </p:sp>
        <p:sp>
          <p:nvSpPr>
            <p:cNvPr id="5130" name="Rectangle 48">
              <a:extLst>
                <a:ext uri="{FF2B5EF4-FFF2-40B4-BE49-F238E27FC236}">
                  <a16:creationId xmlns:a16="http://schemas.microsoft.com/office/drawing/2014/main" xmlns="" id="{7CC2B678-1FE8-C432-1786-CC3957CFCDAB}"/>
                </a:ext>
              </a:extLst>
            </p:cNvPr>
            <p:cNvSpPr>
              <a:spLocks noChangeArrowheads="1"/>
            </p:cNvSpPr>
            <p:nvPr/>
          </p:nvSpPr>
          <p:spPr bwMode="auto">
            <a:xfrm>
              <a:off x="3234049" y="5044157"/>
              <a:ext cx="753979"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à risque</a:t>
              </a:r>
            </a:p>
          </p:txBody>
        </p:sp>
        <p:sp>
          <p:nvSpPr>
            <p:cNvPr id="5135" name="Rectangle 48">
              <a:extLst>
                <a:ext uri="{FF2B5EF4-FFF2-40B4-BE49-F238E27FC236}">
                  <a16:creationId xmlns:a16="http://schemas.microsoft.com/office/drawing/2014/main" xmlns="" id="{9611E7E1-5CE3-4586-F102-D0DCBF4A178C}"/>
                </a:ext>
              </a:extLst>
            </p:cNvPr>
            <p:cNvSpPr>
              <a:spLocks noChangeArrowheads="1"/>
            </p:cNvSpPr>
            <p:nvPr/>
          </p:nvSpPr>
          <p:spPr bwMode="auto">
            <a:xfrm>
              <a:off x="6094956" y="3842712"/>
              <a:ext cx="2081266" cy="41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HR ajusté : 0,67 </a:t>
              </a:r>
              <a:b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b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(IC 95 % : 0,52-0,87 ; p = 0,003)</a:t>
              </a:r>
            </a:p>
          </p:txBody>
        </p:sp>
        <p:sp>
          <p:nvSpPr>
            <p:cNvPr id="5138" name="Forme libre : forme 5137">
              <a:extLst>
                <a:ext uri="{FF2B5EF4-FFF2-40B4-BE49-F238E27FC236}">
                  <a16:creationId xmlns:a16="http://schemas.microsoft.com/office/drawing/2014/main" xmlns="" id="{FBBFDD0E-E0FB-9F34-9074-A0E8203D8548}"/>
                </a:ext>
              </a:extLst>
            </p:cNvPr>
            <p:cNvSpPr/>
            <p:nvPr/>
          </p:nvSpPr>
          <p:spPr>
            <a:xfrm>
              <a:off x="4224611" y="2955030"/>
              <a:ext cx="4043034" cy="1505151"/>
            </a:xfrm>
            <a:custGeom>
              <a:avLst/>
              <a:gdLst>
                <a:gd name="connsiteX0" fmla="*/ 0 w 5076779"/>
                <a:gd name="connsiteY0" fmla="*/ 1626164 h 1626163"/>
                <a:gd name="connsiteX1" fmla="*/ 0 w 5076779"/>
                <a:gd name="connsiteY1" fmla="*/ 1601536 h 1626163"/>
                <a:gd name="connsiteX2" fmla="*/ 204381 w 5076779"/>
                <a:gd name="connsiteY2" fmla="*/ 1601536 h 1626163"/>
                <a:gd name="connsiteX3" fmla="*/ 204381 w 5076779"/>
                <a:gd name="connsiteY3" fmla="*/ 1589096 h 1626163"/>
                <a:gd name="connsiteX4" fmla="*/ 224312 w 5076779"/>
                <a:gd name="connsiteY4" fmla="*/ 1589096 h 1626163"/>
                <a:gd name="connsiteX5" fmla="*/ 224312 w 5076779"/>
                <a:gd name="connsiteY5" fmla="*/ 1556979 h 1626163"/>
                <a:gd name="connsiteX6" fmla="*/ 271662 w 5076779"/>
                <a:gd name="connsiteY6" fmla="*/ 1556979 h 1626163"/>
                <a:gd name="connsiteX7" fmla="*/ 271662 w 5076779"/>
                <a:gd name="connsiteY7" fmla="*/ 1548473 h 1626163"/>
                <a:gd name="connsiteX8" fmla="*/ 351510 w 5076779"/>
                <a:gd name="connsiteY8" fmla="*/ 1548473 h 1626163"/>
                <a:gd name="connsiteX9" fmla="*/ 351510 w 5076779"/>
                <a:gd name="connsiteY9" fmla="*/ 1535017 h 1626163"/>
                <a:gd name="connsiteX10" fmla="*/ 413333 w 5076779"/>
                <a:gd name="connsiteY10" fmla="*/ 1535017 h 1626163"/>
                <a:gd name="connsiteX11" fmla="*/ 413333 w 5076779"/>
                <a:gd name="connsiteY11" fmla="*/ 1517626 h 1626163"/>
                <a:gd name="connsiteX12" fmla="*/ 422473 w 5076779"/>
                <a:gd name="connsiteY12" fmla="*/ 1517626 h 1626163"/>
                <a:gd name="connsiteX13" fmla="*/ 422473 w 5076779"/>
                <a:gd name="connsiteY13" fmla="*/ 1502012 h 1626163"/>
                <a:gd name="connsiteX14" fmla="*/ 437833 w 5076779"/>
                <a:gd name="connsiteY14" fmla="*/ 1502012 h 1626163"/>
                <a:gd name="connsiteX15" fmla="*/ 437833 w 5076779"/>
                <a:gd name="connsiteY15" fmla="*/ 1486905 h 1626163"/>
                <a:gd name="connsiteX16" fmla="*/ 455859 w 5076779"/>
                <a:gd name="connsiteY16" fmla="*/ 1486905 h 1626163"/>
                <a:gd name="connsiteX17" fmla="*/ 455859 w 5076779"/>
                <a:gd name="connsiteY17" fmla="*/ 1479288 h 1626163"/>
                <a:gd name="connsiteX18" fmla="*/ 474139 w 5076779"/>
                <a:gd name="connsiteY18" fmla="*/ 1479288 h 1626163"/>
                <a:gd name="connsiteX19" fmla="*/ 474139 w 5076779"/>
                <a:gd name="connsiteY19" fmla="*/ 1464309 h 1626163"/>
                <a:gd name="connsiteX20" fmla="*/ 488484 w 5076779"/>
                <a:gd name="connsiteY20" fmla="*/ 1464309 h 1626163"/>
                <a:gd name="connsiteX21" fmla="*/ 488484 w 5076779"/>
                <a:gd name="connsiteY21" fmla="*/ 1431938 h 1626163"/>
                <a:gd name="connsiteX22" fmla="*/ 506256 w 5076779"/>
                <a:gd name="connsiteY22" fmla="*/ 1431938 h 1626163"/>
                <a:gd name="connsiteX23" fmla="*/ 506256 w 5076779"/>
                <a:gd name="connsiteY23" fmla="*/ 1410357 h 1626163"/>
                <a:gd name="connsiteX24" fmla="*/ 537358 w 5076779"/>
                <a:gd name="connsiteY24" fmla="*/ 1410357 h 1626163"/>
                <a:gd name="connsiteX25" fmla="*/ 537358 w 5076779"/>
                <a:gd name="connsiteY25" fmla="*/ 1365419 h 1626163"/>
                <a:gd name="connsiteX26" fmla="*/ 550179 w 5076779"/>
                <a:gd name="connsiteY26" fmla="*/ 1365419 h 1626163"/>
                <a:gd name="connsiteX27" fmla="*/ 550179 w 5076779"/>
                <a:gd name="connsiteY27" fmla="*/ 1340157 h 1626163"/>
                <a:gd name="connsiteX28" fmla="*/ 587628 w 5076779"/>
                <a:gd name="connsiteY28" fmla="*/ 1340157 h 1626163"/>
                <a:gd name="connsiteX29" fmla="*/ 587628 w 5076779"/>
                <a:gd name="connsiteY29" fmla="*/ 1312102 h 1626163"/>
                <a:gd name="connsiteX30" fmla="*/ 602226 w 5076779"/>
                <a:gd name="connsiteY30" fmla="*/ 1312102 h 1626163"/>
                <a:gd name="connsiteX31" fmla="*/ 602226 w 5076779"/>
                <a:gd name="connsiteY31" fmla="*/ 1294330 h 1626163"/>
                <a:gd name="connsiteX32" fmla="*/ 602226 w 5076779"/>
                <a:gd name="connsiteY32" fmla="*/ 1252819 h 1626163"/>
                <a:gd name="connsiteX33" fmla="*/ 612763 w 5076779"/>
                <a:gd name="connsiteY33" fmla="*/ 1252819 h 1626163"/>
                <a:gd name="connsiteX34" fmla="*/ 612763 w 5076779"/>
                <a:gd name="connsiteY34" fmla="*/ 1223114 h 1626163"/>
                <a:gd name="connsiteX35" fmla="*/ 623680 w 5076779"/>
                <a:gd name="connsiteY35" fmla="*/ 1223114 h 1626163"/>
                <a:gd name="connsiteX36" fmla="*/ 623680 w 5076779"/>
                <a:gd name="connsiteY36" fmla="*/ 1187188 h 1626163"/>
                <a:gd name="connsiteX37" fmla="*/ 635232 w 5076779"/>
                <a:gd name="connsiteY37" fmla="*/ 1187188 h 1626163"/>
                <a:gd name="connsiteX38" fmla="*/ 635232 w 5076779"/>
                <a:gd name="connsiteY38" fmla="*/ 1157483 h 1626163"/>
                <a:gd name="connsiteX39" fmla="*/ 647927 w 5076779"/>
                <a:gd name="connsiteY39" fmla="*/ 1157483 h 1626163"/>
                <a:gd name="connsiteX40" fmla="*/ 647927 w 5076779"/>
                <a:gd name="connsiteY40" fmla="*/ 1121812 h 1626163"/>
                <a:gd name="connsiteX41" fmla="*/ 685375 w 5076779"/>
                <a:gd name="connsiteY41" fmla="*/ 1121812 h 1626163"/>
                <a:gd name="connsiteX42" fmla="*/ 685375 w 5076779"/>
                <a:gd name="connsiteY42" fmla="*/ 1109498 h 1626163"/>
                <a:gd name="connsiteX43" fmla="*/ 694769 w 5076779"/>
                <a:gd name="connsiteY43" fmla="*/ 1109498 h 1626163"/>
                <a:gd name="connsiteX44" fmla="*/ 694769 w 5076779"/>
                <a:gd name="connsiteY44" fmla="*/ 1087664 h 1626163"/>
                <a:gd name="connsiteX45" fmla="*/ 694769 w 5076779"/>
                <a:gd name="connsiteY45" fmla="*/ 1073065 h 1626163"/>
                <a:gd name="connsiteX46" fmla="*/ 703528 w 5076779"/>
                <a:gd name="connsiteY46" fmla="*/ 1073065 h 1626163"/>
                <a:gd name="connsiteX47" fmla="*/ 703528 w 5076779"/>
                <a:gd name="connsiteY47" fmla="*/ 1044502 h 1626163"/>
                <a:gd name="connsiteX48" fmla="*/ 744786 w 5076779"/>
                <a:gd name="connsiteY48" fmla="*/ 1044502 h 1626163"/>
                <a:gd name="connsiteX49" fmla="*/ 744786 w 5076779"/>
                <a:gd name="connsiteY49" fmla="*/ 1029015 h 1626163"/>
                <a:gd name="connsiteX50" fmla="*/ 757988 w 5076779"/>
                <a:gd name="connsiteY50" fmla="*/ 1029015 h 1626163"/>
                <a:gd name="connsiteX51" fmla="*/ 757988 w 5076779"/>
                <a:gd name="connsiteY51" fmla="*/ 1021525 h 1626163"/>
                <a:gd name="connsiteX52" fmla="*/ 799626 w 5076779"/>
                <a:gd name="connsiteY52" fmla="*/ 1021525 h 1626163"/>
                <a:gd name="connsiteX53" fmla="*/ 799626 w 5076779"/>
                <a:gd name="connsiteY53" fmla="*/ 990551 h 1626163"/>
                <a:gd name="connsiteX54" fmla="*/ 815240 w 5076779"/>
                <a:gd name="connsiteY54" fmla="*/ 990551 h 1626163"/>
                <a:gd name="connsiteX55" fmla="*/ 815240 w 5076779"/>
                <a:gd name="connsiteY55" fmla="*/ 976333 h 1626163"/>
                <a:gd name="connsiteX56" fmla="*/ 829077 w 5076779"/>
                <a:gd name="connsiteY56" fmla="*/ 976333 h 1626163"/>
                <a:gd name="connsiteX57" fmla="*/ 829077 w 5076779"/>
                <a:gd name="connsiteY57" fmla="*/ 960338 h 1626163"/>
                <a:gd name="connsiteX58" fmla="*/ 910068 w 5076779"/>
                <a:gd name="connsiteY58" fmla="*/ 960338 h 1626163"/>
                <a:gd name="connsiteX59" fmla="*/ 1087664 w 5076779"/>
                <a:gd name="connsiteY59" fmla="*/ 960338 h 1626163"/>
                <a:gd name="connsiteX60" fmla="*/ 1087664 w 5076779"/>
                <a:gd name="connsiteY60" fmla="*/ 947009 h 1626163"/>
                <a:gd name="connsiteX61" fmla="*/ 1165227 w 5076779"/>
                <a:gd name="connsiteY61" fmla="*/ 947009 h 1626163"/>
                <a:gd name="connsiteX62" fmla="*/ 1165227 w 5076779"/>
                <a:gd name="connsiteY62" fmla="*/ 930506 h 1626163"/>
                <a:gd name="connsiteX63" fmla="*/ 1197725 w 5076779"/>
                <a:gd name="connsiteY63" fmla="*/ 930506 h 1626163"/>
                <a:gd name="connsiteX64" fmla="*/ 1197725 w 5076779"/>
                <a:gd name="connsiteY64" fmla="*/ 914384 h 1626163"/>
                <a:gd name="connsiteX65" fmla="*/ 1224256 w 5076779"/>
                <a:gd name="connsiteY65" fmla="*/ 914384 h 1626163"/>
                <a:gd name="connsiteX66" fmla="*/ 1224256 w 5076779"/>
                <a:gd name="connsiteY66" fmla="*/ 902197 h 1626163"/>
                <a:gd name="connsiteX67" fmla="*/ 1285063 w 5076779"/>
                <a:gd name="connsiteY67" fmla="*/ 902197 h 1626163"/>
                <a:gd name="connsiteX68" fmla="*/ 1285063 w 5076779"/>
                <a:gd name="connsiteY68" fmla="*/ 887471 h 1626163"/>
                <a:gd name="connsiteX69" fmla="*/ 1311975 w 5076779"/>
                <a:gd name="connsiteY69" fmla="*/ 887471 h 1626163"/>
                <a:gd name="connsiteX70" fmla="*/ 1311975 w 5076779"/>
                <a:gd name="connsiteY70" fmla="*/ 846214 h 1626163"/>
                <a:gd name="connsiteX71" fmla="*/ 1326320 w 5076779"/>
                <a:gd name="connsiteY71" fmla="*/ 846214 h 1626163"/>
                <a:gd name="connsiteX72" fmla="*/ 1326320 w 5076779"/>
                <a:gd name="connsiteY72" fmla="*/ 817144 h 1626163"/>
                <a:gd name="connsiteX73" fmla="*/ 1357421 w 5076779"/>
                <a:gd name="connsiteY73" fmla="*/ 817144 h 1626163"/>
                <a:gd name="connsiteX74" fmla="*/ 1357421 w 5076779"/>
                <a:gd name="connsiteY74" fmla="*/ 802418 h 1626163"/>
                <a:gd name="connsiteX75" fmla="*/ 1384715 w 5076779"/>
                <a:gd name="connsiteY75" fmla="*/ 802418 h 1626163"/>
                <a:gd name="connsiteX76" fmla="*/ 1384715 w 5076779"/>
                <a:gd name="connsiteY76" fmla="*/ 786804 h 1626163"/>
                <a:gd name="connsiteX77" fmla="*/ 1400710 w 5076779"/>
                <a:gd name="connsiteY77" fmla="*/ 786804 h 1626163"/>
                <a:gd name="connsiteX78" fmla="*/ 1400710 w 5076779"/>
                <a:gd name="connsiteY78" fmla="*/ 775760 h 1626163"/>
                <a:gd name="connsiteX79" fmla="*/ 1433208 w 5076779"/>
                <a:gd name="connsiteY79" fmla="*/ 775760 h 1626163"/>
                <a:gd name="connsiteX80" fmla="*/ 1433208 w 5076779"/>
                <a:gd name="connsiteY80" fmla="*/ 721935 h 1626163"/>
                <a:gd name="connsiteX81" fmla="*/ 1446283 w 5076779"/>
                <a:gd name="connsiteY81" fmla="*/ 721935 h 1626163"/>
                <a:gd name="connsiteX82" fmla="*/ 1446283 w 5076779"/>
                <a:gd name="connsiteY82" fmla="*/ 709876 h 1626163"/>
                <a:gd name="connsiteX83" fmla="*/ 1476750 w 5076779"/>
                <a:gd name="connsiteY83" fmla="*/ 709876 h 1626163"/>
                <a:gd name="connsiteX84" fmla="*/ 1476750 w 5076779"/>
                <a:gd name="connsiteY84" fmla="*/ 696546 h 1626163"/>
                <a:gd name="connsiteX85" fmla="*/ 1485509 w 5076779"/>
                <a:gd name="connsiteY85" fmla="*/ 696546 h 1626163"/>
                <a:gd name="connsiteX86" fmla="*/ 1485509 w 5076779"/>
                <a:gd name="connsiteY86" fmla="*/ 679409 h 1626163"/>
                <a:gd name="connsiteX87" fmla="*/ 1590746 w 5076779"/>
                <a:gd name="connsiteY87" fmla="*/ 679409 h 1626163"/>
                <a:gd name="connsiteX88" fmla="*/ 1590746 w 5076779"/>
                <a:gd name="connsiteY88" fmla="*/ 665953 h 1626163"/>
                <a:gd name="connsiteX89" fmla="*/ 1640509 w 5076779"/>
                <a:gd name="connsiteY89" fmla="*/ 665953 h 1626163"/>
                <a:gd name="connsiteX90" fmla="*/ 1640509 w 5076779"/>
                <a:gd name="connsiteY90" fmla="*/ 650212 h 1626163"/>
                <a:gd name="connsiteX91" fmla="*/ 1814296 w 5076779"/>
                <a:gd name="connsiteY91" fmla="*/ 650212 h 1626163"/>
                <a:gd name="connsiteX92" fmla="*/ 1814296 w 5076779"/>
                <a:gd name="connsiteY92" fmla="*/ 629266 h 1626163"/>
                <a:gd name="connsiteX93" fmla="*/ 1891986 w 5076779"/>
                <a:gd name="connsiteY93" fmla="*/ 629266 h 1626163"/>
                <a:gd name="connsiteX94" fmla="*/ 1891986 w 5076779"/>
                <a:gd name="connsiteY94" fmla="*/ 618095 h 1626163"/>
                <a:gd name="connsiteX95" fmla="*/ 1911155 w 5076779"/>
                <a:gd name="connsiteY95" fmla="*/ 618095 h 1626163"/>
                <a:gd name="connsiteX96" fmla="*/ 1911155 w 5076779"/>
                <a:gd name="connsiteY96" fmla="*/ 602226 h 1626163"/>
                <a:gd name="connsiteX97" fmla="*/ 1952158 w 5076779"/>
                <a:gd name="connsiteY97" fmla="*/ 602226 h 1626163"/>
                <a:gd name="connsiteX98" fmla="*/ 1994304 w 5076779"/>
                <a:gd name="connsiteY98" fmla="*/ 602226 h 1626163"/>
                <a:gd name="connsiteX99" fmla="*/ 1994304 w 5076779"/>
                <a:gd name="connsiteY99" fmla="*/ 583058 h 1626163"/>
                <a:gd name="connsiteX100" fmla="*/ 2012330 w 5076779"/>
                <a:gd name="connsiteY100" fmla="*/ 583058 h 1626163"/>
                <a:gd name="connsiteX101" fmla="*/ 2012330 w 5076779"/>
                <a:gd name="connsiteY101" fmla="*/ 568459 h 1626163"/>
                <a:gd name="connsiteX102" fmla="*/ 2062600 w 5076779"/>
                <a:gd name="connsiteY102" fmla="*/ 568459 h 1626163"/>
                <a:gd name="connsiteX103" fmla="*/ 2062600 w 5076779"/>
                <a:gd name="connsiteY103" fmla="*/ 546625 h 1626163"/>
                <a:gd name="connsiteX104" fmla="*/ 2364094 w 5076779"/>
                <a:gd name="connsiteY104" fmla="*/ 546625 h 1626163"/>
                <a:gd name="connsiteX105" fmla="*/ 2364094 w 5076779"/>
                <a:gd name="connsiteY105" fmla="*/ 527710 h 1626163"/>
                <a:gd name="connsiteX106" fmla="*/ 2400274 w 5076779"/>
                <a:gd name="connsiteY106" fmla="*/ 527710 h 1626163"/>
                <a:gd name="connsiteX107" fmla="*/ 2400274 w 5076779"/>
                <a:gd name="connsiteY107" fmla="*/ 508287 h 1626163"/>
                <a:gd name="connsiteX108" fmla="*/ 2429090 w 5076779"/>
                <a:gd name="connsiteY108" fmla="*/ 508287 h 1626163"/>
                <a:gd name="connsiteX109" fmla="*/ 2429090 w 5076779"/>
                <a:gd name="connsiteY109" fmla="*/ 486199 h 1626163"/>
                <a:gd name="connsiteX110" fmla="*/ 2462984 w 5076779"/>
                <a:gd name="connsiteY110" fmla="*/ 486199 h 1626163"/>
                <a:gd name="connsiteX111" fmla="*/ 2462984 w 5076779"/>
                <a:gd name="connsiteY111" fmla="*/ 468553 h 1626163"/>
                <a:gd name="connsiteX112" fmla="*/ 2488500 w 5076779"/>
                <a:gd name="connsiteY112" fmla="*/ 468553 h 1626163"/>
                <a:gd name="connsiteX113" fmla="*/ 2488500 w 5076779"/>
                <a:gd name="connsiteY113" fmla="*/ 405462 h 1626163"/>
                <a:gd name="connsiteX114" fmla="*/ 2519729 w 5076779"/>
                <a:gd name="connsiteY114" fmla="*/ 405462 h 1626163"/>
                <a:gd name="connsiteX115" fmla="*/ 2519729 w 5076779"/>
                <a:gd name="connsiteY115" fmla="*/ 386928 h 1626163"/>
                <a:gd name="connsiteX116" fmla="*/ 2750387 w 5076779"/>
                <a:gd name="connsiteY116" fmla="*/ 386928 h 1626163"/>
                <a:gd name="connsiteX117" fmla="*/ 2750387 w 5076779"/>
                <a:gd name="connsiteY117" fmla="*/ 340847 h 1626163"/>
                <a:gd name="connsiteX118" fmla="*/ 2792787 w 5076779"/>
                <a:gd name="connsiteY118" fmla="*/ 340847 h 1626163"/>
                <a:gd name="connsiteX119" fmla="*/ 2792787 w 5076779"/>
                <a:gd name="connsiteY119" fmla="*/ 313808 h 1626163"/>
                <a:gd name="connsiteX120" fmla="*/ 3185428 w 5076779"/>
                <a:gd name="connsiteY120" fmla="*/ 313808 h 1626163"/>
                <a:gd name="connsiteX121" fmla="*/ 3185428 w 5076779"/>
                <a:gd name="connsiteY121" fmla="*/ 291212 h 1626163"/>
                <a:gd name="connsiteX122" fmla="*/ 3286729 w 5076779"/>
                <a:gd name="connsiteY122" fmla="*/ 291212 h 1626163"/>
                <a:gd name="connsiteX123" fmla="*/ 3286729 w 5076779"/>
                <a:gd name="connsiteY123" fmla="*/ 260491 h 1626163"/>
                <a:gd name="connsiteX124" fmla="*/ 3370894 w 5076779"/>
                <a:gd name="connsiteY124" fmla="*/ 260491 h 1626163"/>
                <a:gd name="connsiteX125" fmla="*/ 3370894 w 5076779"/>
                <a:gd name="connsiteY125" fmla="*/ 229389 h 1626163"/>
                <a:gd name="connsiteX126" fmla="*/ 3430431 w 5076779"/>
                <a:gd name="connsiteY126" fmla="*/ 229389 h 1626163"/>
                <a:gd name="connsiteX127" fmla="*/ 3430431 w 5076779"/>
                <a:gd name="connsiteY127" fmla="*/ 162616 h 1626163"/>
                <a:gd name="connsiteX128" fmla="*/ 3700824 w 5076779"/>
                <a:gd name="connsiteY128" fmla="*/ 162616 h 1626163"/>
                <a:gd name="connsiteX129" fmla="*/ 3700824 w 5076779"/>
                <a:gd name="connsiteY129" fmla="*/ 115139 h 1626163"/>
                <a:gd name="connsiteX130" fmla="*/ 4124693 w 5076779"/>
                <a:gd name="connsiteY130" fmla="*/ 115139 h 1626163"/>
                <a:gd name="connsiteX131" fmla="*/ 4124693 w 5076779"/>
                <a:gd name="connsiteY131" fmla="*/ 58649 h 1626163"/>
                <a:gd name="connsiteX132" fmla="*/ 4137260 w 5076779"/>
                <a:gd name="connsiteY132" fmla="*/ 58649 h 1626163"/>
                <a:gd name="connsiteX133" fmla="*/ 4137260 w 5076779"/>
                <a:gd name="connsiteY133" fmla="*/ 0 h 1626163"/>
                <a:gd name="connsiteX134" fmla="*/ 5076779 w 5076779"/>
                <a:gd name="connsiteY134" fmla="*/ 0 h 162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5076779" h="1626163">
                  <a:moveTo>
                    <a:pt x="0" y="1626164"/>
                  </a:moveTo>
                  <a:lnTo>
                    <a:pt x="0" y="1601536"/>
                  </a:lnTo>
                  <a:lnTo>
                    <a:pt x="204381" y="1601536"/>
                  </a:lnTo>
                  <a:lnTo>
                    <a:pt x="204381" y="1589096"/>
                  </a:lnTo>
                  <a:lnTo>
                    <a:pt x="224312" y="1589096"/>
                  </a:lnTo>
                  <a:lnTo>
                    <a:pt x="224312" y="1556979"/>
                  </a:lnTo>
                  <a:lnTo>
                    <a:pt x="271662" y="1556979"/>
                  </a:lnTo>
                  <a:lnTo>
                    <a:pt x="271662" y="1548473"/>
                  </a:lnTo>
                  <a:lnTo>
                    <a:pt x="351510" y="1548473"/>
                  </a:lnTo>
                  <a:lnTo>
                    <a:pt x="351510" y="1535017"/>
                  </a:lnTo>
                  <a:lnTo>
                    <a:pt x="413333" y="1535017"/>
                  </a:lnTo>
                  <a:lnTo>
                    <a:pt x="413333" y="1517626"/>
                  </a:lnTo>
                  <a:lnTo>
                    <a:pt x="422473" y="1517626"/>
                  </a:lnTo>
                  <a:lnTo>
                    <a:pt x="422473" y="1502012"/>
                  </a:lnTo>
                  <a:lnTo>
                    <a:pt x="437833" y="1502012"/>
                  </a:lnTo>
                  <a:lnTo>
                    <a:pt x="437833" y="1486905"/>
                  </a:lnTo>
                  <a:lnTo>
                    <a:pt x="455859" y="1486905"/>
                  </a:lnTo>
                  <a:lnTo>
                    <a:pt x="455859" y="1479288"/>
                  </a:lnTo>
                  <a:lnTo>
                    <a:pt x="474139" y="1479288"/>
                  </a:lnTo>
                  <a:lnTo>
                    <a:pt x="474139" y="1464309"/>
                  </a:lnTo>
                  <a:lnTo>
                    <a:pt x="488484" y="1464309"/>
                  </a:lnTo>
                  <a:lnTo>
                    <a:pt x="488484" y="1431938"/>
                  </a:lnTo>
                  <a:lnTo>
                    <a:pt x="506256" y="1431938"/>
                  </a:lnTo>
                  <a:lnTo>
                    <a:pt x="506256" y="1410357"/>
                  </a:lnTo>
                  <a:lnTo>
                    <a:pt x="537358" y="1410357"/>
                  </a:lnTo>
                  <a:lnTo>
                    <a:pt x="537358" y="1365419"/>
                  </a:lnTo>
                  <a:lnTo>
                    <a:pt x="550179" y="1365419"/>
                  </a:lnTo>
                  <a:lnTo>
                    <a:pt x="550179" y="1340157"/>
                  </a:lnTo>
                  <a:lnTo>
                    <a:pt x="587628" y="1340157"/>
                  </a:lnTo>
                  <a:lnTo>
                    <a:pt x="587628" y="1312102"/>
                  </a:lnTo>
                  <a:lnTo>
                    <a:pt x="602226" y="1312102"/>
                  </a:lnTo>
                  <a:lnTo>
                    <a:pt x="602226" y="1294330"/>
                  </a:lnTo>
                  <a:lnTo>
                    <a:pt x="602226" y="1252819"/>
                  </a:lnTo>
                  <a:lnTo>
                    <a:pt x="612763" y="1252819"/>
                  </a:lnTo>
                  <a:lnTo>
                    <a:pt x="612763" y="1223114"/>
                  </a:lnTo>
                  <a:lnTo>
                    <a:pt x="623680" y="1223114"/>
                  </a:lnTo>
                  <a:lnTo>
                    <a:pt x="623680" y="1187188"/>
                  </a:lnTo>
                  <a:lnTo>
                    <a:pt x="635232" y="1187188"/>
                  </a:lnTo>
                  <a:lnTo>
                    <a:pt x="635232" y="1157483"/>
                  </a:lnTo>
                  <a:lnTo>
                    <a:pt x="647927" y="1157483"/>
                  </a:lnTo>
                  <a:lnTo>
                    <a:pt x="647927" y="1121812"/>
                  </a:lnTo>
                  <a:lnTo>
                    <a:pt x="685375" y="1121812"/>
                  </a:lnTo>
                  <a:lnTo>
                    <a:pt x="685375" y="1109498"/>
                  </a:lnTo>
                  <a:lnTo>
                    <a:pt x="694769" y="1109498"/>
                  </a:lnTo>
                  <a:lnTo>
                    <a:pt x="694769" y="1087664"/>
                  </a:lnTo>
                  <a:lnTo>
                    <a:pt x="694769" y="1073065"/>
                  </a:lnTo>
                  <a:lnTo>
                    <a:pt x="703528" y="1073065"/>
                  </a:lnTo>
                  <a:lnTo>
                    <a:pt x="703528" y="1044502"/>
                  </a:lnTo>
                  <a:lnTo>
                    <a:pt x="744786" y="1044502"/>
                  </a:lnTo>
                  <a:lnTo>
                    <a:pt x="744786" y="1029015"/>
                  </a:lnTo>
                  <a:lnTo>
                    <a:pt x="757988" y="1029015"/>
                  </a:lnTo>
                  <a:lnTo>
                    <a:pt x="757988" y="1021525"/>
                  </a:lnTo>
                  <a:lnTo>
                    <a:pt x="799626" y="1021525"/>
                  </a:lnTo>
                  <a:lnTo>
                    <a:pt x="799626" y="990551"/>
                  </a:lnTo>
                  <a:lnTo>
                    <a:pt x="815240" y="990551"/>
                  </a:lnTo>
                  <a:lnTo>
                    <a:pt x="815240" y="976333"/>
                  </a:lnTo>
                  <a:lnTo>
                    <a:pt x="829077" y="976333"/>
                  </a:lnTo>
                  <a:lnTo>
                    <a:pt x="829077" y="960338"/>
                  </a:lnTo>
                  <a:lnTo>
                    <a:pt x="910068" y="960338"/>
                  </a:lnTo>
                  <a:lnTo>
                    <a:pt x="1087664" y="960338"/>
                  </a:lnTo>
                  <a:lnTo>
                    <a:pt x="1087664" y="947009"/>
                  </a:lnTo>
                  <a:lnTo>
                    <a:pt x="1165227" y="947009"/>
                  </a:lnTo>
                  <a:lnTo>
                    <a:pt x="1165227" y="930506"/>
                  </a:lnTo>
                  <a:lnTo>
                    <a:pt x="1197725" y="930506"/>
                  </a:lnTo>
                  <a:lnTo>
                    <a:pt x="1197725" y="914384"/>
                  </a:lnTo>
                  <a:lnTo>
                    <a:pt x="1224256" y="914384"/>
                  </a:lnTo>
                  <a:lnTo>
                    <a:pt x="1224256" y="902197"/>
                  </a:lnTo>
                  <a:lnTo>
                    <a:pt x="1285063" y="902197"/>
                  </a:lnTo>
                  <a:lnTo>
                    <a:pt x="1285063" y="887471"/>
                  </a:lnTo>
                  <a:lnTo>
                    <a:pt x="1311975" y="887471"/>
                  </a:lnTo>
                  <a:lnTo>
                    <a:pt x="1311975" y="846214"/>
                  </a:lnTo>
                  <a:lnTo>
                    <a:pt x="1326320" y="846214"/>
                  </a:lnTo>
                  <a:lnTo>
                    <a:pt x="1326320" y="817144"/>
                  </a:lnTo>
                  <a:lnTo>
                    <a:pt x="1357421" y="817144"/>
                  </a:lnTo>
                  <a:lnTo>
                    <a:pt x="1357421" y="802418"/>
                  </a:lnTo>
                  <a:lnTo>
                    <a:pt x="1384715" y="802418"/>
                  </a:lnTo>
                  <a:lnTo>
                    <a:pt x="1384715" y="786804"/>
                  </a:lnTo>
                  <a:lnTo>
                    <a:pt x="1400710" y="786804"/>
                  </a:lnTo>
                  <a:lnTo>
                    <a:pt x="1400710" y="775760"/>
                  </a:lnTo>
                  <a:lnTo>
                    <a:pt x="1433208" y="775760"/>
                  </a:lnTo>
                  <a:lnTo>
                    <a:pt x="1433208" y="721935"/>
                  </a:lnTo>
                  <a:lnTo>
                    <a:pt x="1446283" y="721935"/>
                  </a:lnTo>
                  <a:lnTo>
                    <a:pt x="1446283" y="709876"/>
                  </a:lnTo>
                  <a:lnTo>
                    <a:pt x="1476750" y="709876"/>
                  </a:lnTo>
                  <a:lnTo>
                    <a:pt x="1476750" y="696546"/>
                  </a:lnTo>
                  <a:lnTo>
                    <a:pt x="1485509" y="696546"/>
                  </a:lnTo>
                  <a:lnTo>
                    <a:pt x="1485509" y="679409"/>
                  </a:lnTo>
                  <a:lnTo>
                    <a:pt x="1590746" y="679409"/>
                  </a:lnTo>
                  <a:lnTo>
                    <a:pt x="1590746" y="665953"/>
                  </a:lnTo>
                  <a:lnTo>
                    <a:pt x="1640509" y="665953"/>
                  </a:lnTo>
                  <a:lnTo>
                    <a:pt x="1640509" y="650212"/>
                  </a:lnTo>
                  <a:lnTo>
                    <a:pt x="1814296" y="650212"/>
                  </a:lnTo>
                  <a:lnTo>
                    <a:pt x="1814296" y="629266"/>
                  </a:lnTo>
                  <a:lnTo>
                    <a:pt x="1891986" y="629266"/>
                  </a:lnTo>
                  <a:lnTo>
                    <a:pt x="1891986" y="618095"/>
                  </a:lnTo>
                  <a:lnTo>
                    <a:pt x="1911155" y="618095"/>
                  </a:lnTo>
                  <a:lnTo>
                    <a:pt x="1911155" y="602226"/>
                  </a:lnTo>
                  <a:lnTo>
                    <a:pt x="1952158" y="602226"/>
                  </a:lnTo>
                  <a:lnTo>
                    <a:pt x="1994304" y="602226"/>
                  </a:lnTo>
                  <a:lnTo>
                    <a:pt x="1994304" y="583058"/>
                  </a:lnTo>
                  <a:lnTo>
                    <a:pt x="2012330" y="583058"/>
                  </a:lnTo>
                  <a:lnTo>
                    <a:pt x="2012330" y="568459"/>
                  </a:lnTo>
                  <a:lnTo>
                    <a:pt x="2062600" y="568459"/>
                  </a:lnTo>
                  <a:lnTo>
                    <a:pt x="2062600" y="546625"/>
                  </a:lnTo>
                  <a:lnTo>
                    <a:pt x="2364094" y="546625"/>
                  </a:lnTo>
                  <a:lnTo>
                    <a:pt x="2364094" y="527710"/>
                  </a:lnTo>
                  <a:lnTo>
                    <a:pt x="2400274" y="527710"/>
                  </a:lnTo>
                  <a:lnTo>
                    <a:pt x="2400274" y="508287"/>
                  </a:lnTo>
                  <a:lnTo>
                    <a:pt x="2429090" y="508287"/>
                  </a:lnTo>
                  <a:lnTo>
                    <a:pt x="2429090" y="486199"/>
                  </a:lnTo>
                  <a:lnTo>
                    <a:pt x="2462984" y="486199"/>
                  </a:lnTo>
                  <a:lnTo>
                    <a:pt x="2462984" y="468553"/>
                  </a:lnTo>
                  <a:lnTo>
                    <a:pt x="2488500" y="468553"/>
                  </a:lnTo>
                  <a:lnTo>
                    <a:pt x="2488500" y="405462"/>
                  </a:lnTo>
                  <a:lnTo>
                    <a:pt x="2519729" y="405462"/>
                  </a:lnTo>
                  <a:lnTo>
                    <a:pt x="2519729" y="386928"/>
                  </a:lnTo>
                  <a:lnTo>
                    <a:pt x="2750387" y="386928"/>
                  </a:lnTo>
                  <a:lnTo>
                    <a:pt x="2750387" y="340847"/>
                  </a:lnTo>
                  <a:lnTo>
                    <a:pt x="2792787" y="340847"/>
                  </a:lnTo>
                  <a:lnTo>
                    <a:pt x="2792787" y="313808"/>
                  </a:lnTo>
                  <a:lnTo>
                    <a:pt x="3185428" y="313808"/>
                  </a:lnTo>
                  <a:lnTo>
                    <a:pt x="3185428" y="291212"/>
                  </a:lnTo>
                  <a:lnTo>
                    <a:pt x="3286729" y="291212"/>
                  </a:lnTo>
                  <a:lnTo>
                    <a:pt x="3286729" y="260491"/>
                  </a:lnTo>
                  <a:lnTo>
                    <a:pt x="3370894" y="260491"/>
                  </a:lnTo>
                  <a:lnTo>
                    <a:pt x="3370894" y="229389"/>
                  </a:lnTo>
                  <a:lnTo>
                    <a:pt x="3430431" y="229389"/>
                  </a:lnTo>
                  <a:lnTo>
                    <a:pt x="3430431" y="162616"/>
                  </a:lnTo>
                  <a:lnTo>
                    <a:pt x="3700824" y="162616"/>
                  </a:lnTo>
                  <a:lnTo>
                    <a:pt x="3700824" y="115139"/>
                  </a:lnTo>
                  <a:lnTo>
                    <a:pt x="4124693" y="115139"/>
                  </a:lnTo>
                  <a:lnTo>
                    <a:pt x="4124693" y="58649"/>
                  </a:lnTo>
                  <a:lnTo>
                    <a:pt x="4137260" y="58649"/>
                  </a:lnTo>
                  <a:lnTo>
                    <a:pt x="4137260" y="0"/>
                  </a:lnTo>
                  <a:lnTo>
                    <a:pt x="5076779" y="0"/>
                  </a:lnTo>
                </a:path>
              </a:pathLst>
            </a:custGeom>
            <a:noFill/>
            <a:ln w="19050" cap="flat">
              <a:solidFill>
                <a:srgbClr val="0065B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1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5139" name="Forme libre : forme 5138">
              <a:extLst>
                <a:ext uri="{FF2B5EF4-FFF2-40B4-BE49-F238E27FC236}">
                  <a16:creationId xmlns:a16="http://schemas.microsoft.com/office/drawing/2014/main" xmlns="" id="{FB9E562B-F12D-D094-5F37-5978D8C97903}"/>
                </a:ext>
              </a:extLst>
            </p:cNvPr>
            <p:cNvSpPr/>
            <p:nvPr/>
          </p:nvSpPr>
          <p:spPr>
            <a:xfrm>
              <a:off x="4189026" y="2898279"/>
              <a:ext cx="4075485" cy="1561902"/>
            </a:xfrm>
            <a:custGeom>
              <a:avLst/>
              <a:gdLst>
                <a:gd name="connsiteX0" fmla="*/ 0 w 5117528"/>
                <a:gd name="connsiteY0" fmla="*/ 1687478 h 1687477"/>
                <a:gd name="connsiteX1" fmla="*/ 50016 w 5117528"/>
                <a:gd name="connsiteY1" fmla="*/ 1687478 h 1687477"/>
                <a:gd name="connsiteX2" fmla="*/ 50016 w 5117528"/>
                <a:gd name="connsiteY2" fmla="*/ 1680623 h 1687477"/>
                <a:gd name="connsiteX3" fmla="*/ 108157 w 5117528"/>
                <a:gd name="connsiteY3" fmla="*/ 1680623 h 1687477"/>
                <a:gd name="connsiteX4" fmla="*/ 108157 w 5117528"/>
                <a:gd name="connsiteY4" fmla="*/ 1676815 h 1687477"/>
                <a:gd name="connsiteX5" fmla="*/ 196765 w 5117528"/>
                <a:gd name="connsiteY5" fmla="*/ 1676815 h 1687477"/>
                <a:gd name="connsiteX6" fmla="*/ 196765 w 5117528"/>
                <a:gd name="connsiteY6" fmla="*/ 1664120 h 1687477"/>
                <a:gd name="connsiteX7" fmla="*/ 229770 w 5117528"/>
                <a:gd name="connsiteY7" fmla="*/ 1664120 h 1687477"/>
                <a:gd name="connsiteX8" fmla="*/ 229770 w 5117528"/>
                <a:gd name="connsiteY8" fmla="*/ 1654092 h 1687477"/>
                <a:gd name="connsiteX9" fmla="*/ 378677 w 5117528"/>
                <a:gd name="connsiteY9" fmla="*/ 1654092 h 1687477"/>
                <a:gd name="connsiteX10" fmla="*/ 378677 w 5117528"/>
                <a:gd name="connsiteY10" fmla="*/ 1647998 h 1687477"/>
                <a:gd name="connsiteX11" fmla="*/ 395179 w 5117528"/>
                <a:gd name="connsiteY11" fmla="*/ 1647998 h 1687477"/>
                <a:gd name="connsiteX12" fmla="*/ 395179 w 5117528"/>
                <a:gd name="connsiteY12" fmla="*/ 1641397 h 1687477"/>
                <a:gd name="connsiteX13" fmla="*/ 423869 w 5117528"/>
                <a:gd name="connsiteY13" fmla="*/ 1641397 h 1687477"/>
                <a:gd name="connsiteX14" fmla="*/ 423869 w 5117528"/>
                <a:gd name="connsiteY14" fmla="*/ 1626291 h 1687477"/>
                <a:gd name="connsiteX15" fmla="*/ 434024 w 5117528"/>
                <a:gd name="connsiteY15" fmla="*/ 1626291 h 1687477"/>
                <a:gd name="connsiteX16" fmla="*/ 434024 w 5117528"/>
                <a:gd name="connsiteY16" fmla="*/ 1618293 h 1687477"/>
                <a:gd name="connsiteX17" fmla="*/ 457255 w 5117528"/>
                <a:gd name="connsiteY17" fmla="*/ 1618293 h 1687477"/>
                <a:gd name="connsiteX18" fmla="*/ 457255 w 5117528"/>
                <a:gd name="connsiteY18" fmla="*/ 1604837 h 1687477"/>
                <a:gd name="connsiteX19" fmla="*/ 508922 w 5117528"/>
                <a:gd name="connsiteY19" fmla="*/ 1604837 h 1687477"/>
                <a:gd name="connsiteX20" fmla="*/ 508922 w 5117528"/>
                <a:gd name="connsiteY20" fmla="*/ 1600267 h 1687477"/>
                <a:gd name="connsiteX21" fmla="*/ 542309 w 5117528"/>
                <a:gd name="connsiteY21" fmla="*/ 1600267 h 1687477"/>
                <a:gd name="connsiteX22" fmla="*/ 542309 w 5117528"/>
                <a:gd name="connsiteY22" fmla="*/ 1594427 h 1687477"/>
                <a:gd name="connsiteX23" fmla="*/ 576711 w 5117528"/>
                <a:gd name="connsiteY23" fmla="*/ 1594427 h 1687477"/>
                <a:gd name="connsiteX24" fmla="*/ 576711 w 5117528"/>
                <a:gd name="connsiteY24" fmla="*/ 1580336 h 1687477"/>
                <a:gd name="connsiteX25" fmla="*/ 593975 w 5117528"/>
                <a:gd name="connsiteY25" fmla="*/ 1580336 h 1687477"/>
                <a:gd name="connsiteX26" fmla="*/ 593975 w 5117528"/>
                <a:gd name="connsiteY26" fmla="*/ 1568911 h 1687477"/>
                <a:gd name="connsiteX27" fmla="*/ 625457 w 5117528"/>
                <a:gd name="connsiteY27" fmla="*/ 1568911 h 1687477"/>
                <a:gd name="connsiteX28" fmla="*/ 625457 w 5117528"/>
                <a:gd name="connsiteY28" fmla="*/ 1562310 h 1687477"/>
                <a:gd name="connsiteX29" fmla="*/ 635613 w 5117528"/>
                <a:gd name="connsiteY29" fmla="*/ 1562310 h 1687477"/>
                <a:gd name="connsiteX30" fmla="*/ 635613 w 5117528"/>
                <a:gd name="connsiteY30" fmla="*/ 1544157 h 1687477"/>
                <a:gd name="connsiteX31" fmla="*/ 640437 w 5117528"/>
                <a:gd name="connsiteY31" fmla="*/ 1544157 h 1687477"/>
                <a:gd name="connsiteX32" fmla="*/ 640437 w 5117528"/>
                <a:gd name="connsiteY32" fmla="*/ 1513056 h 1687477"/>
                <a:gd name="connsiteX33" fmla="*/ 650846 w 5117528"/>
                <a:gd name="connsiteY33" fmla="*/ 1513056 h 1687477"/>
                <a:gd name="connsiteX34" fmla="*/ 650846 w 5117528"/>
                <a:gd name="connsiteY34" fmla="*/ 1503535 h 1687477"/>
                <a:gd name="connsiteX35" fmla="*/ 662906 w 5117528"/>
                <a:gd name="connsiteY35" fmla="*/ 1503535 h 1687477"/>
                <a:gd name="connsiteX36" fmla="*/ 662906 w 5117528"/>
                <a:gd name="connsiteY36" fmla="*/ 1486143 h 1687477"/>
                <a:gd name="connsiteX37" fmla="*/ 676362 w 5117528"/>
                <a:gd name="connsiteY37" fmla="*/ 1486143 h 1687477"/>
                <a:gd name="connsiteX38" fmla="*/ 676362 w 5117528"/>
                <a:gd name="connsiteY38" fmla="*/ 1478527 h 1687477"/>
                <a:gd name="connsiteX39" fmla="*/ 688168 w 5117528"/>
                <a:gd name="connsiteY39" fmla="*/ 1478527 h 1687477"/>
                <a:gd name="connsiteX40" fmla="*/ 688168 w 5117528"/>
                <a:gd name="connsiteY40" fmla="*/ 1423687 h 1687477"/>
                <a:gd name="connsiteX41" fmla="*/ 708987 w 5117528"/>
                <a:gd name="connsiteY41" fmla="*/ 1423687 h 1687477"/>
                <a:gd name="connsiteX42" fmla="*/ 708987 w 5117528"/>
                <a:gd name="connsiteY42" fmla="*/ 1416451 h 1687477"/>
                <a:gd name="connsiteX43" fmla="*/ 723840 w 5117528"/>
                <a:gd name="connsiteY43" fmla="*/ 1416451 h 1687477"/>
                <a:gd name="connsiteX44" fmla="*/ 723840 w 5117528"/>
                <a:gd name="connsiteY44" fmla="*/ 1408199 h 1687477"/>
                <a:gd name="connsiteX45" fmla="*/ 744659 w 5117528"/>
                <a:gd name="connsiteY45" fmla="*/ 1408199 h 1687477"/>
                <a:gd name="connsiteX46" fmla="*/ 744659 w 5117528"/>
                <a:gd name="connsiteY46" fmla="*/ 1398551 h 1687477"/>
                <a:gd name="connsiteX47" fmla="*/ 754941 w 5117528"/>
                <a:gd name="connsiteY47" fmla="*/ 1398551 h 1687477"/>
                <a:gd name="connsiteX48" fmla="*/ 754941 w 5117528"/>
                <a:gd name="connsiteY48" fmla="*/ 1380018 h 1687477"/>
                <a:gd name="connsiteX49" fmla="*/ 774871 w 5117528"/>
                <a:gd name="connsiteY49" fmla="*/ 1380018 h 1687477"/>
                <a:gd name="connsiteX50" fmla="*/ 774871 w 5117528"/>
                <a:gd name="connsiteY50" fmla="*/ 1373924 h 1687477"/>
                <a:gd name="connsiteX51" fmla="*/ 836440 w 5117528"/>
                <a:gd name="connsiteY51" fmla="*/ 1373924 h 1687477"/>
                <a:gd name="connsiteX52" fmla="*/ 836440 w 5117528"/>
                <a:gd name="connsiteY52" fmla="*/ 1356787 h 1687477"/>
                <a:gd name="connsiteX53" fmla="*/ 939646 w 5117528"/>
                <a:gd name="connsiteY53" fmla="*/ 1356787 h 1687477"/>
                <a:gd name="connsiteX54" fmla="*/ 939646 w 5117528"/>
                <a:gd name="connsiteY54" fmla="*/ 1343965 h 1687477"/>
                <a:gd name="connsiteX55" fmla="*/ 1244568 w 5117528"/>
                <a:gd name="connsiteY55" fmla="*/ 1343965 h 1687477"/>
                <a:gd name="connsiteX56" fmla="*/ 1244568 w 5117528"/>
                <a:gd name="connsiteY56" fmla="*/ 1337618 h 1687477"/>
                <a:gd name="connsiteX57" fmla="*/ 1271861 w 5117528"/>
                <a:gd name="connsiteY57" fmla="*/ 1337618 h 1687477"/>
                <a:gd name="connsiteX58" fmla="*/ 1271861 w 5117528"/>
                <a:gd name="connsiteY58" fmla="*/ 1323400 h 1687477"/>
                <a:gd name="connsiteX59" fmla="*/ 1285444 w 5117528"/>
                <a:gd name="connsiteY59" fmla="*/ 1323400 h 1687477"/>
                <a:gd name="connsiteX60" fmla="*/ 1285444 w 5117528"/>
                <a:gd name="connsiteY60" fmla="*/ 1314387 h 1687477"/>
                <a:gd name="connsiteX61" fmla="*/ 1297504 w 5117528"/>
                <a:gd name="connsiteY61" fmla="*/ 1314387 h 1687477"/>
                <a:gd name="connsiteX62" fmla="*/ 1297504 w 5117528"/>
                <a:gd name="connsiteY62" fmla="*/ 1301439 h 1687477"/>
                <a:gd name="connsiteX63" fmla="*/ 1312356 w 5117528"/>
                <a:gd name="connsiteY63" fmla="*/ 1301439 h 1687477"/>
                <a:gd name="connsiteX64" fmla="*/ 1312356 w 5117528"/>
                <a:gd name="connsiteY64" fmla="*/ 1290268 h 1687477"/>
                <a:gd name="connsiteX65" fmla="*/ 1325558 w 5117528"/>
                <a:gd name="connsiteY65" fmla="*/ 1290268 h 1687477"/>
                <a:gd name="connsiteX66" fmla="*/ 1325558 w 5117528"/>
                <a:gd name="connsiteY66" fmla="*/ 1260816 h 1687477"/>
                <a:gd name="connsiteX67" fmla="*/ 1339522 w 5117528"/>
                <a:gd name="connsiteY67" fmla="*/ 1260816 h 1687477"/>
                <a:gd name="connsiteX68" fmla="*/ 1339522 w 5117528"/>
                <a:gd name="connsiteY68" fmla="*/ 1253834 h 1687477"/>
                <a:gd name="connsiteX69" fmla="*/ 1359326 w 5117528"/>
                <a:gd name="connsiteY69" fmla="*/ 1253834 h 1687477"/>
                <a:gd name="connsiteX70" fmla="*/ 1359326 w 5117528"/>
                <a:gd name="connsiteY70" fmla="*/ 1241140 h 1687477"/>
                <a:gd name="connsiteX71" fmla="*/ 1368720 w 5117528"/>
                <a:gd name="connsiteY71" fmla="*/ 1241140 h 1687477"/>
                <a:gd name="connsiteX72" fmla="*/ 1368720 w 5117528"/>
                <a:gd name="connsiteY72" fmla="*/ 1209404 h 1687477"/>
                <a:gd name="connsiteX73" fmla="*/ 1383191 w 5117528"/>
                <a:gd name="connsiteY73" fmla="*/ 1209404 h 1687477"/>
                <a:gd name="connsiteX74" fmla="*/ 1383191 w 5117528"/>
                <a:gd name="connsiteY74" fmla="*/ 1193536 h 1687477"/>
                <a:gd name="connsiteX75" fmla="*/ 1397409 w 5117528"/>
                <a:gd name="connsiteY75" fmla="*/ 1193536 h 1687477"/>
                <a:gd name="connsiteX76" fmla="*/ 1397409 w 5117528"/>
                <a:gd name="connsiteY76" fmla="*/ 1183761 h 1687477"/>
                <a:gd name="connsiteX77" fmla="*/ 1409977 w 5117528"/>
                <a:gd name="connsiteY77" fmla="*/ 1183761 h 1687477"/>
                <a:gd name="connsiteX78" fmla="*/ 1409977 w 5117528"/>
                <a:gd name="connsiteY78" fmla="*/ 1176017 h 1687477"/>
                <a:gd name="connsiteX79" fmla="*/ 1425845 w 5117528"/>
                <a:gd name="connsiteY79" fmla="*/ 1176017 h 1687477"/>
                <a:gd name="connsiteX80" fmla="*/ 1425845 w 5117528"/>
                <a:gd name="connsiteY80" fmla="*/ 1149613 h 1687477"/>
                <a:gd name="connsiteX81" fmla="*/ 1477131 w 5117528"/>
                <a:gd name="connsiteY81" fmla="*/ 1149613 h 1687477"/>
                <a:gd name="connsiteX82" fmla="*/ 1477131 w 5117528"/>
                <a:gd name="connsiteY82" fmla="*/ 1128413 h 1687477"/>
                <a:gd name="connsiteX83" fmla="*/ 1489571 w 5117528"/>
                <a:gd name="connsiteY83" fmla="*/ 1128413 h 1687477"/>
                <a:gd name="connsiteX84" fmla="*/ 1489571 w 5117528"/>
                <a:gd name="connsiteY84" fmla="*/ 1120669 h 1687477"/>
                <a:gd name="connsiteX85" fmla="*/ 1559391 w 5117528"/>
                <a:gd name="connsiteY85" fmla="*/ 1120669 h 1687477"/>
                <a:gd name="connsiteX86" fmla="*/ 1559391 w 5117528"/>
                <a:gd name="connsiteY86" fmla="*/ 1106959 h 1687477"/>
                <a:gd name="connsiteX87" fmla="*/ 1625021 w 5117528"/>
                <a:gd name="connsiteY87" fmla="*/ 1106959 h 1687477"/>
                <a:gd name="connsiteX88" fmla="*/ 1625021 w 5117528"/>
                <a:gd name="connsiteY88" fmla="*/ 1091980 h 1687477"/>
                <a:gd name="connsiteX89" fmla="*/ 1639239 w 5117528"/>
                <a:gd name="connsiteY89" fmla="*/ 1091980 h 1687477"/>
                <a:gd name="connsiteX90" fmla="*/ 1639239 w 5117528"/>
                <a:gd name="connsiteY90" fmla="*/ 1084998 h 1687477"/>
                <a:gd name="connsiteX91" fmla="*/ 1779132 w 5117528"/>
                <a:gd name="connsiteY91" fmla="*/ 1084998 h 1687477"/>
                <a:gd name="connsiteX92" fmla="*/ 1779132 w 5117528"/>
                <a:gd name="connsiteY92" fmla="*/ 1073319 h 1687477"/>
                <a:gd name="connsiteX93" fmla="*/ 1818485 w 5117528"/>
                <a:gd name="connsiteY93" fmla="*/ 1073319 h 1687477"/>
                <a:gd name="connsiteX94" fmla="*/ 1818485 w 5117528"/>
                <a:gd name="connsiteY94" fmla="*/ 1065194 h 1687477"/>
                <a:gd name="connsiteX95" fmla="*/ 1846032 w 5117528"/>
                <a:gd name="connsiteY95" fmla="*/ 1065194 h 1687477"/>
                <a:gd name="connsiteX96" fmla="*/ 1846032 w 5117528"/>
                <a:gd name="connsiteY96" fmla="*/ 1042344 h 1687477"/>
                <a:gd name="connsiteX97" fmla="*/ 1899095 w 5117528"/>
                <a:gd name="connsiteY97" fmla="*/ 1042344 h 1687477"/>
                <a:gd name="connsiteX98" fmla="*/ 1899095 w 5117528"/>
                <a:gd name="connsiteY98" fmla="*/ 1034347 h 1687477"/>
                <a:gd name="connsiteX99" fmla="*/ 1922072 w 5117528"/>
                <a:gd name="connsiteY99" fmla="*/ 1034347 h 1687477"/>
                <a:gd name="connsiteX100" fmla="*/ 1922072 w 5117528"/>
                <a:gd name="connsiteY100" fmla="*/ 1024191 h 1687477"/>
                <a:gd name="connsiteX101" fmla="*/ 1949238 w 5117528"/>
                <a:gd name="connsiteY101" fmla="*/ 1024191 h 1687477"/>
                <a:gd name="connsiteX102" fmla="*/ 1949238 w 5117528"/>
                <a:gd name="connsiteY102" fmla="*/ 996263 h 1687477"/>
                <a:gd name="connsiteX103" fmla="*/ 1995066 w 5117528"/>
                <a:gd name="connsiteY103" fmla="*/ 996263 h 1687477"/>
                <a:gd name="connsiteX104" fmla="*/ 1995066 w 5117528"/>
                <a:gd name="connsiteY104" fmla="*/ 990424 h 1687477"/>
                <a:gd name="connsiteX105" fmla="*/ 2018550 w 5117528"/>
                <a:gd name="connsiteY105" fmla="*/ 990424 h 1687477"/>
                <a:gd name="connsiteX106" fmla="*/ 2018550 w 5117528"/>
                <a:gd name="connsiteY106" fmla="*/ 984330 h 1687477"/>
                <a:gd name="connsiteX107" fmla="*/ 2036196 w 5117528"/>
                <a:gd name="connsiteY107" fmla="*/ 984330 h 1687477"/>
                <a:gd name="connsiteX108" fmla="*/ 2036196 w 5117528"/>
                <a:gd name="connsiteY108" fmla="*/ 973540 h 1687477"/>
                <a:gd name="connsiteX109" fmla="*/ 2048763 w 5117528"/>
                <a:gd name="connsiteY109" fmla="*/ 973540 h 1687477"/>
                <a:gd name="connsiteX110" fmla="*/ 2048763 w 5117528"/>
                <a:gd name="connsiteY110" fmla="*/ 967955 h 1687477"/>
                <a:gd name="connsiteX111" fmla="*/ 2063108 w 5117528"/>
                <a:gd name="connsiteY111" fmla="*/ 967955 h 1687477"/>
                <a:gd name="connsiteX112" fmla="*/ 2063108 w 5117528"/>
                <a:gd name="connsiteY112" fmla="*/ 915019 h 1687477"/>
                <a:gd name="connsiteX113" fmla="*/ 2089005 w 5117528"/>
                <a:gd name="connsiteY113" fmla="*/ 915019 h 1687477"/>
                <a:gd name="connsiteX114" fmla="*/ 2089005 w 5117528"/>
                <a:gd name="connsiteY114" fmla="*/ 899023 h 1687477"/>
                <a:gd name="connsiteX115" fmla="*/ 2118583 w 5117528"/>
                <a:gd name="connsiteY115" fmla="*/ 899023 h 1687477"/>
                <a:gd name="connsiteX116" fmla="*/ 2118583 w 5117528"/>
                <a:gd name="connsiteY116" fmla="*/ 884425 h 1687477"/>
                <a:gd name="connsiteX117" fmla="*/ 2136355 w 5117528"/>
                <a:gd name="connsiteY117" fmla="*/ 884425 h 1687477"/>
                <a:gd name="connsiteX118" fmla="*/ 2136355 w 5117528"/>
                <a:gd name="connsiteY118" fmla="*/ 869318 h 1687477"/>
                <a:gd name="connsiteX119" fmla="*/ 2152985 w 5117528"/>
                <a:gd name="connsiteY119" fmla="*/ 869318 h 1687477"/>
                <a:gd name="connsiteX120" fmla="*/ 2152985 w 5117528"/>
                <a:gd name="connsiteY120" fmla="*/ 859036 h 1687477"/>
                <a:gd name="connsiteX121" fmla="*/ 2163394 w 5117528"/>
                <a:gd name="connsiteY121" fmla="*/ 859036 h 1687477"/>
                <a:gd name="connsiteX122" fmla="*/ 2163394 w 5117528"/>
                <a:gd name="connsiteY122" fmla="*/ 843041 h 1687477"/>
                <a:gd name="connsiteX123" fmla="*/ 2191449 w 5117528"/>
                <a:gd name="connsiteY123" fmla="*/ 843041 h 1687477"/>
                <a:gd name="connsiteX124" fmla="*/ 2191449 w 5117528"/>
                <a:gd name="connsiteY124" fmla="*/ 828950 h 1687477"/>
                <a:gd name="connsiteX125" fmla="*/ 2272313 w 5117528"/>
                <a:gd name="connsiteY125" fmla="*/ 828950 h 1687477"/>
                <a:gd name="connsiteX126" fmla="*/ 2272313 w 5117528"/>
                <a:gd name="connsiteY126" fmla="*/ 809654 h 1687477"/>
                <a:gd name="connsiteX127" fmla="*/ 2310143 w 5117528"/>
                <a:gd name="connsiteY127" fmla="*/ 809654 h 1687477"/>
                <a:gd name="connsiteX128" fmla="*/ 2310143 w 5117528"/>
                <a:gd name="connsiteY128" fmla="*/ 800768 h 1687477"/>
                <a:gd name="connsiteX129" fmla="*/ 2440896 w 5117528"/>
                <a:gd name="connsiteY129" fmla="*/ 800768 h 1687477"/>
                <a:gd name="connsiteX130" fmla="*/ 2440896 w 5117528"/>
                <a:gd name="connsiteY130" fmla="*/ 790486 h 1687477"/>
                <a:gd name="connsiteX131" fmla="*/ 2498529 w 5117528"/>
                <a:gd name="connsiteY131" fmla="*/ 790486 h 1687477"/>
                <a:gd name="connsiteX132" fmla="*/ 2498529 w 5117528"/>
                <a:gd name="connsiteY132" fmla="*/ 783377 h 1687477"/>
                <a:gd name="connsiteX133" fmla="*/ 2573807 w 5117528"/>
                <a:gd name="connsiteY133" fmla="*/ 783377 h 1687477"/>
                <a:gd name="connsiteX134" fmla="*/ 2573807 w 5117528"/>
                <a:gd name="connsiteY134" fmla="*/ 769032 h 1687477"/>
                <a:gd name="connsiteX135" fmla="*/ 2680441 w 5117528"/>
                <a:gd name="connsiteY135" fmla="*/ 769032 h 1687477"/>
                <a:gd name="connsiteX136" fmla="*/ 2680441 w 5117528"/>
                <a:gd name="connsiteY136" fmla="*/ 752148 h 1687477"/>
                <a:gd name="connsiteX137" fmla="*/ 2703164 w 5117528"/>
                <a:gd name="connsiteY137" fmla="*/ 752148 h 1687477"/>
                <a:gd name="connsiteX138" fmla="*/ 2703164 w 5117528"/>
                <a:gd name="connsiteY138" fmla="*/ 740089 h 1687477"/>
                <a:gd name="connsiteX139" fmla="*/ 2774253 w 5117528"/>
                <a:gd name="connsiteY139" fmla="*/ 740089 h 1687477"/>
                <a:gd name="connsiteX140" fmla="*/ 2774253 w 5117528"/>
                <a:gd name="connsiteY140" fmla="*/ 728283 h 1687477"/>
                <a:gd name="connsiteX141" fmla="*/ 2791518 w 5117528"/>
                <a:gd name="connsiteY141" fmla="*/ 728283 h 1687477"/>
                <a:gd name="connsiteX142" fmla="*/ 2791518 w 5117528"/>
                <a:gd name="connsiteY142" fmla="*/ 712922 h 1687477"/>
                <a:gd name="connsiteX143" fmla="*/ 2799515 w 5117528"/>
                <a:gd name="connsiteY143" fmla="*/ 712922 h 1687477"/>
                <a:gd name="connsiteX144" fmla="*/ 2799515 w 5117528"/>
                <a:gd name="connsiteY144" fmla="*/ 683852 h 1687477"/>
                <a:gd name="connsiteX145" fmla="*/ 2851563 w 5117528"/>
                <a:gd name="connsiteY145" fmla="*/ 683852 h 1687477"/>
                <a:gd name="connsiteX146" fmla="*/ 2851563 w 5117528"/>
                <a:gd name="connsiteY146" fmla="*/ 673696 h 1687477"/>
                <a:gd name="connsiteX147" fmla="*/ 2861337 w 5117528"/>
                <a:gd name="connsiteY147" fmla="*/ 673696 h 1687477"/>
                <a:gd name="connsiteX148" fmla="*/ 2861337 w 5117528"/>
                <a:gd name="connsiteY148" fmla="*/ 660367 h 1687477"/>
                <a:gd name="connsiteX149" fmla="*/ 2904372 w 5117528"/>
                <a:gd name="connsiteY149" fmla="*/ 660367 h 1687477"/>
                <a:gd name="connsiteX150" fmla="*/ 2904372 w 5117528"/>
                <a:gd name="connsiteY150" fmla="*/ 647800 h 1687477"/>
                <a:gd name="connsiteX151" fmla="*/ 2919605 w 5117528"/>
                <a:gd name="connsiteY151" fmla="*/ 647800 h 1687477"/>
                <a:gd name="connsiteX152" fmla="*/ 2919605 w 5117528"/>
                <a:gd name="connsiteY152" fmla="*/ 642087 h 1687477"/>
                <a:gd name="connsiteX153" fmla="*/ 2948041 w 5117528"/>
                <a:gd name="connsiteY153" fmla="*/ 642087 h 1687477"/>
                <a:gd name="connsiteX154" fmla="*/ 2948041 w 5117528"/>
                <a:gd name="connsiteY154" fmla="*/ 626854 h 1687477"/>
                <a:gd name="connsiteX155" fmla="*/ 3016464 w 5117528"/>
                <a:gd name="connsiteY155" fmla="*/ 626854 h 1687477"/>
                <a:gd name="connsiteX156" fmla="*/ 3016464 w 5117528"/>
                <a:gd name="connsiteY156" fmla="*/ 613905 h 1687477"/>
                <a:gd name="connsiteX157" fmla="*/ 3104564 w 5117528"/>
                <a:gd name="connsiteY157" fmla="*/ 613905 h 1687477"/>
                <a:gd name="connsiteX158" fmla="*/ 3104564 w 5117528"/>
                <a:gd name="connsiteY158" fmla="*/ 603623 h 1687477"/>
                <a:gd name="connsiteX159" fmla="*/ 3177684 w 5117528"/>
                <a:gd name="connsiteY159" fmla="*/ 603623 h 1687477"/>
                <a:gd name="connsiteX160" fmla="*/ 3177684 w 5117528"/>
                <a:gd name="connsiteY160" fmla="*/ 589532 h 1687477"/>
                <a:gd name="connsiteX161" fmla="*/ 3380288 w 5117528"/>
                <a:gd name="connsiteY161" fmla="*/ 589532 h 1687477"/>
                <a:gd name="connsiteX162" fmla="*/ 3380288 w 5117528"/>
                <a:gd name="connsiteY162" fmla="*/ 577345 h 1687477"/>
                <a:gd name="connsiteX163" fmla="*/ 3423449 w 5117528"/>
                <a:gd name="connsiteY163" fmla="*/ 577345 h 1687477"/>
                <a:gd name="connsiteX164" fmla="*/ 3423449 w 5117528"/>
                <a:gd name="connsiteY164" fmla="*/ 560081 h 1687477"/>
                <a:gd name="connsiteX165" fmla="*/ 3543031 w 5117528"/>
                <a:gd name="connsiteY165" fmla="*/ 560081 h 1687477"/>
                <a:gd name="connsiteX166" fmla="*/ 3543031 w 5117528"/>
                <a:gd name="connsiteY166" fmla="*/ 544974 h 1687477"/>
                <a:gd name="connsiteX167" fmla="*/ 3591651 w 5117528"/>
                <a:gd name="connsiteY167" fmla="*/ 544974 h 1687477"/>
                <a:gd name="connsiteX168" fmla="*/ 3591651 w 5117528"/>
                <a:gd name="connsiteY168" fmla="*/ 510826 h 1687477"/>
                <a:gd name="connsiteX169" fmla="*/ 3767470 w 5117528"/>
                <a:gd name="connsiteY169" fmla="*/ 510826 h 1687477"/>
                <a:gd name="connsiteX170" fmla="*/ 3767470 w 5117528"/>
                <a:gd name="connsiteY170" fmla="*/ 489119 h 1687477"/>
                <a:gd name="connsiteX171" fmla="*/ 4035704 w 5117528"/>
                <a:gd name="connsiteY171" fmla="*/ 489119 h 1687477"/>
                <a:gd name="connsiteX172" fmla="*/ 4035704 w 5117528"/>
                <a:gd name="connsiteY172" fmla="*/ 469061 h 1687477"/>
                <a:gd name="connsiteX173" fmla="*/ 4157064 w 5117528"/>
                <a:gd name="connsiteY173" fmla="*/ 469061 h 1687477"/>
                <a:gd name="connsiteX174" fmla="*/ 4157064 w 5117528"/>
                <a:gd name="connsiteY174" fmla="*/ 439864 h 1687477"/>
                <a:gd name="connsiteX175" fmla="*/ 4175471 w 5117528"/>
                <a:gd name="connsiteY175" fmla="*/ 439864 h 1687477"/>
                <a:gd name="connsiteX176" fmla="*/ 4175471 w 5117528"/>
                <a:gd name="connsiteY176" fmla="*/ 412063 h 1687477"/>
                <a:gd name="connsiteX177" fmla="*/ 4966591 w 5117528"/>
                <a:gd name="connsiteY177" fmla="*/ 412063 h 1687477"/>
                <a:gd name="connsiteX178" fmla="*/ 4966591 w 5117528"/>
                <a:gd name="connsiteY178" fmla="*/ 0 h 1687477"/>
                <a:gd name="connsiteX179" fmla="*/ 5117529 w 5117528"/>
                <a:gd name="connsiteY179" fmla="*/ 0 h 168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5117528" h="1687477">
                  <a:moveTo>
                    <a:pt x="0" y="1687478"/>
                  </a:moveTo>
                  <a:lnTo>
                    <a:pt x="50016" y="1687478"/>
                  </a:lnTo>
                  <a:lnTo>
                    <a:pt x="50016" y="1680623"/>
                  </a:lnTo>
                  <a:lnTo>
                    <a:pt x="108157" y="1680623"/>
                  </a:lnTo>
                  <a:lnTo>
                    <a:pt x="108157" y="1676815"/>
                  </a:lnTo>
                  <a:lnTo>
                    <a:pt x="196765" y="1676815"/>
                  </a:lnTo>
                  <a:lnTo>
                    <a:pt x="196765" y="1664120"/>
                  </a:lnTo>
                  <a:lnTo>
                    <a:pt x="229770" y="1664120"/>
                  </a:lnTo>
                  <a:lnTo>
                    <a:pt x="229770" y="1654092"/>
                  </a:lnTo>
                  <a:lnTo>
                    <a:pt x="378677" y="1654092"/>
                  </a:lnTo>
                  <a:lnTo>
                    <a:pt x="378677" y="1647998"/>
                  </a:lnTo>
                  <a:lnTo>
                    <a:pt x="395179" y="1647998"/>
                  </a:lnTo>
                  <a:lnTo>
                    <a:pt x="395179" y="1641397"/>
                  </a:lnTo>
                  <a:lnTo>
                    <a:pt x="423869" y="1641397"/>
                  </a:lnTo>
                  <a:lnTo>
                    <a:pt x="423869" y="1626291"/>
                  </a:lnTo>
                  <a:lnTo>
                    <a:pt x="434024" y="1626291"/>
                  </a:lnTo>
                  <a:lnTo>
                    <a:pt x="434024" y="1618293"/>
                  </a:lnTo>
                  <a:lnTo>
                    <a:pt x="457255" y="1618293"/>
                  </a:lnTo>
                  <a:lnTo>
                    <a:pt x="457255" y="1604837"/>
                  </a:lnTo>
                  <a:lnTo>
                    <a:pt x="508922" y="1604837"/>
                  </a:lnTo>
                  <a:lnTo>
                    <a:pt x="508922" y="1600267"/>
                  </a:lnTo>
                  <a:lnTo>
                    <a:pt x="542309" y="1600267"/>
                  </a:lnTo>
                  <a:lnTo>
                    <a:pt x="542309" y="1594427"/>
                  </a:lnTo>
                  <a:lnTo>
                    <a:pt x="576711" y="1594427"/>
                  </a:lnTo>
                  <a:lnTo>
                    <a:pt x="576711" y="1580336"/>
                  </a:lnTo>
                  <a:lnTo>
                    <a:pt x="593975" y="1580336"/>
                  </a:lnTo>
                  <a:lnTo>
                    <a:pt x="593975" y="1568911"/>
                  </a:lnTo>
                  <a:lnTo>
                    <a:pt x="625457" y="1568911"/>
                  </a:lnTo>
                  <a:lnTo>
                    <a:pt x="625457" y="1562310"/>
                  </a:lnTo>
                  <a:lnTo>
                    <a:pt x="635613" y="1562310"/>
                  </a:lnTo>
                  <a:lnTo>
                    <a:pt x="635613" y="1544157"/>
                  </a:lnTo>
                  <a:lnTo>
                    <a:pt x="640437" y="1544157"/>
                  </a:lnTo>
                  <a:lnTo>
                    <a:pt x="640437" y="1513056"/>
                  </a:lnTo>
                  <a:lnTo>
                    <a:pt x="650846" y="1513056"/>
                  </a:lnTo>
                  <a:lnTo>
                    <a:pt x="650846" y="1503535"/>
                  </a:lnTo>
                  <a:lnTo>
                    <a:pt x="662906" y="1503535"/>
                  </a:lnTo>
                  <a:lnTo>
                    <a:pt x="662906" y="1486143"/>
                  </a:lnTo>
                  <a:lnTo>
                    <a:pt x="676362" y="1486143"/>
                  </a:lnTo>
                  <a:lnTo>
                    <a:pt x="676362" y="1478527"/>
                  </a:lnTo>
                  <a:lnTo>
                    <a:pt x="688168" y="1478527"/>
                  </a:lnTo>
                  <a:lnTo>
                    <a:pt x="688168" y="1423687"/>
                  </a:lnTo>
                  <a:lnTo>
                    <a:pt x="708987" y="1423687"/>
                  </a:lnTo>
                  <a:lnTo>
                    <a:pt x="708987" y="1416451"/>
                  </a:lnTo>
                  <a:lnTo>
                    <a:pt x="723840" y="1416451"/>
                  </a:lnTo>
                  <a:lnTo>
                    <a:pt x="723840" y="1408199"/>
                  </a:lnTo>
                  <a:lnTo>
                    <a:pt x="744659" y="1408199"/>
                  </a:lnTo>
                  <a:lnTo>
                    <a:pt x="744659" y="1398551"/>
                  </a:lnTo>
                  <a:lnTo>
                    <a:pt x="754941" y="1398551"/>
                  </a:lnTo>
                  <a:lnTo>
                    <a:pt x="754941" y="1380018"/>
                  </a:lnTo>
                  <a:lnTo>
                    <a:pt x="774871" y="1380018"/>
                  </a:lnTo>
                  <a:lnTo>
                    <a:pt x="774871" y="1373924"/>
                  </a:lnTo>
                  <a:lnTo>
                    <a:pt x="836440" y="1373924"/>
                  </a:lnTo>
                  <a:lnTo>
                    <a:pt x="836440" y="1356787"/>
                  </a:lnTo>
                  <a:lnTo>
                    <a:pt x="939646" y="1356787"/>
                  </a:lnTo>
                  <a:lnTo>
                    <a:pt x="939646" y="1343965"/>
                  </a:lnTo>
                  <a:lnTo>
                    <a:pt x="1244568" y="1343965"/>
                  </a:lnTo>
                  <a:lnTo>
                    <a:pt x="1244568" y="1337618"/>
                  </a:lnTo>
                  <a:lnTo>
                    <a:pt x="1271861" y="1337618"/>
                  </a:lnTo>
                  <a:lnTo>
                    <a:pt x="1271861" y="1323400"/>
                  </a:lnTo>
                  <a:lnTo>
                    <a:pt x="1285444" y="1323400"/>
                  </a:lnTo>
                  <a:lnTo>
                    <a:pt x="1285444" y="1314387"/>
                  </a:lnTo>
                  <a:lnTo>
                    <a:pt x="1297504" y="1314387"/>
                  </a:lnTo>
                  <a:lnTo>
                    <a:pt x="1297504" y="1301439"/>
                  </a:lnTo>
                  <a:lnTo>
                    <a:pt x="1312356" y="1301439"/>
                  </a:lnTo>
                  <a:lnTo>
                    <a:pt x="1312356" y="1290268"/>
                  </a:lnTo>
                  <a:lnTo>
                    <a:pt x="1325558" y="1290268"/>
                  </a:lnTo>
                  <a:lnTo>
                    <a:pt x="1325558" y="1260816"/>
                  </a:lnTo>
                  <a:lnTo>
                    <a:pt x="1339522" y="1260816"/>
                  </a:lnTo>
                  <a:lnTo>
                    <a:pt x="1339522" y="1253834"/>
                  </a:lnTo>
                  <a:lnTo>
                    <a:pt x="1359326" y="1253834"/>
                  </a:lnTo>
                  <a:lnTo>
                    <a:pt x="1359326" y="1241140"/>
                  </a:lnTo>
                  <a:lnTo>
                    <a:pt x="1368720" y="1241140"/>
                  </a:lnTo>
                  <a:lnTo>
                    <a:pt x="1368720" y="1209404"/>
                  </a:lnTo>
                  <a:lnTo>
                    <a:pt x="1383191" y="1209404"/>
                  </a:lnTo>
                  <a:lnTo>
                    <a:pt x="1383191" y="1193536"/>
                  </a:lnTo>
                  <a:lnTo>
                    <a:pt x="1397409" y="1193536"/>
                  </a:lnTo>
                  <a:lnTo>
                    <a:pt x="1397409" y="1183761"/>
                  </a:lnTo>
                  <a:lnTo>
                    <a:pt x="1409977" y="1183761"/>
                  </a:lnTo>
                  <a:lnTo>
                    <a:pt x="1409977" y="1176017"/>
                  </a:lnTo>
                  <a:lnTo>
                    <a:pt x="1425845" y="1176017"/>
                  </a:lnTo>
                  <a:lnTo>
                    <a:pt x="1425845" y="1149613"/>
                  </a:lnTo>
                  <a:lnTo>
                    <a:pt x="1477131" y="1149613"/>
                  </a:lnTo>
                  <a:lnTo>
                    <a:pt x="1477131" y="1128413"/>
                  </a:lnTo>
                  <a:lnTo>
                    <a:pt x="1489571" y="1128413"/>
                  </a:lnTo>
                  <a:lnTo>
                    <a:pt x="1489571" y="1120669"/>
                  </a:lnTo>
                  <a:cubicBezTo>
                    <a:pt x="1489571" y="1120669"/>
                    <a:pt x="1559391" y="1120796"/>
                    <a:pt x="1559391" y="1120669"/>
                  </a:cubicBezTo>
                  <a:lnTo>
                    <a:pt x="1559391" y="1106959"/>
                  </a:lnTo>
                  <a:lnTo>
                    <a:pt x="1625021" y="1106959"/>
                  </a:lnTo>
                  <a:lnTo>
                    <a:pt x="1625021" y="1091980"/>
                  </a:lnTo>
                  <a:lnTo>
                    <a:pt x="1639239" y="1091980"/>
                  </a:lnTo>
                  <a:lnTo>
                    <a:pt x="1639239" y="1084998"/>
                  </a:lnTo>
                  <a:lnTo>
                    <a:pt x="1779132" y="1084998"/>
                  </a:lnTo>
                  <a:lnTo>
                    <a:pt x="1779132" y="1073319"/>
                  </a:lnTo>
                  <a:lnTo>
                    <a:pt x="1818485" y="1073319"/>
                  </a:lnTo>
                  <a:lnTo>
                    <a:pt x="1818485" y="1065194"/>
                  </a:lnTo>
                  <a:lnTo>
                    <a:pt x="1846032" y="1065194"/>
                  </a:lnTo>
                  <a:lnTo>
                    <a:pt x="1846032" y="1042344"/>
                  </a:lnTo>
                  <a:lnTo>
                    <a:pt x="1899095" y="1042344"/>
                  </a:lnTo>
                  <a:lnTo>
                    <a:pt x="1899095" y="1034347"/>
                  </a:lnTo>
                  <a:lnTo>
                    <a:pt x="1922072" y="1034347"/>
                  </a:lnTo>
                  <a:lnTo>
                    <a:pt x="1922072" y="1024191"/>
                  </a:lnTo>
                  <a:lnTo>
                    <a:pt x="1949238" y="1024191"/>
                  </a:lnTo>
                  <a:lnTo>
                    <a:pt x="1949238" y="996263"/>
                  </a:lnTo>
                  <a:lnTo>
                    <a:pt x="1995066" y="996263"/>
                  </a:lnTo>
                  <a:lnTo>
                    <a:pt x="1995066" y="990424"/>
                  </a:lnTo>
                  <a:lnTo>
                    <a:pt x="2018550" y="990424"/>
                  </a:lnTo>
                  <a:lnTo>
                    <a:pt x="2018550" y="984330"/>
                  </a:lnTo>
                  <a:lnTo>
                    <a:pt x="2036196" y="984330"/>
                  </a:lnTo>
                  <a:lnTo>
                    <a:pt x="2036196" y="973540"/>
                  </a:lnTo>
                  <a:lnTo>
                    <a:pt x="2048763" y="973540"/>
                  </a:lnTo>
                  <a:lnTo>
                    <a:pt x="2048763" y="967955"/>
                  </a:lnTo>
                  <a:lnTo>
                    <a:pt x="2063108" y="967955"/>
                  </a:lnTo>
                  <a:lnTo>
                    <a:pt x="2063108" y="915019"/>
                  </a:lnTo>
                  <a:lnTo>
                    <a:pt x="2089005" y="915019"/>
                  </a:lnTo>
                  <a:lnTo>
                    <a:pt x="2089005" y="899023"/>
                  </a:lnTo>
                  <a:lnTo>
                    <a:pt x="2118583" y="899023"/>
                  </a:lnTo>
                  <a:lnTo>
                    <a:pt x="2118583" y="884425"/>
                  </a:lnTo>
                  <a:lnTo>
                    <a:pt x="2136355" y="884425"/>
                  </a:lnTo>
                  <a:lnTo>
                    <a:pt x="2136355" y="869318"/>
                  </a:lnTo>
                  <a:lnTo>
                    <a:pt x="2152985" y="869318"/>
                  </a:lnTo>
                  <a:lnTo>
                    <a:pt x="2152985" y="859036"/>
                  </a:lnTo>
                  <a:lnTo>
                    <a:pt x="2163394" y="859036"/>
                  </a:lnTo>
                  <a:lnTo>
                    <a:pt x="2163394" y="843041"/>
                  </a:lnTo>
                  <a:lnTo>
                    <a:pt x="2191449" y="843041"/>
                  </a:lnTo>
                  <a:lnTo>
                    <a:pt x="2191449" y="828950"/>
                  </a:lnTo>
                  <a:lnTo>
                    <a:pt x="2272313" y="828950"/>
                  </a:lnTo>
                  <a:lnTo>
                    <a:pt x="2272313" y="809654"/>
                  </a:lnTo>
                  <a:lnTo>
                    <a:pt x="2310143" y="809654"/>
                  </a:lnTo>
                  <a:lnTo>
                    <a:pt x="2310143" y="800768"/>
                  </a:lnTo>
                  <a:lnTo>
                    <a:pt x="2440896" y="800768"/>
                  </a:lnTo>
                  <a:lnTo>
                    <a:pt x="2440896" y="790486"/>
                  </a:lnTo>
                  <a:lnTo>
                    <a:pt x="2498529" y="790486"/>
                  </a:lnTo>
                  <a:lnTo>
                    <a:pt x="2498529" y="783377"/>
                  </a:lnTo>
                  <a:lnTo>
                    <a:pt x="2573807" y="783377"/>
                  </a:lnTo>
                  <a:lnTo>
                    <a:pt x="2573807" y="769032"/>
                  </a:lnTo>
                  <a:lnTo>
                    <a:pt x="2680441" y="769032"/>
                  </a:lnTo>
                  <a:lnTo>
                    <a:pt x="2680441" y="752148"/>
                  </a:lnTo>
                  <a:lnTo>
                    <a:pt x="2703164" y="752148"/>
                  </a:lnTo>
                  <a:lnTo>
                    <a:pt x="2703164" y="740089"/>
                  </a:lnTo>
                  <a:lnTo>
                    <a:pt x="2774253" y="740089"/>
                  </a:lnTo>
                  <a:lnTo>
                    <a:pt x="2774253" y="728283"/>
                  </a:lnTo>
                  <a:lnTo>
                    <a:pt x="2791518" y="728283"/>
                  </a:lnTo>
                  <a:lnTo>
                    <a:pt x="2791518" y="712922"/>
                  </a:lnTo>
                  <a:lnTo>
                    <a:pt x="2799515" y="712922"/>
                  </a:lnTo>
                  <a:lnTo>
                    <a:pt x="2799515" y="683852"/>
                  </a:lnTo>
                  <a:lnTo>
                    <a:pt x="2851563" y="683852"/>
                  </a:lnTo>
                  <a:lnTo>
                    <a:pt x="2851563" y="673696"/>
                  </a:lnTo>
                  <a:lnTo>
                    <a:pt x="2861337" y="673696"/>
                  </a:lnTo>
                  <a:lnTo>
                    <a:pt x="2861337" y="660367"/>
                  </a:lnTo>
                  <a:lnTo>
                    <a:pt x="2904372" y="660367"/>
                  </a:lnTo>
                  <a:lnTo>
                    <a:pt x="2904372" y="647800"/>
                  </a:lnTo>
                  <a:lnTo>
                    <a:pt x="2919605" y="647800"/>
                  </a:lnTo>
                  <a:lnTo>
                    <a:pt x="2919605" y="642087"/>
                  </a:lnTo>
                  <a:lnTo>
                    <a:pt x="2948041" y="642087"/>
                  </a:lnTo>
                  <a:lnTo>
                    <a:pt x="2948041" y="626854"/>
                  </a:lnTo>
                  <a:lnTo>
                    <a:pt x="3016464" y="626854"/>
                  </a:lnTo>
                  <a:lnTo>
                    <a:pt x="3016464" y="613905"/>
                  </a:lnTo>
                  <a:lnTo>
                    <a:pt x="3104564" y="613905"/>
                  </a:lnTo>
                  <a:lnTo>
                    <a:pt x="3104564" y="603623"/>
                  </a:lnTo>
                  <a:lnTo>
                    <a:pt x="3177684" y="603623"/>
                  </a:lnTo>
                  <a:lnTo>
                    <a:pt x="3177684" y="589532"/>
                  </a:lnTo>
                  <a:lnTo>
                    <a:pt x="3380288" y="589532"/>
                  </a:lnTo>
                  <a:lnTo>
                    <a:pt x="3380288" y="577345"/>
                  </a:lnTo>
                  <a:lnTo>
                    <a:pt x="3423449" y="577345"/>
                  </a:lnTo>
                  <a:lnTo>
                    <a:pt x="3423449" y="560081"/>
                  </a:lnTo>
                  <a:lnTo>
                    <a:pt x="3543031" y="560081"/>
                  </a:lnTo>
                  <a:lnTo>
                    <a:pt x="3543031" y="544974"/>
                  </a:lnTo>
                  <a:lnTo>
                    <a:pt x="3591651" y="544974"/>
                  </a:lnTo>
                  <a:lnTo>
                    <a:pt x="3591651" y="510826"/>
                  </a:lnTo>
                  <a:lnTo>
                    <a:pt x="3767470" y="510826"/>
                  </a:lnTo>
                  <a:lnTo>
                    <a:pt x="3767470" y="489119"/>
                  </a:lnTo>
                  <a:lnTo>
                    <a:pt x="4035704" y="489119"/>
                  </a:lnTo>
                  <a:lnTo>
                    <a:pt x="4035704" y="469061"/>
                  </a:lnTo>
                  <a:lnTo>
                    <a:pt x="4157064" y="469061"/>
                  </a:lnTo>
                  <a:lnTo>
                    <a:pt x="4157064" y="439864"/>
                  </a:lnTo>
                  <a:lnTo>
                    <a:pt x="4175471" y="439864"/>
                  </a:lnTo>
                  <a:lnTo>
                    <a:pt x="4175471" y="412063"/>
                  </a:lnTo>
                  <a:lnTo>
                    <a:pt x="4966591" y="412063"/>
                  </a:lnTo>
                  <a:lnTo>
                    <a:pt x="4966591" y="0"/>
                  </a:lnTo>
                  <a:lnTo>
                    <a:pt x="5117529" y="0"/>
                  </a:lnTo>
                </a:path>
              </a:pathLst>
            </a:custGeom>
            <a:noFill/>
            <a:ln w="19050" cap="flat">
              <a:solidFill>
                <a:srgbClr val="00B05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1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18" name="Rectangle 48">
              <a:extLst>
                <a:ext uri="{FF2B5EF4-FFF2-40B4-BE49-F238E27FC236}">
                  <a16:creationId xmlns:a16="http://schemas.microsoft.com/office/drawing/2014/main" xmlns="" id="{6224C4FA-F6E5-AACF-D815-5EB11048F83A}"/>
                </a:ext>
              </a:extLst>
            </p:cNvPr>
            <p:cNvSpPr>
              <a:spLocks noChangeArrowheads="1"/>
            </p:cNvSpPr>
            <p:nvPr/>
          </p:nvSpPr>
          <p:spPr bwMode="auto">
            <a:xfrm>
              <a:off x="5255817" y="4817876"/>
              <a:ext cx="2244772"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Mois jusqu’au 1</a:t>
              </a:r>
              <a:r>
                <a:rPr kumimoji="0" lang="fr-FR" altLang="fr-FR" sz="1100" b="1" i="0" u="none" strike="noStrike" kern="0" cap="none" spc="0" normalizeH="0" baseline="30000" noProof="0" dirty="0">
                  <a:ln>
                    <a:noFill/>
                  </a:ln>
                  <a:solidFill>
                    <a:srgbClr val="000066"/>
                  </a:solidFill>
                  <a:effectLst/>
                  <a:uLnTx/>
                  <a:uFillTx/>
                  <a:latin typeface="Arial"/>
                  <a:ea typeface="Roboto Condensed" panose="02000000000000000000" pitchFamily="2" charset="0"/>
                  <a:cs typeface="Calibri" panose="020F0502020204030204" pitchFamily="34" charset="0"/>
                </a:rPr>
                <a:t>er</a:t>
              </a: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épisode de GC</a:t>
              </a:r>
            </a:p>
          </p:txBody>
        </p:sp>
      </p:grpSp>
      <p:sp>
        <p:nvSpPr>
          <p:cNvPr id="3" name="Titre 2">
            <a:extLst>
              <a:ext uri="{FF2B5EF4-FFF2-40B4-BE49-F238E27FC236}">
                <a16:creationId xmlns:a16="http://schemas.microsoft.com/office/drawing/2014/main" xmlns="" id="{35E6FF03-5F74-3314-F9CE-8B2052C220D6}"/>
              </a:ext>
            </a:extLst>
          </p:cNvPr>
          <p:cNvSpPr>
            <a:spLocks noGrp="1"/>
          </p:cNvSpPr>
          <p:nvPr>
            <p:ph type="title"/>
          </p:nvPr>
        </p:nvSpPr>
        <p:spPr>
          <a:xfrm>
            <a:off x="2063751" y="115889"/>
            <a:ext cx="8957175" cy="936625"/>
          </a:xfrm>
        </p:spPr>
        <p:txBody>
          <a:bodyPr/>
          <a:lstStyle/>
          <a:p>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Essai ANRS 174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Doxyvac</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 prévention des IST bactériennes chez les HSH sous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PrEP</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résultats finaux (6) </a:t>
            </a:r>
            <a:endParaRPr lang="x-none" sz="2400" dirty="0"/>
          </a:p>
        </p:txBody>
      </p:sp>
      <p:sp>
        <p:nvSpPr>
          <p:cNvPr id="9" name="ZoneTexte 8">
            <a:extLst>
              <a:ext uri="{FF2B5EF4-FFF2-40B4-BE49-F238E27FC236}">
                <a16:creationId xmlns:a16="http://schemas.microsoft.com/office/drawing/2014/main" xmlns="" id="{E82A9C87-234F-31B7-711C-DAC93E9D9822}"/>
              </a:ext>
            </a:extLst>
          </p:cNvPr>
          <p:cNvSpPr txBox="1"/>
          <p:nvPr/>
        </p:nvSpPr>
        <p:spPr>
          <a:xfrm>
            <a:off x="11435443" y="187841"/>
            <a:ext cx="55147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charset="0"/>
                <a:ea typeface="+mn-ea"/>
                <a:cs typeface="Arial" charset="0"/>
              </a:rPr>
              <a:t>202</a:t>
            </a:r>
          </a:p>
        </p:txBody>
      </p:sp>
      <p:sp>
        <p:nvSpPr>
          <p:cNvPr id="69" name="Bulle ronde 68"/>
          <p:cNvSpPr/>
          <p:nvPr/>
        </p:nvSpPr>
        <p:spPr bwMode="auto">
          <a:xfrm>
            <a:off x="6081424" y="1829841"/>
            <a:ext cx="1289110" cy="707549"/>
          </a:xfrm>
          <a:prstGeom prst="wedgeEllipseCallou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accent1"/>
                </a:solidFill>
                <a:effectLst/>
                <a:latin typeface="Arial" charset="0"/>
              </a:rPr>
              <a:t>-33%</a:t>
            </a:r>
          </a:p>
        </p:txBody>
      </p:sp>
    </p:spTree>
    <p:extLst>
      <p:ext uri="{BB962C8B-B14F-4D97-AF65-F5344CB8AC3E}">
        <p14:creationId xmlns:p14="http://schemas.microsoft.com/office/powerpoint/2010/main" val="1415886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838200" y="118465"/>
            <a:ext cx="10515600" cy="868363"/>
          </a:xfrm>
        </p:spPr>
        <p:txBody>
          <a:bodyPr/>
          <a:lstStyle/>
          <a:p>
            <a:r>
              <a:rPr lang="fr-FR" b="1" dirty="0" err="1" smtClean="0">
                <a:solidFill>
                  <a:schemeClr val="bg1"/>
                </a:solidFill>
              </a:rPr>
              <a:t>DoxyVac</a:t>
            </a:r>
            <a:r>
              <a:rPr lang="fr-FR" b="1" dirty="0" smtClean="0">
                <a:solidFill>
                  <a:schemeClr val="bg1"/>
                </a:solidFill>
              </a:rPr>
              <a:t> - 2023</a:t>
            </a:r>
            <a:endParaRPr lang="fr-FR" b="1" dirty="0">
              <a:solidFill>
                <a:schemeClr val="bg1"/>
              </a:solidFill>
            </a:endParaRPr>
          </a:p>
        </p:txBody>
      </p:sp>
      <p:sp>
        <p:nvSpPr>
          <p:cNvPr id="3" name="Espace réservé du contenu 2"/>
          <p:cNvSpPr>
            <a:spLocks noGrp="1"/>
          </p:cNvSpPr>
          <p:nvPr>
            <p:ph idx="1"/>
          </p:nvPr>
        </p:nvSpPr>
        <p:spPr>
          <a:xfrm>
            <a:off x="497840" y="1350941"/>
            <a:ext cx="10058400" cy="4835081"/>
          </a:xfrm>
        </p:spPr>
        <p:txBody>
          <a:bodyPr>
            <a:normAutofit fontScale="85000" lnSpcReduction="20000"/>
          </a:bodyPr>
          <a:lstStyle/>
          <a:p>
            <a:r>
              <a:rPr lang="fr-FR" dirty="0" smtClean="0"/>
              <a:t>Évaluation de </a:t>
            </a:r>
            <a:r>
              <a:rPr lang="fr-FR" dirty="0"/>
              <a:t>la combinaison de la prophylaxie post-exposition par la </a:t>
            </a:r>
            <a:r>
              <a:rPr lang="fr-FR" dirty="0" err="1"/>
              <a:t>doxycycline</a:t>
            </a:r>
            <a:r>
              <a:rPr lang="fr-FR" dirty="0"/>
              <a:t> et de la vaccination avec le vaccin </a:t>
            </a:r>
            <a:r>
              <a:rPr lang="fr-FR" dirty="0" err="1"/>
              <a:t>Bexsero</a:t>
            </a:r>
            <a:r>
              <a:rPr lang="fr-FR" dirty="0" smtClean="0"/>
              <a:t>® (</a:t>
            </a:r>
            <a:r>
              <a:rPr lang="fr-FR" dirty="0" err="1" smtClean="0"/>
              <a:t>Meningo</a:t>
            </a:r>
            <a:r>
              <a:rPr lang="fr-FR" dirty="0" smtClean="0"/>
              <a:t> B)</a:t>
            </a:r>
          </a:p>
          <a:p>
            <a:r>
              <a:rPr lang="fr-FR" dirty="0" smtClean="0">
                <a:sym typeface="Wingdings" panose="05000000000000000000" pitchFamily="2" charset="2"/>
              </a:rPr>
              <a:t> confirmer l’efficacité / sécurité de la </a:t>
            </a:r>
            <a:r>
              <a:rPr lang="fr-FR" dirty="0" err="1" smtClean="0">
                <a:sym typeface="Wingdings" panose="05000000000000000000" pitchFamily="2" charset="2"/>
              </a:rPr>
              <a:t>Doxy</a:t>
            </a:r>
            <a:r>
              <a:rPr lang="fr-FR" dirty="0" smtClean="0">
                <a:sym typeface="Wingdings" panose="05000000000000000000" pitchFamily="2" charset="2"/>
              </a:rPr>
              <a:t> post exposition, notamment sur l’émergence de résistances</a:t>
            </a:r>
          </a:p>
          <a:p>
            <a:r>
              <a:rPr lang="fr-FR" dirty="0" smtClean="0">
                <a:sym typeface="Wingdings" panose="05000000000000000000" pitchFamily="2" charset="2"/>
              </a:rPr>
              <a:t> évaluer l’efficacité du vaccin </a:t>
            </a:r>
            <a:r>
              <a:rPr lang="fr-FR" dirty="0" err="1" smtClean="0">
                <a:sym typeface="Wingdings" panose="05000000000000000000" pitchFamily="2" charset="2"/>
              </a:rPr>
              <a:t>Méningo</a:t>
            </a:r>
            <a:r>
              <a:rPr lang="fr-FR" dirty="0" smtClean="0">
                <a:sym typeface="Wingdings" panose="05000000000000000000" pitchFamily="2" charset="2"/>
              </a:rPr>
              <a:t> B sur l’incidence d’infection gonococciques</a:t>
            </a:r>
          </a:p>
          <a:p>
            <a:endParaRPr lang="fr-FR" dirty="0" smtClean="0">
              <a:sym typeface="Wingdings" panose="05000000000000000000" pitchFamily="2" charset="2"/>
            </a:endParaRPr>
          </a:p>
          <a:p>
            <a:r>
              <a:rPr lang="fr-FR" b="1" u="sng" dirty="0" smtClean="0">
                <a:sym typeface="Wingdings" panose="05000000000000000000" pitchFamily="2" charset="2"/>
              </a:rPr>
              <a:t>Pour la </a:t>
            </a:r>
            <a:r>
              <a:rPr lang="fr-FR" b="1" u="sng" dirty="0" err="1" smtClean="0">
                <a:sym typeface="Wingdings" panose="05000000000000000000" pitchFamily="2" charset="2"/>
              </a:rPr>
              <a:t>doxy</a:t>
            </a:r>
            <a:r>
              <a:rPr lang="fr-FR" b="1" u="sng" dirty="0" smtClean="0">
                <a:sym typeface="Wingdings" panose="05000000000000000000" pitchFamily="2" charset="2"/>
              </a:rPr>
              <a:t> seule en PEP, sur un recul de 14 mois (n=545):</a:t>
            </a:r>
          </a:p>
          <a:p>
            <a:r>
              <a:rPr lang="fr-FR" dirty="0" smtClean="0">
                <a:sym typeface="Wingdings" panose="05000000000000000000" pitchFamily="2" charset="2"/>
              </a:rPr>
              <a:t>-86% Chlamydiae</a:t>
            </a:r>
          </a:p>
          <a:p>
            <a:r>
              <a:rPr lang="fr-FR" dirty="0" smtClean="0">
                <a:sym typeface="Wingdings" panose="05000000000000000000" pitchFamily="2" charset="2"/>
              </a:rPr>
              <a:t>-79% Syphilis</a:t>
            </a:r>
          </a:p>
          <a:p>
            <a:r>
              <a:rPr lang="fr-FR" dirty="0" smtClean="0">
                <a:sym typeface="Wingdings" panose="05000000000000000000" pitchFamily="2" charset="2"/>
              </a:rPr>
              <a:t>-33% Gonocoque</a:t>
            </a:r>
          </a:p>
          <a:p>
            <a:endParaRPr lang="fr-FR" dirty="0" smtClean="0">
              <a:sym typeface="Wingdings" panose="05000000000000000000" pitchFamily="2" charset="2"/>
            </a:endParaRPr>
          </a:p>
          <a:p>
            <a:r>
              <a:rPr lang="fr-FR" b="1" u="sng" dirty="0" smtClean="0">
                <a:sym typeface="Wingdings" panose="05000000000000000000" pitchFamily="2" charset="2"/>
              </a:rPr>
              <a:t>Pour le vaccin BEXSERO </a:t>
            </a:r>
            <a:r>
              <a:rPr lang="fr-FR" dirty="0" smtClean="0">
                <a:sym typeface="Wingdings" panose="05000000000000000000" pitchFamily="2" charset="2"/>
              </a:rPr>
              <a:t>; pas d’efficacité significative sur la réduction </a:t>
            </a:r>
          </a:p>
          <a:p>
            <a:r>
              <a:rPr lang="fr-FR" dirty="0" smtClean="0">
                <a:sym typeface="Wingdings" panose="05000000000000000000" pitchFamily="2" charset="2"/>
              </a:rPr>
              <a:t>de nouvelles infections à Gonocoque</a:t>
            </a:r>
          </a:p>
          <a:p>
            <a:endParaRPr lang="fr-FR" dirty="0">
              <a:sym typeface="Wingdings" panose="05000000000000000000" pitchFamily="2" charset="2"/>
            </a:endParaRPr>
          </a:p>
          <a:p>
            <a:r>
              <a:rPr lang="fr-FR" i="1" dirty="0" smtClean="0">
                <a:sym typeface="Wingdings" panose="05000000000000000000" pitchFamily="2" charset="2"/>
              </a:rPr>
              <a:t>Recommandations en attente : gestion au cas par cas en attendant</a:t>
            </a:r>
          </a:p>
        </p:txBody>
      </p:sp>
      <p:pic>
        <p:nvPicPr>
          <p:cNvPr id="6" name="Image 5"/>
          <p:cNvPicPr>
            <a:picLocks noChangeAspect="1"/>
          </p:cNvPicPr>
          <p:nvPr/>
        </p:nvPicPr>
        <p:blipFill>
          <a:blip r:embed="rId3"/>
          <a:stretch>
            <a:fillRect/>
          </a:stretch>
        </p:blipFill>
        <p:spPr>
          <a:xfrm>
            <a:off x="7147062" y="3578469"/>
            <a:ext cx="5044937" cy="3279531"/>
          </a:xfrm>
          <a:prstGeom prst="rect">
            <a:avLst/>
          </a:prstGeom>
          <a:ln>
            <a:noFill/>
          </a:ln>
          <a:effectLst>
            <a:outerShdw blurRad="190500" algn="tl" rotWithShape="0">
              <a:srgbClr val="000000">
                <a:alpha val="70000"/>
              </a:srgbClr>
            </a:outerShdw>
          </a:effectLst>
        </p:spPr>
      </p:pic>
      <p:sp>
        <p:nvSpPr>
          <p:cNvPr id="7" name="Rectangle 6"/>
          <p:cNvSpPr/>
          <p:nvPr/>
        </p:nvSpPr>
        <p:spPr>
          <a:xfrm>
            <a:off x="0" y="6396335"/>
            <a:ext cx="6884377" cy="461665"/>
          </a:xfrm>
          <a:prstGeom prst="rect">
            <a:avLst/>
          </a:prstGeom>
        </p:spPr>
        <p:txBody>
          <a:bodyPr wrap="square">
            <a:spAutoFit/>
          </a:bodyPr>
          <a:lstStyle/>
          <a:p>
            <a:r>
              <a:rPr lang="fr-FR" sz="1200" b="1" i="1" dirty="0">
                <a:solidFill>
                  <a:srgbClr val="555D66"/>
                </a:solidFill>
                <a:latin typeface="museo-sans"/>
              </a:rPr>
              <a:t>DOXYVAC: Étude de phase III randomisée en ouvert en prévention des IST chez les HSH sous </a:t>
            </a:r>
            <a:r>
              <a:rPr lang="fr-FR" sz="1200" b="1" i="1" dirty="0" err="1" smtClean="0">
                <a:solidFill>
                  <a:srgbClr val="555D66"/>
                </a:solidFill>
                <a:latin typeface="museo-sans"/>
              </a:rPr>
              <a:t>PrEP</a:t>
            </a:r>
            <a:r>
              <a:rPr lang="fr-FR" sz="1200" b="1" i="1" dirty="0" smtClean="0">
                <a:solidFill>
                  <a:srgbClr val="555D66"/>
                </a:solidFill>
                <a:latin typeface="museo-sans"/>
              </a:rPr>
              <a:t> - </a:t>
            </a:r>
            <a:r>
              <a:rPr lang="fr-FR" sz="1200" i="1" dirty="0" smtClean="0">
                <a:solidFill>
                  <a:srgbClr val="555D66"/>
                </a:solidFill>
                <a:latin typeface="museo-sans"/>
              </a:rPr>
              <a:t>CROI </a:t>
            </a:r>
            <a:r>
              <a:rPr lang="fr-FR" sz="1200" i="1" dirty="0">
                <a:solidFill>
                  <a:srgbClr val="555D66"/>
                </a:solidFill>
                <a:latin typeface="museo-sans"/>
              </a:rPr>
              <a:t>2023 – D’après Molina JM et al., </a:t>
            </a:r>
            <a:r>
              <a:rPr lang="fr-FR" sz="1200" i="1" dirty="0" err="1">
                <a:solidFill>
                  <a:srgbClr val="555D66"/>
                </a:solidFill>
                <a:latin typeface="museo-sans"/>
              </a:rPr>
              <a:t>abstr</a:t>
            </a:r>
            <a:r>
              <a:rPr lang="fr-FR" sz="1200" i="1" dirty="0">
                <a:solidFill>
                  <a:srgbClr val="555D66"/>
                </a:solidFill>
                <a:latin typeface="museo-sans"/>
              </a:rPr>
              <a:t>. 119, actualisé</a:t>
            </a:r>
            <a:endParaRPr lang="fr-FR" sz="1200" i="1" dirty="0"/>
          </a:p>
        </p:txBody>
      </p:sp>
    </p:spTree>
    <p:extLst>
      <p:ext uri="{BB962C8B-B14F-4D97-AF65-F5344CB8AC3E}">
        <p14:creationId xmlns:p14="http://schemas.microsoft.com/office/powerpoint/2010/main" val="1328184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6A37D211-3428-496B-BAA1-FCD68AC20431}"/>
              </a:ext>
            </a:extLst>
          </p:cNvPr>
          <p:cNvSpPr txBox="1">
            <a:spLocks noChangeArrowheads="1"/>
          </p:cNvSpPr>
          <p:nvPr/>
        </p:nvSpPr>
        <p:spPr bwMode="auto">
          <a:xfrm>
            <a:off x="9383713" y="6581775"/>
            <a:ext cx="2808287" cy="276999"/>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0070C0"/>
                </a:solidFill>
                <a:effectLst/>
                <a:uLnTx/>
                <a:uFillTx/>
                <a:latin typeface="Arial" charset="0"/>
                <a:ea typeface="+mn-ea"/>
                <a:cs typeface="Arial" charset="0"/>
              </a:rPr>
              <a:t>Molina JM, CROI 2024, Abs. 124</a:t>
            </a:r>
          </a:p>
        </p:txBody>
      </p:sp>
      <p:sp>
        <p:nvSpPr>
          <p:cNvPr id="5121" name="Text Box 6">
            <a:extLst>
              <a:ext uri="{FF2B5EF4-FFF2-40B4-BE49-F238E27FC236}">
                <a16:creationId xmlns:a16="http://schemas.microsoft.com/office/drawing/2014/main" xmlns="" id="{EC55C74D-B4DF-366B-8220-12369F72455C}"/>
              </a:ext>
            </a:extLst>
          </p:cNvPr>
          <p:cNvSpPr txBox="1">
            <a:spLocks noChangeArrowheads="1"/>
          </p:cNvSpPr>
          <p:nvPr/>
        </p:nvSpPr>
        <p:spPr bwMode="auto">
          <a:xfrm>
            <a:off x="117974" y="2625875"/>
            <a:ext cx="31949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r>
              <a:rPr kumimoji="0" lang="fr-FR" altLang="fr-FR" sz="12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225 sujets infectés</a:t>
            </a:r>
            <a:r>
              <a:rPr kumimoji="0" lang="fr-FR" altLang="fr-FR" sz="12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r>
            <a:br>
              <a:rPr kumimoji="0" lang="fr-FR" altLang="fr-FR" sz="12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br>
            <a:endParaRPr kumimoji="0" lang="fr-FR" altLang="fr-FR" sz="12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122 dans le groupe pas de vaccin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(incidence : 77,1/100 p-a)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103 dans le groupe vaccin 4CMenB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(incidence : 58,3/100 p-a)</a:t>
            </a:r>
          </a:p>
        </p:txBody>
      </p:sp>
      <p:sp>
        <p:nvSpPr>
          <p:cNvPr id="5126" name="ZoneTexte 5125">
            <a:extLst>
              <a:ext uri="{FF2B5EF4-FFF2-40B4-BE49-F238E27FC236}">
                <a16:creationId xmlns:a16="http://schemas.microsoft.com/office/drawing/2014/main" xmlns="" id="{CB4CF509-F649-0149-E5A9-517AF62708A4}"/>
              </a:ext>
            </a:extLst>
          </p:cNvPr>
          <p:cNvSpPr txBox="1"/>
          <p:nvPr/>
        </p:nvSpPr>
        <p:spPr>
          <a:xfrm>
            <a:off x="306235" y="4338590"/>
            <a:ext cx="2912211" cy="715089"/>
          </a:xfrm>
          <a:prstGeom prst="roundRect">
            <a:avLst/>
          </a:prstGeom>
          <a:noFill/>
          <a:ln>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1" i="0" u="none" strike="noStrike" kern="1200" cap="none" spc="0" normalizeH="0" baseline="0" noProof="0" dirty="0">
                <a:ln>
                  <a:noFill/>
                </a:ln>
                <a:solidFill>
                  <a:srgbClr val="00B0F0"/>
                </a:solidFill>
                <a:effectLst/>
                <a:uLnTx/>
                <a:uFillTx/>
                <a:latin typeface="Arial" charset="0"/>
                <a:ea typeface="+mn-ea"/>
                <a:cs typeface="Arial" panose="020B0604020202020204" pitchFamily="34" charset="0"/>
              </a:rPr>
              <a:t>Analyse intermédiaire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srgbClr val="00B0F0"/>
                </a:solidFill>
                <a:effectLst/>
                <a:uLnTx/>
                <a:uFillTx/>
                <a:latin typeface="Arial" charset="0"/>
                <a:ea typeface="+mn-ea"/>
                <a:cs typeface="Arial" panose="020B0604020202020204" pitchFamily="34" charset="0"/>
              </a:rPr>
              <a:t>49 sujets infectés ; </a:t>
            </a:r>
            <a:br>
              <a:rPr kumimoji="0" lang="fr-FR" altLang="fr-FR" sz="1200" b="0" i="0" u="none" strike="noStrike" kern="1200" cap="none" spc="0" normalizeH="0" baseline="0" noProof="0" dirty="0">
                <a:ln>
                  <a:noFill/>
                </a:ln>
                <a:solidFill>
                  <a:srgbClr val="00B0F0"/>
                </a:solidFill>
                <a:effectLst/>
                <a:uLnTx/>
                <a:uFillTx/>
                <a:latin typeface="Arial" charset="0"/>
                <a:ea typeface="+mn-ea"/>
                <a:cs typeface="Arial" panose="020B0604020202020204" pitchFamily="34" charset="0"/>
              </a:rPr>
            </a:br>
            <a:r>
              <a:rPr kumimoji="0" lang="fr-FR" altLang="fr-FR" sz="1200" b="0" i="0" u="none" strike="noStrike" kern="1200" cap="none" spc="0" normalizeH="0" baseline="0" noProof="0" dirty="0">
                <a:ln>
                  <a:noFill/>
                </a:ln>
                <a:solidFill>
                  <a:srgbClr val="00B0F0"/>
                </a:solidFill>
                <a:effectLst/>
                <a:uLnTx/>
                <a:uFillTx/>
                <a:latin typeface="Arial" charset="0"/>
                <a:ea typeface="+mn-ea"/>
                <a:cs typeface="Arial" panose="020B0604020202020204" pitchFamily="34" charset="0"/>
              </a:rPr>
              <a:t>HR ajusté = 0,49 (IC</a:t>
            </a:r>
            <a:r>
              <a:rPr kumimoji="0" lang="fr-FR" altLang="fr-FR" sz="1200" b="0" i="0" u="none" strike="noStrike" kern="1200" cap="none" spc="0" normalizeH="0" baseline="-25000" noProof="0" dirty="0">
                <a:ln>
                  <a:noFill/>
                </a:ln>
                <a:solidFill>
                  <a:srgbClr val="00B0F0"/>
                </a:solidFill>
                <a:effectLst/>
                <a:uLnTx/>
                <a:uFillTx/>
                <a:latin typeface="Arial" charset="0"/>
                <a:ea typeface="+mn-ea"/>
                <a:cs typeface="Arial" panose="020B0604020202020204" pitchFamily="34" charset="0"/>
              </a:rPr>
              <a:t>95</a:t>
            </a:r>
            <a:r>
              <a:rPr kumimoji="0" lang="fr-FR" altLang="fr-FR" sz="1200" b="0" i="0" u="none" strike="noStrike" kern="1200" cap="none" spc="0" normalizeH="0" baseline="0" noProof="0" dirty="0">
                <a:ln>
                  <a:noFill/>
                </a:ln>
                <a:solidFill>
                  <a:srgbClr val="00B0F0"/>
                </a:solidFill>
                <a:effectLst/>
                <a:uLnTx/>
                <a:uFillTx/>
                <a:latin typeface="Arial" charset="0"/>
                <a:ea typeface="+mn-ea"/>
                <a:cs typeface="Arial" panose="020B0604020202020204" pitchFamily="34" charset="0"/>
              </a:rPr>
              <a:t> : 0,27-0,88)</a:t>
            </a:r>
            <a:endParaRPr kumimoji="0" lang="fr-FR" sz="1200" b="0" i="0" u="none" strike="noStrike" kern="1200" cap="none" spc="0" normalizeH="0" baseline="0" noProof="0" dirty="0">
              <a:ln>
                <a:noFill/>
              </a:ln>
              <a:solidFill>
                <a:srgbClr val="00B0F0"/>
              </a:solidFill>
              <a:effectLst/>
              <a:uLnTx/>
              <a:uFillTx/>
              <a:latin typeface="Arial" charset="0"/>
              <a:ea typeface="+mn-ea"/>
              <a:cs typeface="Arial" charset="0"/>
            </a:endParaRPr>
          </a:p>
        </p:txBody>
      </p:sp>
      <p:grpSp>
        <p:nvGrpSpPr>
          <p:cNvPr id="3" name="Groupe 2">
            <a:extLst>
              <a:ext uri="{FF2B5EF4-FFF2-40B4-BE49-F238E27FC236}">
                <a16:creationId xmlns:a16="http://schemas.microsoft.com/office/drawing/2014/main" xmlns="" id="{C0CE46DF-5A51-0359-296F-B64BA37A3577}"/>
              </a:ext>
            </a:extLst>
          </p:cNvPr>
          <p:cNvGrpSpPr/>
          <p:nvPr/>
        </p:nvGrpSpPr>
        <p:grpSpPr>
          <a:xfrm>
            <a:off x="2665996" y="2359488"/>
            <a:ext cx="5892408" cy="3862620"/>
            <a:chOff x="3227914" y="2148441"/>
            <a:chExt cx="5892408" cy="3862620"/>
          </a:xfrm>
        </p:grpSpPr>
        <p:sp>
          <p:nvSpPr>
            <p:cNvPr id="4" name="Forme libre : forme 3">
              <a:extLst>
                <a:ext uri="{FF2B5EF4-FFF2-40B4-BE49-F238E27FC236}">
                  <a16:creationId xmlns:a16="http://schemas.microsoft.com/office/drawing/2014/main" xmlns="" id="{F2E1A541-A0F2-5836-4E29-960C23DC9016}"/>
                </a:ext>
              </a:extLst>
            </p:cNvPr>
            <p:cNvSpPr/>
            <p:nvPr/>
          </p:nvSpPr>
          <p:spPr bwMode="auto">
            <a:xfrm>
              <a:off x="4430795" y="2247429"/>
              <a:ext cx="4581115" cy="2572954"/>
            </a:xfrm>
            <a:custGeom>
              <a:avLst/>
              <a:gdLst>
                <a:gd name="connsiteX0" fmla="*/ 0 w 3128963"/>
                <a:gd name="connsiteY0" fmla="*/ 0 h 1757362"/>
                <a:gd name="connsiteX1" fmla="*/ 0 w 3128963"/>
                <a:gd name="connsiteY1" fmla="*/ 1757362 h 1757362"/>
                <a:gd name="connsiteX2" fmla="*/ 3128963 w 3128963"/>
                <a:gd name="connsiteY2" fmla="*/ 1757362 h 1757362"/>
              </a:gdLst>
              <a:ahLst/>
              <a:cxnLst>
                <a:cxn ang="0">
                  <a:pos x="connsiteX0" y="connsiteY0"/>
                </a:cxn>
                <a:cxn ang="0">
                  <a:pos x="connsiteX1" y="connsiteY1"/>
                </a:cxn>
                <a:cxn ang="0">
                  <a:pos x="connsiteX2" y="connsiteY2"/>
                </a:cxn>
              </a:cxnLst>
              <a:rect l="l" t="t" r="r" b="b"/>
              <a:pathLst>
                <a:path w="3128963" h="1757362">
                  <a:moveTo>
                    <a:pt x="0" y="0"/>
                  </a:moveTo>
                  <a:lnTo>
                    <a:pt x="0" y="1757362"/>
                  </a:lnTo>
                  <a:lnTo>
                    <a:pt x="3128963" y="1757362"/>
                  </a:lnTo>
                </a:path>
              </a:pathLst>
            </a:custGeom>
            <a:noFill/>
            <a:ln w="9525" cap="flat" cmpd="sng" algn="ctr">
              <a:solidFill>
                <a:schemeClr val="tx1"/>
              </a:solid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1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5" name="Rectangle 48">
              <a:extLst>
                <a:ext uri="{FF2B5EF4-FFF2-40B4-BE49-F238E27FC236}">
                  <a16:creationId xmlns:a16="http://schemas.microsoft.com/office/drawing/2014/main" xmlns="" id="{34ACCBD5-07FF-3EF3-A1F9-9EF6C77FB22E}"/>
                </a:ext>
              </a:extLst>
            </p:cNvPr>
            <p:cNvSpPr>
              <a:spLocks noChangeArrowheads="1"/>
            </p:cNvSpPr>
            <p:nvPr/>
          </p:nvSpPr>
          <p:spPr bwMode="auto">
            <a:xfrm>
              <a:off x="3902042" y="2148441"/>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1,00</a:t>
              </a:r>
            </a:p>
          </p:txBody>
        </p:sp>
        <p:sp>
          <p:nvSpPr>
            <p:cNvPr id="7" name="Rectangle 48">
              <a:extLst>
                <a:ext uri="{FF2B5EF4-FFF2-40B4-BE49-F238E27FC236}">
                  <a16:creationId xmlns:a16="http://schemas.microsoft.com/office/drawing/2014/main" xmlns="" id="{C1C6A5F2-D006-2AB9-C4FF-893E6F5A49FD}"/>
                </a:ext>
              </a:extLst>
            </p:cNvPr>
            <p:cNvSpPr>
              <a:spLocks noChangeArrowheads="1"/>
            </p:cNvSpPr>
            <p:nvPr/>
          </p:nvSpPr>
          <p:spPr bwMode="auto">
            <a:xfrm>
              <a:off x="3902042" y="274112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0,75</a:t>
              </a:r>
            </a:p>
          </p:txBody>
        </p:sp>
        <p:sp>
          <p:nvSpPr>
            <p:cNvPr id="8" name="Rectangle 48">
              <a:extLst>
                <a:ext uri="{FF2B5EF4-FFF2-40B4-BE49-F238E27FC236}">
                  <a16:creationId xmlns:a16="http://schemas.microsoft.com/office/drawing/2014/main" xmlns="" id="{9CD4C262-0E55-6CD8-48F7-AFFFD00E45B4}"/>
                </a:ext>
              </a:extLst>
            </p:cNvPr>
            <p:cNvSpPr>
              <a:spLocks noChangeArrowheads="1"/>
            </p:cNvSpPr>
            <p:nvPr/>
          </p:nvSpPr>
          <p:spPr bwMode="auto">
            <a:xfrm>
              <a:off x="3902042" y="3329941"/>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0,50</a:t>
              </a:r>
            </a:p>
          </p:txBody>
        </p:sp>
        <p:sp>
          <p:nvSpPr>
            <p:cNvPr id="9" name="Rectangle 48">
              <a:extLst>
                <a:ext uri="{FF2B5EF4-FFF2-40B4-BE49-F238E27FC236}">
                  <a16:creationId xmlns:a16="http://schemas.microsoft.com/office/drawing/2014/main" xmlns="" id="{31EE112D-166E-CD90-AE65-0AD85AA05420}"/>
                </a:ext>
              </a:extLst>
            </p:cNvPr>
            <p:cNvSpPr>
              <a:spLocks noChangeArrowheads="1"/>
            </p:cNvSpPr>
            <p:nvPr/>
          </p:nvSpPr>
          <p:spPr bwMode="auto">
            <a:xfrm>
              <a:off x="3902042" y="3916496"/>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0,25</a:t>
              </a:r>
            </a:p>
          </p:txBody>
        </p:sp>
        <p:grpSp>
          <p:nvGrpSpPr>
            <p:cNvPr id="10" name="Groupe 9">
              <a:extLst>
                <a:ext uri="{FF2B5EF4-FFF2-40B4-BE49-F238E27FC236}">
                  <a16:creationId xmlns:a16="http://schemas.microsoft.com/office/drawing/2014/main" xmlns="" id="{B250E2E1-312F-F1E8-5F30-DB81A84EEBD1}"/>
                </a:ext>
              </a:extLst>
            </p:cNvPr>
            <p:cNvGrpSpPr/>
            <p:nvPr/>
          </p:nvGrpSpPr>
          <p:grpSpPr>
            <a:xfrm>
              <a:off x="4350840" y="2359488"/>
              <a:ext cx="74836" cy="2362125"/>
              <a:chOff x="4007948" y="2111702"/>
              <a:chExt cx="92041" cy="2362125"/>
            </a:xfrm>
          </p:grpSpPr>
          <p:sp>
            <p:nvSpPr>
              <p:cNvPr id="11" name="Line 17">
                <a:extLst>
                  <a:ext uri="{FF2B5EF4-FFF2-40B4-BE49-F238E27FC236}">
                    <a16:creationId xmlns:a16="http://schemas.microsoft.com/office/drawing/2014/main" xmlns="" id="{AD540697-8CEA-2F0A-FCFC-3CC0BD2A804C}"/>
                  </a:ext>
                </a:extLst>
              </p:cNvPr>
              <p:cNvSpPr>
                <a:spLocks noChangeShapeType="1"/>
              </p:cNvSpPr>
              <p:nvPr/>
            </p:nvSpPr>
            <p:spPr bwMode="auto">
              <a:xfrm>
                <a:off x="4007948" y="2111702"/>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2" name="Line 17">
                <a:extLst>
                  <a:ext uri="{FF2B5EF4-FFF2-40B4-BE49-F238E27FC236}">
                    <a16:creationId xmlns:a16="http://schemas.microsoft.com/office/drawing/2014/main" xmlns="" id="{B25DC0A1-6F10-3D63-02F5-06D86E3A21BA}"/>
                  </a:ext>
                </a:extLst>
              </p:cNvPr>
              <p:cNvSpPr>
                <a:spLocks noChangeShapeType="1"/>
              </p:cNvSpPr>
              <p:nvPr/>
            </p:nvSpPr>
            <p:spPr bwMode="auto">
              <a:xfrm>
                <a:off x="4007948" y="2704389"/>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3" name="Line 17">
                <a:extLst>
                  <a:ext uri="{FF2B5EF4-FFF2-40B4-BE49-F238E27FC236}">
                    <a16:creationId xmlns:a16="http://schemas.microsoft.com/office/drawing/2014/main" xmlns="" id="{8544B331-0F67-30BD-91AD-3DEB4184D90B}"/>
                  </a:ext>
                </a:extLst>
              </p:cNvPr>
              <p:cNvSpPr>
                <a:spLocks noChangeShapeType="1"/>
              </p:cNvSpPr>
              <p:nvPr/>
            </p:nvSpPr>
            <p:spPr bwMode="auto">
              <a:xfrm>
                <a:off x="4007948" y="3293202"/>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4" name="Line 17">
                <a:extLst>
                  <a:ext uri="{FF2B5EF4-FFF2-40B4-BE49-F238E27FC236}">
                    <a16:creationId xmlns:a16="http://schemas.microsoft.com/office/drawing/2014/main" xmlns="" id="{C1B75CF2-790C-32C6-0501-7C33A7C29F62}"/>
                  </a:ext>
                </a:extLst>
              </p:cNvPr>
              <p:cNvSpPr>
                <a:spLocks noChangeShapeType="1"/>
              </p:cNvSpPr>
              <p:nvPr/>
            </p:nvSpPr>
            <p:spPr bwMode="auto">
              <a:xfrm>
                <a:off x="4007948" y="3879757"/>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5" name="Line 17">
                <a:extLst>
                  <a:ext uri="{FF2B5EF4-FFF2-40B4-BE49-F238E27FC236}">
                    <a16:creationId xmlns:a16="http://schemas.microsoft.com/office/drawing/2014/main" xmlns="" id="{88429367-14A3-6BB4-0830-2BC7F71EE9B9}"/>
                  </a:ext>
                </a:extLst>
              </p:cNvPr>
              <p:cNvSpPr>
                <a:spLocks noChangeShapeType="1"/>
              </p:cNvSpPr>
              <p:nvPr/>
            </p:nvSpPr>
            <p:spPr bwMode="auto">
              <a:xfrm>
                <a:off x="4007948" y="4473827"/>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grpSp>
        <p:sp>
          <p:nvSpPr>
            <p:cNvPr id="16" name="Rectangle 48">
              <a:extLst>
                <a:ext uri="{FF2B5EF4-FFF2-40B4-BE49-F238E27FC236}">
                  <a16:creationId xmlns:a16="http://schemas.microsoft.com/office/drawing/2014/main" xmlns="" id="{39785715-65C4-DC85-CD8E-31540FFBA798}"/>
                </a:ext>
              </a:extLst>
            </p:cNvPr>
            <p:cNvSpPr>
              <a:spLocks noChangeArrowheads="1"/>
            </p:cNvSpPr>
            <p:nvPr/>
          </p:nvSpPr>
          <p:spPr bwMode="auto">
            <a:xfrm>
              <a:off x="3902042" y="4510566"/>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0,00</a:t>
              </a:r>
            </a:p>
          </p:txBody>
        </p:sp>
        <p:sp>
          <p:nvSpPr>
            <p:cNvPr id="17" name="Line 17">
              <a:extLst>
                <a:ext uri="{FF2B5EF4-FFF2-40B4-BE49-F238E27FC236}">
                  <a16:creationId xmlns:a16="http://schemas.microsoft.com/office/drawing/2014/main" xmlns="" id="{4143C461-0A13-8226-442A-7F3800EEC083}"/>
                </a:ext>
              </a:extLst>
            </p:cNvPr>
            <p:cNvSpPr>
              <a:spLocks noChangeShapeType="1"/>
            </p:cNvSpPr>
            <p:nvPr/>
          </p:nvSpPr>
          <p:spPr bwMode="auto">
            <a:xfrm>
              <a:off x="4568485" y="2570425"/>
              <a:ext cx="238732" cy="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18" name="Rectangle 48">
              <a:extLst>
                <a:ext uri="{FF2B5EF4-FFF2-40B4-BE49-F238E27FC236}">
                  <a16:creationId xmlns:a16="http://schemas.microsoft.com/office/drawing/2014/main" xmlns="" id="{34C6E4B7-47F3-C11D-2B56-34F51EA7F626}"/>
                </a:ext>
              </a:extLst>
            </p:cNvPr>
            <p:cNvSpPr>
              <a:spLocks noChangeArrowheads="1"/>
            </p:cNvSpPr>
            <p:nvPr/>
          </p:nvSpPr>
          <p:spPr bwMode="auto">
            <a:xfrm>
              <a:off x="4807216" y="2449326"/>
              <a:ext cx="1609983"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Pas de vaccin </a:t>
              </a: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 270)</a:t>
              </a:r>
            </a:p>
          </p:txBody>
        </p:sp>
        <p:sp>
          <p:nvSpPr>
            <p:cNvPr id="19" name="Line 17">
              <a:extLst>
                <a:ext uri="{FF2B5EF4-FFF2-40B4-BE49-F238E27FC236}">
                  <a16:creationId xmlns:a16="http://schemas.microsoft.com/office/drawing/2014/main" xmlns="" id="{321D2DA7-E3D8-DFD9-0967-4C94BEF05BD9}"/>
                </a:ext>
              </a:extLst>
            </p:cNvPr>
            <p:cNvSpPr>
              <a:spLocks noChangeShapeType="1"/>
            </p:cNvSpPr>
            <p:nvPr/>
          </p:nvSpPr>
          <p:spPr bwMode="auto">
            <a:xfrm>
              <a:off x="4568485" y="2795704"/>
              <a:ext cx="238732" cy="0"/>
            </a:xfrm>
            <a:prstGeom prst="line">
              <a:avLst/>
            </a:prstGeom>
            <a:noFill/>
            <a:ln w="19050">
              <a:solidFill>
                <a:srgbClr val="00B0F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20" name="Rectangle 48">
              <a:extLst>
                <a:ext uri="{FF2B5EF4-FFF2-40B4-BE49-F238E27FC236}">
                  <a16:creationId xmlns:a16="http://schemas.microsoft.com/office/drawing/2014/main" xmlns="" id="{322BBFD9-C920-B6C4-82EF-B5D21A854556}"/>
                </a:ext>
              </a:extLst>
            </p:cNvPr>
            <p:cNvSpPr>
              <a:spLocks noChangeArrowheads="1"/>
            </p:cNvSpPr>
            <p:nvPr/>
          </p:nvSpPr>
          <p:spPr bwMode="auto">
            <a:xfrm>
              <a:off x="4807216" y="2674605"/>
              <a:ext cx="1775092"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Vaccin 4CMenB  </a:t>
              </a: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 274)</a:t>
              </a:r>
            </a:p>
          </p:txBody>
        </p:sp>
        <p:sp>
          <p:nvSpPr>
            <p:cNvPr id="22" name="Rectangle 48">
              <a:extLst>
                <a:ext uri="{FF2B5EF4-FFF2-40B4-BE49-F238E27FC236}">
                  <a16:creationId xmlns:a16="http://schemas.microsoft.com/office/drawing/2014/main" xmlns="" id="{DE71B6D3-F935-1778-D7D2-70212AE4C207}"/>
                </a:ext>
              </a:extLst>
            </p:cNvPr>
            <p:cNvSpPr>
              <a:spLocks noChangeArrowheads="1"/>
            </p:cNvSpPr>
            <p:nvPr/>
          </p:nvSpPr>
          <p:spPr bwMode="auto">
            <a:xfrm>
              <a:off x="4313717"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0</a:t>
              </a:r>
            </a:p>
          </p:txBody>
        </p:sp>
        <p:sp>
          <p:nvSpPr>
            <p:cNvPr id="23" name="Rectangle 48">
              <a:extLst>
                <a:ext uri="{FF2B5EF4-FFF2-40B4-BE49-F238E27FC236}">
                  <a16:creationId xmlns:a16="http://schemas.microsoft.com/office/drawing/2014/main" xmlns="" id="{55221EDE-00A2-DA8A-46A7-0DF88EA50649}"/>
                </a:ext>
              </a:extLst>
            </p:cNvPr>
            <p:cNvSpPr>
              <a:spLocks noChangeArrowheads="1"/>
            </p:cNvSpPr>
            <p:nvPr/>
          </p:nvSpPr>
          <p:spPr bwMode="auto">
            <a:xfrm>
              <a:off x="4855921"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3</a:t>
              </a:r>
            </a:p>
          </p:txBody>
        </p:sp>
        <p:sp>
          <p:nvSpPr>
            <p:cNvPr id="24" name="Rectangle 48">
              <a:extLst>
                <a:ext uri="{FF2B5EF4-FFF2-40B4-BE49-F238E27FC236}">
                  <a16:creationId xmlns:a16="http://schemas.microsoft.com/office/drawing/2014/main" xmlns="" id="{5BCF95E7-6CF5-61A3-A452-C34C6B5F5B21}"/>
                </a:ext>
              </a:extLst>
            </p:cNvPr>
            <p:cNvSpPr>
              <a:spLocks noChangeArrowheads="1"/>
            </p:cNvSpPr>
            <p:nvPr/>
          </p:nvSpPr>
          <p:spPr bwMode="auto">
            <a:xfrm>
              <a:off x="5401468"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6</a:t>
              </a:r>
            </a:p>
          </p:txBody>
        </p:sp>
        <p:sp>
          <p:nvSpPr>
            <p:cNvPr id="25" name="Rectangle 48">
              <a:extLst>
                <a:ext uri="{FF2B5EF4-FFF2-40B4-BE49-F238E27FC236}">
                  <a16:creationId xmlns:a16="http://schemas.microsoft.com/office/drawing/2014/main" xmlns="" id="{84546E33-83AA-AA9B-5010-9BB031CAFA70}"/>
                </a:ext>
              </a:extLst>
            </p:cNvPr>
            <p:cNvSpPr>
              <a:spLocks noChangeArrowheads="1"/>
            </p:cNvSpPr>
            <p:nvPr/>
          </p:nvSpPr>
          <p:spPr bwMode="auto">
            <a:xfrm>
              <a:off x="5943673"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9</a:t>
              </a:r>
            </a:p>
          </p:txBody>
        </p:sp>
        <p:sp>
          <p:nvSpPr>
            <p:cNvPr id="26" name="Rectangle 48">
              <a:extLst>
                <a:ext uri="{FF2B5EF4-FFF2-40B4-BE49-F238E27FC236}">
                  <a16:creationId xmlns:a16="http://schemas.microsoft.com/office/drawing/2014/main" xmlns="" id="{41B2A18D-9E57-EB54-F242-74AF3016FC53}"/>
                </a:ext>
              </a:extLst>
            </p:cNvPr>
            <p:cNvSpPr>
              <a:spLocks noChangeArrowheads="1"/>
            </p:cNvSpPr>
            <p:nvPr/>
          </p:nvSpPr>
          <p:spPr bwMode="auto">
            <a:xfrm>
              <a:off x="6501494"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12</a:t>
              </a:r>
            </a:p>
          </p:txBody>
        </p:sp>
        <p:sp>
          <p:nvSpPr>
            <p:cNvPr id="27" name="Rectangle 48">
              <a:extLst>
                <a:ext uri="{FF2B5EF4-FFF2-40B4-BE49-F238E27FC236}">
                  <a16:creationId xmlns:a16="http://schemas.microsoft.com/office/drawing/2014/main" xmlns="" id="{408C9EFA-C440-76D8-CEB5-F2A4F0B4DDF0}"/>
                </a:ext>
              </a:extLst>
            </p:cNvPr>
            <p:cNvSpPr>
              <a:spLocks noChangeArrowheads="1"/>
            </p:cNvSpPr>
            <p:nvPr/>
          </p:nvSpPr>
          <p:spPr bwMode="auto">
            <a:xfrm>
              <a:off x="7047040"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15</a:t>
              </a:r>
            </a:p>
          </p:txBody>
        </p:sp>
        <p:sp>
          <p:nvSpPr>
            <p:cNvPr id="28" name="Rectangle 48">
              <a:extLst>
                <a:ext uri="{FF2B5EF4-FFF2-40B4-BE49-F238E27FC236}">
                  <a16:creationId xmlns:a16="http://schemas.microsoft.com/office/drawing/2014/main" xmlns="" id="{02B129AA-6F68-DB3C-3070-86B3305BD60F}"/>
                </a:ext>
              </a:extLst>
            </p:cNvPr>
            <p:cNvSpPr>
              <a:spLocks noChangeArrowheads="1"/>
            </p:cNvSpPr>
            <p:nvPr/>
          </p:nvSpPr>
          <p:spPr bwMode="auto">
            <a:xfrm>
              <a:off x="7589245"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18</a:t>
              </a:r>
            </a:p>
          </p:txBody>
        </p:sp>
        <p:sp>
          <p:nvSpPr>
            <p:cNvPr id="29" name="Rectangle 28">
              <a:extLst>
                <a:ext uri="{FF2B5EF4-FFF2-40B4-BE49-F238E27FC236}">
                  <a16:creationId xmlns:a16="http://schemas.microsoft.com/office/drawing/2014/main" xmlns="" id="{F1D417F5-D984-B99A-20FF-958E1972B8CD}"/>
                </a:ext>
              </a:extLst>
            </p:cNvPr>
            <p:cNvSpPr>
              <a:spLocks noChangeArrowheads="1"/>
            </p:cNvSpPr>
            <p:nvPr/>
          </p:nvSpPr>
          <p:spPr bwMode="auto">
            <a:xfrm>
              <a:off x="8130913"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21</a:t>
              </a:r>
            </a:p>
          </p:txBody>
        </p:sp>
        <p:grpSp>
          <p:nvGrpSpPr>
            <p:cNvPr id="30" name="Groupe 29">
              <a:extLst>
                <a:ext uri="{FF2B5EF4-FFF2-40B4-BE49-F238E27FC236}">
                  <a16:creationId xmlns:a16="http://schemas.microsoft.com/office/drawing/2014/main" xmlns="" id="{7AAED533-C816-CBF6-DD05-4ECC2A2F5EA1}"/>
                </a:ext>
              </a:extLst>
            </p:cNvPr>
            <p:cNvGrpSpPr/>
            <p:nvPr/>
          </p:nvGrpSpPr>
          <p:grpSpPr>
            <a:xfrm>
              <a:off x="4536607" y="4820384"/>
              <a:ext cx="4366890" cy="89050"/>
              <a:chOff x="4210920" y="4572597"/>
              <a:chExt cx="4366890" cy="92041"/>
            </a:xfrm>
          </p:grpSpPr>
          <p:sp>
            <p:nvSpPr>
              <p:cNvPr id="31" name="Line 17">
                <a:extLst>
                  <a:ext uri="{FF2B5EF4-FFF2-40B4-BE49-F238E27FC236}">
                    <a16:creationId xmlns:a16="http://schemas.microsoft.com/office/drawing/2014/main" xmlns="" id="{F5F0B77C-7CD7-01DA-3ABF-9D70EE35B568}"/>
                  </a:ext>
                </a:extLst>
              </p:cNvPr>
              <p:cNvSpPr>
                <a:spLocks noChangeShapeType="1"/>
              </p:cNvSpPr>
              <p:nvPr/>
            </p:nvSpPr>
            <p:spPr bwMode="auto">
              <a:xfrm rot="16200000">
                <a:off x="4164899"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2" name="Line 17">
                <a:extLst>
                  <a:ext uri="{FF2B5EF4-FFF2-40B4-BE49-F238E27FC236}">
                    <a16:creationId xmlns:a16="http://schemas.microsoft.com/office/drawing/2014/main" xmlns="" id="{1562A77C-0D74-6B3D-703C-2B02AF76C6E9}"/>
                  </a:ext>
                </a:extLst>
              </p:cNvPr>
              <p:cNvSpPr>
                <a:spLocks noChangeShapeType="1"/>
              </p:cNvSpPr>
              <p:nvPr/>
            </p:nvSpPr>
            <p:spPr bwMode="auto">
              <a:xfrm rot="16200000">
                <a:off x="4707103"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3" name="Line 17">
                <a:extLst>
                  <a:ext uri="{FF2B5EF4-FFF2-40B4-BE49-F238E27FC236}">
                    <a16:creationId xmlns:a16="http://schemas.microsoft.com/office/drawing/2014/main" xmlns="" id="{DB1D6B53-104E-87BF-D6B5-75E6B00B73D7}"/>
                  </a:ext>
                </a:extLst>
              </p:cNvPr>
              <p:cNvSpPr>
                <a:spLocks noChangeShapeType="1"/>
              </p:cNvSpPr>
              <p:nvPr/>
            </p:nvSpPr>
            <p:spPr bwMode="auto">
              <a:xfrm rot="16200000">
                <a:off x="5252650"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4" name="Line 17">
                <a:extLst>
                  <a:ext uri="{FF2B5EF4-FFF2-40B4-BE49-F238E27FC236}">
                    <a16:creationId xmlns:a16="http://schemas.microsoft.com/office/drawing/2014/main" xmlns="" id="{3B88CBF9-2C89-4389-AE3B-08D88893DFE5}"/>
                  </a:ext>
                </a:extLst>
              </p:cNvPr>
              <p:cNvSpPr>
                <a:spLocks noChangeShapeType="1"/>
              </p:cNvSpPr>
              <p:nvPr/>
            </p:nvSpPr>
            <p:spPr bwMode="auto">
              <a:xfrm rot="16200000">
                <a:off x="5794855"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5" name="Line 17">
                <a:extLst>
                  <a:ext uri="{FF2B5EF4-FFF2-40B4-BE49-F238E27FC236}">
                    <a16:creationId xmlns:a16="http://schemas.microsoft.com/office/drawing/2014/main" xmlns="" id="{07322311-EB24-8A01-FB90-8CB249D611EA}"/>
                  </a:ext>
                </a:extLst>
              </p:cNvPr>
              <p:cNvSpPr>
                <a:spLocks noChangeShapeType="1"/>
              </p:cNvSpPr>
              <p:nvPr/>
            </p:nvSpPr>
            <p:spPr bwMode="auto">
              <a:xfrm rot="16200000">
                <a:off x="6352676"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6" name="Line 17">
                <a:extLst>
                  <a:ext uri="{FF2B5EF4-FFF2-40B4-BE49-F238E27FC236}">
                    <a16:creationId xmlns:a16="http://schemas.microsoft.com/office/drawing/2014/main" xmlns="" id="{98E8FE3F-5846-EF7D-8EAB-707829B48140}"/>
                  </a:ext>
                </a:extLst>
              </p:cNvPr>
              <p:cNvSpPr>
                <a:spLocks noChangeShapeType="1"/>
              </p:cNvSpPr>
              <p:nvPr/>
            </p:nvSpPr>
            <p:spPr bwMode="auto">
              <a:xfrm rot="16200000">
                <a:off x="6898222"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7" name="Line 17">
                <a:extLst>
                  <a:ext uri="{FF2B5EF4-FFF2-40B4-BE49-F238E27FC236}">
                    <a16:creationId xmlns:a16="http://schemas.microsoft.com/office/drawing/2014/main" xmlns="" id="{B727E93B-987A-F646-FC6E-9BC6F9D1BDE6}"/>
                  </a:ext>
                </a:extLst>
              </p:cNvPr>
              <p:cNvSpPr>
                <a:spLocks noChangeShapeType="1"/>
              </p:cNvSpPr>
              <p:nvPr/>
            </p:nvSpPr>
            <p:spPr bwMode="auto">
              <a:xfrm rot="16200000">
                <a:off x="7440427"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8" name="Line 17">
                <a:extLst>
                  <a:ext uri="{FF2B5EF4-FFF2-40B4-BE49-F238E27FC236}">
                    <a16:creationId xmlns:a16="http://schemas.microsoft.com/office/drawing/2014/main" xmlns="" id="{0C9F21ED-0752-1F16-246B-C0E0B4431DF5}"/>
                  </a:ext>
                </a:extLst>
              </p:cNvPr>
              <p:cNvSpPr>
                <a:spLocks noChangeShapeType="1"/>
              </p:cNvSpPr>
              <p:nvPr/>
            </p:nvSpPr>
            <p:spPr bwMode="auto">
              <a:xfrm rot="16200000">
                <a:off x="7982095"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sp>
            <p:nvSpPr>
              <p:cNvPr id="39" name="Line 17">
                <a:extLst>
                  <a:ext uri="{FF2B5EF4-FFF2-40B4-BE49-F238E27FC236}">
                    <a16:creationId xmlns:a16="http://schemas.microsoft.com/office/drawing/2014/main" xmlns="" id="{424B9454-DD66-45BB-3900-95084D663DB0}"/>
                  </a:ext>
                </a:extLst>
              </p:cNvPr>
              <p:cNvSpPr>
                <a:spLocks noChangeShapeType="1"/>
              </p:cNvSpPr>
              <p:nvPr/>
            </p:nvSpPr>
            <p:spPr bwMode="auto">
              <a:xfrm rot="16200000">
                <a:off x="8531789" y="4618618"/>
                <a:ext cx="920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a:ln>
                    <a:noFill/>
                  </a:ln>
                  <a:solidFill>
                    <a:srgbClr val="000066"/>
                  </a:solidFill>
                  <a:effectLst/>
                  <a:uLnTx/>
                  <a:uFillTx/>
                  <a:latin typeface="Arial"/>
                  <a:ea typeface="Roboto Condensed" panose="02000000000000000000" pitchFamily="2" charset="0"/>
                  <a:cs typeface="Calibri" panose="020F0502020204030204" pitchFamily="34" charset="0"/>
                </a:endParaRPr>
              </a:p>
            </p:txBody>
          </p:sp>
        </p:grpSp>
        <p:sp>
          <p:nvSpPr>
            <p:cNvPr id="40" name="Rectangle 48">
              <a:extLst>
                <a:ext uri="{FF2B5EF4-FFF2-40B4-BE49-F238E27FC236}">
                  <a16:creationId xmlns:a16="http://schemas.microsoft.com/office/drawing/2014/main" xmlns="" id="{66FFA60E-9BB3-5BAD-CA70-37E681B09280}"/>
                </a:ext>
              </a:extLst>
            </p:cNvPr>
            <p:cNvSpPr>
              <a:spLocks noChangeArrowheads="1"/>
            </p:cNvSpPr>
            <p:nvPr/>
          </p:nvSpPr>
          <p:spPr bwMode="auto">
            <a:xfrm>
              <a:off x="8680607" y="479857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24</a:t>
              </a:r>
            </a:p>
          </p:txBody>
        </p:sp>
        <p:sp>
          <p:nvSpPr>
            <p:cNvPr id="41" name="Rectangle 48">
              <a:extLst>
                <a:ext uri="{FF2B5EF4-FFF2-40B4-BE49-F238E27FC236}">
                  <a16:creationId xmlns:a16="http://schemas.microsoft.com/office/drawing/2014/main" xmlns="" id="{DF37E883-7915-BCF6-E9E4-2513C5F1901B}"/>
                </a:ext>
              </a:extLst>
            </p:cNvPr>
            <p:cNvSpPr>
              <a:spLocks noChangeArrowheads="1"/>
            </p:cNvSpPr>
            <p:nvPr/>
          </p:nvSpPr>
          <p:spPr bwMode="auto">
            <a:xfrm>
              <a:off x="4313717"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C00000"/>
                  </a:solidFill>
                  <a:effectLst/>
                  <a:uLnTx/>
                  <a:uFillTx/>
                  <a:latin typeface="Arial"/>
                  <a:ea typeface="Roboto Condensed" panose="02000000000000000000" pitchFamily="2" charset="0"/>
                  <a:cs typeface="Calibri" panose="020F0502020204030204" pitchFamily="34" charset="0"/>
                </a:rPr>
                <a:t>270</a:t>
              </a:r>
              <a:endPar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endParaRPr>
            </a:p>
          </p:txBody>
        </p:sp>
        <p:sp>
          <p:nvSpPr>
            <p:cNvPr id="42" name="Rectangle 48">
              <a:extLst>
                <a:ext uri="{FF2B5EF4-FFF2-40B4-BE49-F238E27FC236}">
                  <a16:creationId xmlns:a16="http://schemas.microsoft.com/office/drawing/2014/main" xmlns="" id="{2F136164-0BD8-1EBF-A066-4D86FA203A88}"/>
                </a:ext>
              </a:extLst>
            </p:cNvPr>
            <p:cNvSpPr>
              <a:spLocks noChangeArrowheads="1"/>
            </p:cNvSpPr>
            <p:nvPr/>
          </p:nvSpPr>
          <p:spPr bwMode="auto">
            <a:xfrm>
              <a:off x="4855921"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234</a:t>
              </a:r>
            </a:p>
          </p:txBody>
        </p:sp>
        <p:sp>
          <p:nvSpPr>
            <p:cNvPr id="43" name="Rectangle 48">
              <a:extLst>
                <a:ext uri="{FF2B5EF4-FFF2-40B4-BE49-F238E27FC236}">
                  <a16:creationId xmlns:a16="http://schemas.microsoft.com/office/drawing/2014/main" xmlns="" id="{695E4115-05BB-3430-3FA3-B0C69E14766A}"/>
                </a:ext>
              </a:extLst>
            </p:cNvPr>
            <p:cNvSpPr>
              <a:spLocks noChangeArrowheads="1"/>
            </p:cNvSpPr>
            <p:nvPr/>
          </p:nvSpPr>
          <p:spPr bwMode="auto">
            <a:xfrm>
              <a:off x="5401468"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194</a:t>
              </a:r>
            </a:p>
          </p:txBody>
        </p:sp>
        <p:sp>
          <p:nvSpPr>
            <p:cNvPr id="44" name="Rectangle 48">
              <a:extLst>
                <a:ext uri="{FF2B5EF4-FFF2-40B4-BE49-F238E27FC236}">
                  <a16:creationId xmlns:a16="http://schemas.microsoft.com/office/drawing/2014/main" xmlns="" id="{17C81EDC-BF28-42BE-5075-5F8BFA4152C5}"/>
                </a:ext>
              </a:extLst>
            </p:cNvPr>
            <p:cNvSpPr>
              <a:spLocks noChangeArrowheads="1"/>
            </p:cNvSpPr>
            <p:nvPr/>
          </p:nvSpPr>
          <p:spPr bwMode="auto">
            <a:xfrm>
              <a:off x="5943673"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131</a:t>
              </a:r>
            </a:p>
          </p:txBody>
        </p:sp>
        <p:sp>
          <p:nvSpPr>
            <p:cNvPr id="45" name="Rectangle 48">
              <a:extLst>
                <a:ext uri="{FF2B5EF4-FFF2-40B4-BE49-F238E27FC236}">
                  <a16:creationId xmlns:a16="http://schemas.microsoft.com/office/drawing/2014/main" xmlns="" id="{C591CC2D-5D9E-EC64-B95B-0BE4E8AA3FAE}"/>
                </a:ext>
              </a:extLst>
            </p:cNvPr>
            <p:cNvSpPr>
              <a:spLocks noChangeArrowheads="1"/>
            </p:cNvSpPr>
            <p:nvPr/>
          </p:nvSpPr>
          <p:spPr bwMode="auto">
            <a:xfrm>
              <a:off x="6501494"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94</a:t>
              </a:r>
            </a:p>
          </p:txBody>
        </p:sp>
        <p:sp>
          <p:nvSpPr>
            <p:cNvPr id="46" name="Rectangle 48">
              <a:extLst>
                <a:ext uri="{FF2B5EF4-FFF2-40B4-BE49-F238E27FC236}">
                  <a16:creationId xmlns:a16="http://schemas.microsoft.com/office/drawing/2014/main" xmlns="" id="{00E3DA12-D125-8AF2-0CFD-C36496DA7389}"/>
                </a:ext>
              </a:extLst>
            </p:cNvPr>
            <p:cNvSpPr>
              <a:spLocks noChangeArrowheads="1"/>
            </p:cNvSpPr>
            <p:nvPr/>
          </p:nvSpPr>
          <p:spPr bwMode="auto">
            <a:xfrm>
              <a:off x="7047040"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58</a:t>
              </a:r>
            </a:p>
          </p:txBody>
        </p:sp>
        <p:sp>
          <p:nvSpPr>
            <p:cNvPr id="47" name="Rectangle 48">
              <a:extLst>
                <a:ext uri="{FF2B5EF4-FFF2-40B4-BE49-F238E27FC236}">
                  <a16:creationId xmlns:a16="http://schemas.microsoft.com/office/drawing/2014/main" xmlns="" id="{F2FB9D84-0FC9-A1AC-40FB-EC6E4BDBFE5B}"/>
                </a:ext>
              </a:extLst>
            </p:cNvPr>
            <p:cNvSpPr>
              <a:spLocks noChangeArrowheads="1"/>
            </p:cNvSpPr>
            <p:nvPr/>
          </p:nvSpPr>
          <p:spPr bwMode="auto">
            <a:xfrm>
              <a:off x="7589245"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30</a:t>
              </a:r>
            </a:p>
          </p:txBody>
        </p:sp>
        <p:sp>
          <p:nvSpPr>
            <p:cNvPr id="48" name="Rectangle 48">
              <a:extLst>
                <a:ext uri="{FF2B5EF4-FFF2-40B4-BE49-F238E27FC236}">
                  <a16:creationId xmlns:a16="http://schemas.microsoft.com/office/drawing/2014/main" xmlns="" id="{1898AA36-D2E3-6BD1-769F-0BFB6B7575E2}"/>
                </a:ext>
              </a:extLst>
            </p:cNvPr>
            <p:cNvSpPr>
              <a:spLocks noChangeArrowheads="1"/>
            </p:cNvSpPr>
            <p:nvPr/>
          </p:nvSpPr>
          <p:spPr bwMode="auto">
            <a:xfrm>
              <a:off x="8130913"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4</a:t>
              </a:r>
            </a:p>
          </p:txBody>
        </p:sp>
        <p:sp>
          <p:nvSpPr>
            <p:cNvPr id="49" name="Rectangle 48">
              <a:extLst>
                <a:ext uri="{FF2B5EF4-FFF2-40B4-BE49-F238E27FC236}">
                  <a16:creationId xmlns:a16="http://schemas.microsoft.com/office/drawing/2014/main" xmlns="" id="{915C8313-4158-7068-0142-82A2617C1025}"/>
                </a:ext>
              </a:extLst>
            </p:cNvPr>
            <p:cNvSpPr>
              <a:spLocks noChangeArrowheads="1"/>
            </p:cNvSpPr>
            <p:nvPr/>
          </p:nvSpPr>
          <p:spPr bwMode="auto">
            <a:xfrm>
              <a:off x="8680607" y="5424988"/>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0</a:t>
              </a:r>
            </a:p>
          </p:txBody>
        </p:sp>
        <p:sp>
          <p:nvSpPr>
            <p:cNvPr id="50" name="Rectangle 48">
              <a:extLst>
                <a:ext uri="{FF2B5EF4-FFF2-40B4-BE49-F238E27FC236}">
                  <a16:creationId xmlns:a16="http://schemas.microsoft.com/office/drawing/2014/main" xmlns="" id="{C3AC89ED-0230-FD9B-EC67-2E471E518632}"/>
                </a:ext>
              </a:extLst>
            </p:cNvPr>
            <p:cNvSpPr>
              <a:spLocks noChangeArrowheads="1"/>
            </p:cNvSpPr>
            <p:nvPr/>
          </p:nvSpPr>
          <p:spPr bwMode="auto">
            <a:xfrm>
              <a:off x="3362568" y="5514934"/>
              <a:ext cx="951149"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rPr>
                <a:t>Pas de v</a:t>
              </a:r>
              <a:r>
                <a:rPr kumimoji="0" lang="fr-FR" altLang="fr-FR" sz="1100" b="0" i="0" u="none" strike="noStrike" kern="0" cap="none" spc="0" normalizeH="0" baseline="0" noProof="0" dirty="0" err="1">
                  <a:ln>
                    <a:noFill/>
                  </a:ln>
                  <a:solidFill>
                    <a:srgbClr val="C00000"/>
                  </a:solidFill>
                  <a:effectLst/>
                  <a:uLnTx/>
                  <a:uFillTx/>
                  <a:latin typeface="Arial"/>
                  <a:ea typeface="Roboto Condensed" panose="02000000000000000000" pitchFamily="2" charset="0"/>
                  <a:cs typeface="Calibri" panose="020F0502020204030204" pitchFamily="34" charset="0"/>
                </a:rPr>
                <a:t>accin</a:t>
              </a:r>
              <a:endParaRPr kumimoji="0" lang="fr-FR" altLang="fr-FR" sz="1100" b="0" i="0" u="none" strike="noStrike" kern="0" cap="none" spc="0" normalizeH="0" baseline="0" noProof="0" dirty="0">
                <a:ln>
                  <a:noFill/>
                </a:ln>
                <a:solidFill>
                  <a:srgbClr val="C00000"/>
                </a:solidFill>
                <a:effectLst/>
                <a:uLnTx/>
                <a:uFillTx/>
                <a:latin typeface="Arial"/>
                <a:ea typeface="Roboto Condensed" panose="02000000000000000000" pitchFamily="2" charset="0"/>
                <a:cs typeface="Calibri" panose="020F0502020204030204" pitchFamily="34" charset="0"/>
              </a:endParaRPr>
            </a:p>
          </p:txBody>
        </p:sp>
        <p:sp>
          <p:nvSpPr>
            <p:cNvPr id="51" name="Rectangle 48">
              <a:extLst>
                <a:ext uri="{FF2B5EF4-FFF2-40B4-BE49-F238E27FC236}">
                  <a16:creationId xmlns:a16="http://schemas.microsoft.com/office/drawing/2014/main" xmlns="" id="{695973DA-0C7D-B704-7F00-A73DFA3719C2}"/>
                </a:ext>
              </a:extLst>
            </p:cNvPr>
            <p:cNvSpPr>
              <a:spLocks noChangeArrowheads="1"/>
            </p:cNvSpPr>
            <p:nvPr/>
          </p:nvSpPr>
          <p:spPr bwMode="auto">
            <a:xfrm>
              <a:off x="4313717"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274</a:t>
              </a:r>
            </a:p>
          </p:txBody>
        </p:sp>
        <p:sp>
          <p:nvSpPr>
            <p:cNvPr id="52" name="Rectangle 48">
              <a:extLst>
                <a:ext uri="{FF2B5EF4-FFF2-40B4-BE49-F238E27FC236}">
                  <a16:creationId xmlns:a16="http://schemas.microsoft.com/office/drawing/2014/main" xmlns="" id="{C5D5DAE8-D66D-33D9-F2BA-B7543B5200F5}"/>
                </a:ext>
              </a:extLst>
            </p:cNvPr>
            <p:cNvSpPr>
              <a:spLocks noChangeArrowheads="1"/>
            </p:cNvSpPr>
            <p:nvPr/>
          </p:nvSpPr>
          <p:spPr bwMode="auto">
            <a:xfrm>
              <a:off x="4855921"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251</a:t>
              </a:r>
            </a:p>
          </p:txBody>
        </p:sp>
        <p:sp>
          <p:nvSpPr>
            <p:cNvPr id="53" name="Rectangle 48">
              <a:extLst>
                <a:ext uri="{FF2B5EF4-FFF2-40B4-BE49-F238E27FC236}">
                  <a16:creationId xmlns:a16="http://schemas.microsoft.com/office/drawing/2014/main" xmlns="" id="{B2D5A16A-44E5-97EA-61F1-077C92946CC6}"/>
                </a:ext>
              </a:extLst>
            </p:cNvPr>
            <p:cNvSpPr>
              <a:spLocks noChangeArrowheads="1"/>
            </p:cNvSpPr>
            <p:nvPr/>
          </p:nvSpPr>
          <p:spPr bwMode="auto">
            <a:xfrm>
              <a:off x="5401468"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212</a:t>
              </a:r>
            </a:p>
          </p:txBody>
        </p:sp>
        <p:sp>
          <p:nvSpPr>
            <p:cNvPr id="54" name="Rectangle 48">
              <a:extLst>
                <a:ext uri="{FF2B5EF4-FFF2-40B4-BE49-F238E27FC236}">
                  <a16:creationId xmlns:a16="http://schemas.microsoft.com/office/drawing/2014/main" xmlns="" id="{0E8CB7DC-6F4D-7813-B763-314BEF74F0F8}"/>
                </a:ext>
              </a:extLst>
            </p:cNvPr>
            <p:cNvSpPr>
              <a:spLocks noChangeArrowheads="1"/>
            </p:cNvSpPr>
            <p:nvPr/>
          </p:nvSpPr>
          <p:spPr bwMode="auto">
            <a:xfrm>
              <a:off x="5943673"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159</a:t>
              </a:r>
            </a:p>
          </p:txBody>
        </p:sp>
        <p:sp>
          <p:nvSpPr>
            <p:cNvPr id="55" name="Rectangle 48">
              <a:extLst>
                <a:ext uri="{FF2B5EF4-FFF2-40B4-BE49-F238E27FC236}">
                  <a16:creationId xmlns:a16="http://schemas.microsoft.com/office/drawing/2014/main" xmlns="" id="{BBFC60F4-6608-2DAC-0EB8-B846272C82D8}"/>
                </a:ext>
              </a:extLst>
            </p:cNvPr>
            <p:cNvSpPr>
              <a:spLocks noChangeArrowheads="1"/>
            </p:cNvSpPr>
            <p:nvPr/>
          </p:nvSpPr>
          <p:spPr bwMode="auto">
            <a:xfrm>
              <a:off x="6501494"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105</a:t>
              </a:r>
            </a:p>
          </p:txBody>
        </p:sp>
        <p:sp>
          <p:nvSpPr>
            <p:cNvPr id="56" name="Rectangle 48">
              <a:extLst>
                <a:ext uri="{FF2B5EF4-FFF2-40B4-BE49-F238E27FC236}">
                  <a16:creationId xmlns:a16="http://schemas.microsoft.com/office/drawing/2014/main" xmlns="" id="{CF6B9768-452D-A9D5-3379-19A3BD7F581E}"/>
                </a:ext>
              </a:extLst>
            </p:cNvPr>
            <p:cNvSpPr>
              <a:spLocks noChangeArrowheads="1"/>
            </p:cNvSpPr>
            <p:nvPr/>
          </p:nvSpPr>
          <p:spPr bwMode="auto">
            <a:xfrm>
              <a:off x="7047040"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68</a:t>
              </a:r>
            </a:p>
          </p:txBody>
        </p:sp>
        <p:sp>
          <p:nvSpPr>
            <p:cNvPr id="57" name="Rectangle 48">
              <a:extLst>
                <a:ext uri="{FF2B5EF4-FFF2-40B4-BE49-F238E27FC236}">
                  <a16:creationId xmlns:a16="http://schemas.microsoft.com/office/drawing/2014/main" xmlns="" id="{3F40AB9A-5B92-FF81-CBC9-37E42155A5FA}"/>
                </a:ext>
              </a:extLst>
            </p:cNvPr>
            <p:cNvSpPr>
              <a:spLocks noChangeArrowheads="1"/>
            </p:cNvSpPr>
            <p:nvPr/>
          </p:nvSpPr>
          <p:spPr bwMode="auto">
            <a:xfrm>
              <a:off x="7589245"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a:ln>
                    <a:noFill/>
                  </a:ln>
                  <a:solidFill>
                    <a:srgbClr val="00B0F0"/>
                  </a:solidFill>
                  <a:effectLst/>
                  <a:uLnTx/>
                  <a:uFillTx/>
                  <a:latin typeface="Arial"/>
                  <a:ea typeface="Roboto Condensed" panose="02000000000000000000" pitchFamily="2" charset="0"/>
                  <a:cs typeface="Calibri" panose="020F0502020204030204" pitchFamily="34" charset="0"/>
                </a:rPr>
                <a:t>37</a:t>
              </a:r>
              <a:endPar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endParaRPr>
            </a:p>
          </p:txBody>
        </p:sp>
        <p:sp>
          <p:nvSpPr>
            <p:cNvPr id="58" name="Rectangle 48">
              <a:extLst>
                <a:ext uri="{FF2B5EF4-FFF2-40B4-BE49-F238E27FC236}">
                  <a16:creationId xmlns:a16="http://schemas.microsoft.com/office/drawing/2014/main" xmlns="" id="{A014F44B-5EFA-74A9-054A-681488560282}"/>
                </a:ext>
              </a:extLst>
            </p:cNvPr>
            <p:cNvSpPr>
              <a:spLocks noChangeArrowheads="1"/>
            </p:cNvSpPr>
            <p:nvPr/>
          </p:nvSpPr>
          <p:spPr bwMode="auto">
            <a:xfrm>
              <a:off x="8130913"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6</a:t>
              </a:r>
            </a:p>
          </p:txBody>
        </p:sp>
        <p:sp>
          <p:nvSpPr>
            <p:cNvPr id="59" name="Rectangle 48">
              <a:extLst>
                <a:ext uri="{FF2B5EF4-FFF2-40B4-BE49-F238E27FC236}">
                  <a16:creationId xmlns:a16="http://schemas.microsoft.com/office/drawing/2014/main" xmlns="" id="{9F3FFC69-0958-D859-D847-81DEBFEC81BF}"/>
                </a:ext>
              </a:extLst>
            </p:cNvPr>
            <p:cNvSpPr>
              <a:spLocks noChangeArrowheads="1"/>
            </p:cNvSpPr>
            <p:nvPr/>
          </p:nvSpPr>
          <p:spPr bwMode="auto">
            <a:xfrm>
              <a:off x="8680607" y="5589185"/>
              <a:ext cx="439715"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0</a:t>
              </a:r>
            </a:p>
          </p:txBody>
        </p:sp>
        <p:sp>
          <p:nvSpPr>
            <p:cNvPr id="60" name="Rectangle 48">
              <a:extLst>
                <a:ext uri="{FF2B5EF4-FFF2-40B4-BE49-F238E27FC236}">
                  <a16:creationId xmlns:a16="http://schemas.microsoft.com/office/drawing/2014/main" xmlns="" id="{922E3D00-95CD-6AF9-005F-B58A675E0B43}"/>
                </a:ext>
              </a:extLst>
            </p:cNvPr>
            <p:cNvSpPr>
              <a:spLocks noChangeArrowheads="1"/>
            </p:cNvSpPr>
            <p:nvPr/>
          </p:nvSpPr>
          <p:spPr bwMode="auto">
            <a:xfrm>
              <a:off x="3227914" y="5679131"/>
              <a:ext cx="1085802"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B0F0"/>
                  </a:solidFill>
                  <a:effectLst/>
                  <a:uLnTx/>
                  <a:uFillTx/>
                  <a:latin typeface="Arial"/>
                  <a:ea typeface="Roboto Condensed" panose="02000000000000000000" pitchFamily="2" charset="0"/>
                  <a:cs typeface="Calibri" panose="020F0502020204030204" pitchFamily="34" charset="0"/>
                </a:rPr>
                <a:t>Vaccin 4CMenB</a:t>
              </a:r>
            </a:p>
          </p:txBody>
        </p:sp>
        <p:sp>
          <p:nvSpPr>
            <p:cNvPr id="61" name="Rectangle 48">
              <a:extLst>
                <a:ext uri="{FF2B5EF4-FFF2-40B4-BE49-F238E27FC236}">
                  <a16:creationId xmlns:a16="http://schemas.microsoft.com/office/drawing/2014/main" xmlns="" id="{1E8F6C2C-D089-5504-280A-FA1E1D923DCE}"/>
                </a:ext>
              </a:extLst>
            </p:cNvPr>
            <p:cNvSpPr>
              <a:spLocks noChangeArrowheads="1"/>
            </p:cNvSpPr>
            <p:nvPr/>
          </p:nvSpPr>
          <p:spPr bwMode="auto">
            <a:xfrm>
              <a:off x="3559735" y="5291943"/>
              <a:ext cx="753980"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N à risque</a:t>
              </a:r>
            </a:p>
          </p:txBody>
        </p:sp>
        <p:sp>
          <p:nvSpPr>
            <p:cNvPr id="63" name="Rectangle 48">
              <a:extLst>
                <a:ext uri="{FF2B5EF4-FFF2-40B4-BE49-F238E27FC236}">
                  <a16:creationId xmlns:a16="http://schemas.microsoft.com/office/drawing/2014/main" xmlns="" id="{CD4FD1FF-F152-4BF2-131C-9DF2D0ACF8C5}"/>
                </a:ext>
              </a:extLst>
            </p:cNvPr>
            <p:cNvSpPr>
              <a:spLocks noChangeArrowheads="1"/>
            </p:cNvSpPr>
            <p:nvPr/>
          </p:nvSpPr>
          <p:spPr bwMode="auto">
            <a:xfrm>
              <a:off x="6546167" y="4090498"/>
              <a:ext cx="2081266" cy="41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HR ajusté : 0,78 </a:t>
              </a:r>
              <a:b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br>
              <a:r>
                <a:rPr kumimoji="0" lang="fr-FR" altLang="fr-FR" sz="1100" b="0"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(IC 95 % : 0,60-1,01 ; p = 0,061)</a:t>
              </a:r>
            </a:p>
          </p:txBody>
        </p:sp>
        <p:grpSp>
          <p:nvGrpSpPr>
            <p:cNvPr id="5125" name="Groupe 5124">
              <a:extLst>
                <a:ext uri="{FF2B5EF4-FFF2-40B4-BE49-F238E27FC236}">
                  <a16:creationId xmlns:a16="http://schemas.microsoft.com/office/drawing/2014/main" xmlns="" id="{C742ED02-BA37-9D5D-E906-7BF0F4A10606}"/>
                </a:ext>
              </a:extLst>
            </p:cNvPr>
            <p:cNvGrpSpPr/>
            <p:nvPr/>
          </p:nvGrpSpPr>
          <p:grpSpPr>
            <a:xfrm>
              <a:off x="4527642" y="3071668"/>
              <a:ext cx="4070362" cy="1659051"/>
              <a:chOff x="4849610" y="2460934"/>
              <a:chExt cx="3640337" cy="1483776"/>
            </a:xfrm>
          </p:grpSpPr>
          <p:sp>
            <p:nvSpPr>
              <p:cNvPr id="5123" name="Forme libre : forme 5122">
                <a:extLst>
                  <a:ext uri="{FF2B5EF4-FFF2-40B4-BE49-F238E27FC236}">
                    <a16:creationId xmlns:a16="http://schemas.microsoft.com/office/drawing/2014/main" xmlns="" id="{E75FC65F-56DB-FA32-9CD0-AAD76BE75DAC}"/>
                  </a:ext>
                </a:extLst>
              </p:cNvPr>
              <p:cNvSpPr/>
              <p:nvPr/>
            </p:nvSpPr>
            <p:spPr>
              <a:xfrm>
                <a:off x="5183973" y="2460934"/>
                <a:ext cx="3305974" cy="1483776"/>
              </a:xfrm>
              <a:custGeom>
                <a:avLst/>
                <a:gdLst>
                  <a:gd name="connsiteX0" fmla="*/ 0 w 3305974"/>
                  <a:gd name="connsiteY0" fmla="*/ 1483777 h 1483776"/>
                  <a:gd name="connsiteX1" fmla="*/ 15342 w 3305974"/>
                  <a:gd name="connsiteY1" fmla="*/ 1483777 h 1483776"/>
                  <a:gd name="connsiteX2" fmla="*/ 15342 w 3305974"/>
                  <a:gd name="connsiteY2" fmla="*/ 1475028 h 1483776"/>
                  <a:gd name="connsiteX3" fmla="*/ 38800 w 3305974"/>
                  <a:gd name="connsiteY3" fmla="*/ 1475028 h 1483776"/>
                  <a:gd name="connsiteX4" fmla="*/ 38800 w 3305974"/>
                  <a:gd name="connsiteY4" fmla="*/ 1467167 h 1483776"/>
                  <a:gd name="connsiteX5" fmla="*/ 53889 w 3305974"/>
                  <a:gd name="connsiteY5" fmla="*/ 1467167 h 1483776"/>
                  <a:gd name="connsiteX6" fmla="*/ 53889 w 3305974"/>
                  <a:gd name="connsiteY6" fmla="*/ 1460827 h 1483776"/>
                  <a:gd name="connsiteX7" fmla="*/ 76459 w 3305974"/>
                  <a:gd name="connsiteY7" fmla="*/ 1460827 h 1483776"/>
                  <a:gd name="connsiteX8" fmla="*/ 76459 w 3305974"/>
                  <a:gd name="connsiteY8" fmla="*/ 1443329 h 1483776"/>
                  <a:gd name="connsiteX9" fmla="*/ 84447 w 3305974"/>
                  <a:gd name="connsiteY9" fmla="*/ 1443329 h 1483776"/>
                  <a:gd name="connsiteX10" fmla="*/ 84447 w 3305974"/>
                  <a:gd name="connsiteY10" fmla="*/ 1423802 h 1483776"/>
                  <a:gd name="connsiteX11" fmla="*/ 112722 w 3305974"/>
                  <a:gd name="connsiteY11" fmla="*/ 1423802 h 1483776"/>
                  <a:gd name="connsiteX12" fmla="*/ 112722 w 3305974"/>
                  <a:gd name="connsiteY12" fmla="*/ 1395273 h 1483776"/>
                  <a:gd name="connsiteX13" fmla="*/ 122359 w 3305974"/>
                  <a:gd name="connsiteY13" fmla="*/ 1395273 h 1483776"/>
                  <a:gd name="connsiteX14" fmla="*/ 122359 w 3305974"/>
                  <a:gd name="connsiteY14" fmla="*/ 1381325 h 1483776"/>
                  <a:gd name="connsiteX15" fmla="*/ 122359 w 3305974"/>
                  <a:gd name="connsiteY15" fmla="*/ 1356219 h 1483776"/>
                  <a:gd name="connsiteX16" fmla="*/ 131615 w 3305974"/>
                  <a:gd name="connsiteY16" fmla="*/ 1356219 h 1483776"/>
                  <a:gd name="connsiteX17" fmla="*/ 131615 w 3305974"/>
                  <a:gd name="connsiteY17" fmla="*/ 1343032 h 1483776"/>
                  <a:gd name="connsiteX18" fmla="*/ 136687 w 3305974"/>
                  <a:gd name="connsiteY18" fmla="*/ 1343032 h 1483776"/>
                  <a:gd name="connsiteX19" fmla="*/ 136687 w 3305974"/>
                  <a:gd name="connsiteY19" fmla="*/ 1329592 h 1483776"/>
                  <a:gd name="connsiteX20" fmla="*/ 143788 w 3305974"/>
                  <a:gd name="connsiteY20" fmla="*/ 1329592 h 1483776"/>
                  <a:gd name="connsiteX21" fmla="*/ 143788 w 3305974"/>
                  <a:gd name="connsiteY21" fmla="*/ 1309431 h 1483776"/>
                  <a:gd name="connsiteX22" fmla="*/ 151649 w 3305974"/>
                  <a:gd name="connsiteY22" fmla="*/ 1309431 h 1483776"/>
                  <a:gd name="connsiteX23" fmla="*/ 151649 w 3305974"/>
                  <a:gd name="connsiteY23" fmla="*/ 1263531 h 1483776"/>
                  <a:gd name="connsiteX24" fmla="*/ 176882 w 3305974"/>
                  <a:gd name="connsiteY24" fmla="*/ 1263531 h 1483776"/>
                  <a:gd name="connsiteX25" fmla="*/ 176882 w 3305974"/>
                  <a:gd name="connsiteY25" fmla="*/ 1246794 h 1483776"/>
                  <a:gd name="connsiteX26" fmla="*/ 188927 w 3305974"/>
                  <a:gd name="connsiteY26" fmla="*/ 1246794 h 1483776"/>
                  <a:gd name="connsiteX27" fmla="*/ 188927 w 3305974"/>
                  <a:gd name="connsiteY27" fmla="*/ 1238045 h 1483776"/>
                  <a:gd name="connsiteX28" fmla="*/ 196535 w 3305974"/>
                  <a:gd name="connsiteY28" fmla="*/ 1238045 h 1483776"/>
                  <a:gd name="connsiteX29" fmla="*/ 196535 w 3305974"/>
                  <a:gd name="connsiteY29" fmla="*/ 1218518 h 1483776"/>
                  <a:gd name="connsiteX30" fmla="*/ 208074 w 3305974"/>
                  <a:gd name="connsiteY30" fmla="*/ 1218518 h 1483776"/>
                  <a:gd name="connsiteX31" fmla="*/ 208074 w 3305974"/>
                  <a:gd name="connsiteY31" fmla="*/ 1209135 h 1483776"/>
                  <a:gd name="connsiteX32" fmla="*/ 224938 w 3305974"/>
                  <a:gd name="connsiteY32" fmla="*/ 1209135 h 1483776"/>
                  <a:gd name="connsiteX33" fmla="*/ 224938 w 3305974"/>
                  <a:gd name="connsiteY33" fmla="*/ 1198738 h 1483776"/>
                  <a:gd name="connsiteX34" fmla="*/ 234321 w 3305974"/>
                  <a:gd name="connsiteY34" fmla="*/ 1198738 h 1483776"/>
                  <a:gd name="connsiteX35" fmla="*/ 234321 w 3305974"/>
                  <a:gd name="connsiteY35" fmla="*/ 1189228 h 1483776"/>
                  <a:gd name="connsiteX36" fmla="*/ 264879 w 3305974"/>
                  <a:gd name="connsiteY36" fmla="*/ 1189228 h 1483776"/>
                  <a:gd name="connsiteX37" fmla="*/ 264879 w 3305974"/>
                  <a:gd name="connsiteY37" fmla="*/ 1165517 h 1483776"/>
                  <a:gd name="connsiteX38" fmla="*/ 320796 w 3305974"/>
                  <a:gd name="connsiteY38" fmla="*/ 1165517 h 1483776"/>
                  <a:gd name="connsiteX39" fmla="*/ 327136 w 3305974"/>
                  <a:gd name="connsiteY39" fmla="*/ 1165517 h 1483776"/>
                  <a:gd name="connsiteX40" fmla="*/ 327136 w 3305974"/>
                  <a:gd name="connsiteY40" fmla="*/ 1155119 h 1483776"/>
                  <a:gd name="connsiteX41" fmla="*/ 338167 w 3305974"/>
                  <a:gd name="connsiteY41" fmla="*/ 1155119 h 1483776"/>
                  <a:gd name="connsiteX42" fmla="*/ 338167 w 3305974"/>
                  <a:gd name="connsiteY42" fmla="*/ 1145737 h 1483776"/>
                  <a:gd name="connsiteX43" fmla="*/ 467246 w 3305974"/>
                  <a:gd name="connsiteY43" fmla="*/ 1145737 h 1483776"/>
                  <a:gd name="connsiteX44" fmla="*/ 467246 w 3305974"/>
                  <a:gd name="connsiteY44" fmla="*/ 1139524 h 1483776"/>
                  <a:gd name="connsiteX45" fmla="*/ 522783 w 3305974"/>
                  <a:gd name="connsiteY45" fmla="*/ 1139524 h 1483776"/>
                  <a:gd name="connsiteX46" fmla="*/ 522783 w 3305974"/>
                  <a:gd name="connsiteY46" fmla="*/ 1129507 h 1483776"/>
                  <a:gd name="connsiteX47" fmla="*/ 542057 w 3305974"/>
                  <a:gd name="connsiteY47" fmla="*/ 1129507 h 1483776"/>
                  <a:gd name="connsiteX48" fmla="*/ 542057 w 3305974"/>
                  <a:gd name="connsiteY48" fmla="*/ 1118475 h 1483776"/>
                  <a:gd name="connsiteX49" fmla="*/ 556892 w 3305974"/>
                  <a:gd name="connsiteY49" fmla="*/ 1118475 h 1483776"/>
                  <a:gd name="connsiteX50" fmla="*/ 556892 w 3305974"/>
                  <a:gd name="connsiteY50" fmla="*/ 1111121 h 1483776"/>
                  <a:gd name="connsiteX51" fmla="*/ 575404 w 3305974"/>
                  <a:gd name="connsiteY51" fmla="*/ 1111121 h 1483776"/>
                  <a:gd name="connsiteX52" fmla="*/ 575404 w 3305974"/>
                  <a:gd name="connsiteY52" fmla="*/ 1104020 h 1483776"/>
                  <a:gd name="connsiteX53" fmla="*/ 583266 w 3305974"/>
                  <a:gd name="connsiteY53" fmla="*/ 1104020 h 1483776"/>
                  <a:gd name="connsiteX54" fmla="*/ 583266 w 3305974"/>
                  <a:gd name="connsiteY54" fmla="*/ 1082465 h 1483776"/>
                  <a:gd name="connsiteX55" fmla="*/ 595818 w 3305974"/>
                  <a:gd name="connsiteY55" fmla="*/ 1082465 h 1483776"/>
                  <a:gd name="connsiteX56" fmla="*/ 595818 w 3305974"/>
                  <a:gd name="connsiteY56" fmla="*/ 1077900 h 1483776"/>
                  <a:gd name="connsiteX57" fmla="*/ 606469 w 3305974"/>
                  <a:gd name="connsiteY57" fmla="*/ 1077900 h 1483776"/>
                  <a:gd name="connsiteX58" fmla="*/ 606469 w 3305974"/>
                  <a:gd name="connsiteY58" fmla="*/ 1051653 h 1483776"/>
                  <a:gd name="connsiteX59" fmla="*/ 625743 w 3305974"/>
                  <a:gd name="connsiteY59" fmla="*/ 1051653 h 1483776"/>
                  <a:gd name="connsiteX60" fmla="*/ 625743 w 3305974"/>
                  <a:gd name="connsiteY60" fmla="*/ 1038466 h 1483776"/>
                  <a:gd name="connsiteX61" fmla="*/ 631575 w 3305974"/>
                  <a:gd name="connsiteY61" fmla="*/ 1038466 h 1483776"/>
                  <a:gd name="connsiteX62" fmla="*/ 631575 w 3305974"/>
                  <a:gd name="connsiteY62" fmla="*/ 1020461 h 1483776"/>
                  <a:gd name="connsiteX63" fmla="*/ 637154 w 3305974"/>
                  <a:gd name="connsiteY63" fmla="*/ 1020461 h 1483776"/>
                  <a:gd name="connsiteX64" fmla="*/ 637154 w 3305974"/>
                  <a:gd name="connsiteY64" fmla="*/ 1006640 h 1483776"/>
                  <a:gd name="connsiteX65" fmla="*/ 675447 w 3305974"/>
                  <a:gd name="connsiteY65" fmla="*/ 1006640 h 1483776"/>
                  <a:gd name="connsiteX66" fmla="*/ 675447 w 3305974"/>
                  <a:gd name="connsiteY66" fmla="*/ 986733 h 1483776"/>
                  <a:gd name="connsiteX67" fmla="*/ 684449 w 3305974"/>
                  <a:gd name="connsiteY67" fmla="*/ 986733 h 1483776"/>
                  <a:gd name="connsiteX68" fmla="*/ 684449 w 3305974"/>
                  <a:gd name="connsiteY68" fmla="*/ 977604 h 1483776"/>
                  <a:gd name="connsiteX69" fmla="*/ 691423 w 3305974"/>
                  <a:gd name="connsiteY69" fmla="*/ 977604 h 1483776"/>
                  <a:gd name="connsiteX70" fmla="*/ 691423 w 3305974"/>
                  <a:gd name="connsiteY70" fmla="*/ 972405 h 1483776"/>
                  <a:gd name="connsiteX71" fmla="*/ 713359 w 3305974"/>
                  <a:gd name="connsiteY71" fmla="*/ 972405 h 1483776"/>
                  <a:gd name="connsiteX72" fmla="*/ 713359 w 3305974"/>
                  <a:gd name="connsiteY72" fmla="*/ 938804 h 1483776"/>
                  <a:gd name="connsiteX73" fmla="*/ 719445 w 3305974"/>
                  <a:gd name="connsiteY73" fmla="*/ 938804 h 1483776"/>
                  <a:gd name="connsiteX74" fmla="*/ 719445 w 3305974"/>
                  <a:gd name="connsiteY74" fmla="*/ 915220 h 1483776"/>
                  <a:gd name="connsiteX75" fmla="*/ 744298 w 3305974"/>
                  <a:gd name="connsiteY75" fmla="*/ 915220 h 1483776"/>
                  <a:gd name="connsiteX76" fmla="*/ 744298 w 3305974"/>
                  <a:gd name="connsiteY76" fmla="*/ 905330 h 1483776"/>
                  <a:gd name="connsiteX77" fmla="*/ 754061 w 3305974"/>
                  <a:gd name="connsiteY77" fmla="*/ 905330 h 1483776"/>
                  <a:gd name="connsiteX78" fmla="*/ 754061 w 3305974"/>
                  <a:gd name="connsiteY78" fmla="*/ 894679 h 1483776"/>
                  <a:gd name="connsiteX79" fmla="*/ 770164 w 3305974"/>
                  <a:gd name="connsiteY79" fmla="*/ 894679 h 1483776"/>
                  <a:gd name="connsiteX80" fmla="*/ 770164 w 3305974"/>
                  <a:gd name="connsiteY80" fmla="*/ 881872 h 1483776"/>
                  <a:gd name="connsiteX81" fmla="*/ 822658 w 3305974"/>
                  <a:gd name="connsiteY81" fmla="*/ 881872 h 1483776"/>
                  <a:gd name="connsiteX82" fmla="*/ 822658 w 3305974"/>
                  <a:gd name="connsiteY82" fmla="*/ 871094 h 1483776"/>
                  <a:gd name="connsiteX83" fmla="*/ 856766 w 3305974"/>
                  <a:gd name="connsiteY83" fmla="*/ 871094 h 1483776"/>
                  <a:gd name="connsiteX84" fmla="*/ 856766 w 3305974"/>
                  <a:gd name="connsiteY84" fmla="*/ 856259 h 1483776"/>
                  <a:gd name="connsiteX85" fmla="*/ 950089 w 3305974"/>
                  <a:gd name="connsiteY85" fmla="*/ 856259 h 1483776"/>
                  <a:gd name="connsiteX86" fmla="*/ 950089 w 3305974"/>
                  <a:gd name="connsiteY86" fmla="*/ 848398 h 1483776"/>
                  <a:gd name="connsiteX87" fmla="*/ 978999 w 3305974"/>
                  <a:gd name="connsiteY87" fmla="*/ 848398 h 1483776"/>
                  <a:gd name="connsiteX88" fmla="*/ 978999 w 3305974"/>
                  <a:gd name="connsiteY88" fmla="*/ 832548 h 1483776"/>
                  <a:gd name="connsiteX89" fmla="*/ 1013614 w 3305974"/>
                  <a:gd name="connsiteY89" fmla="*/ 832548 h 1483776"/>
                  <a:gd name="connsiteX90" fmla="*/ 1013614 w 3305974"/>
                  <a:gd name="connsiteY90" fmla="*/ 823039 h 1483776"/>
                  <a:gd name="connsiteX91" fmla="*/ 1042651 w 3305974"/>
                  <a:gd name="connsiteY91" fmla="*/ 823039 h 1483776"/>
                  <a:gd name="connsiteX92" fmla="*/ 1042651 w 3305974"/>
                  <a:gd name="connsiteY92" fmla="*/ 815811 h 1483776"/>
                  <a:gd name="connsiteX93" fmla="*/ 1074857 w 3305974"/>
                  <a:gd name="connsiteY93" fmla="*/ 815811 h 1483776"/>
                  <a:gd name="connsiteX94" fmla="*/ 1074857 w 3305974"/>
                  <a:gd name="connsiteY94" fmla="*/ 802244 h 1483776"/>
                  <a:gd name="connsiteX95" fmla="*/ 1126971 w 3305974"/>
                  <a:gd name="connsiteY95" fmla="*/ 802244 h 1483776"/>
                  <a:gd name="connsiteX96" fmla="*/ 1126971 w 3305974"/>
                  <a:gd name="connsiteY96" fmla="*/ 752286 h 1483776"/>
                  <a:gd name="connsiteX97" fmla="*/ 1145990 w 3305974"/>
                  <a:gd name="connsiteY97" fmla="*/ 752286 h 1483776"/>
                  <a:gd name="connsiteX98" fmla="*/ 1145990 w 3305974"/>
                  <a:gd name="connsiteY98" fmla="*/ 741254 h 1483776"/>
                  <a:gd name="connsiteX99" fmla="*/ 1159304 w 3305974"/>
                  <a:gd name="connsiteY99" fmla="*/ 741254 h 1483776"/>
                  <a:gd name="connsiteX100" fmla="*/ 1159304 w 3305974"/>
                  <a:gd name="connsiteY100" fmla="*/ 730350 h 1483776"/>
                  <a:gd name="connsiteX101" fmla="*/ 1170462 w 3305974"/>
                  <a:gd name="connsiteY101" fmla="*/ 730350 h 1483776"/>
                  <a:gd name="connsiteX102" fmla="*/ 1170462 w 3305974"/>
                  <a:gd name="connsiteY102" fmla="*/ 715388 h 1483776"/>
                  <a:gd name="connsiteX103" fmla="*/ 1195314 w 3305974"/>
                  <a:gd name="connsiteY103" fmla="*/ 715388 h 1483776"/>
                  <a:gd name="connsiteX104" fmla="*/ 1195314 w 3305974"/>
                  <a:gd name="connsiteY104" fmla="*/ 707907 h 1483776"/>
                  <a:gd name="connsiteX105" fmla="*/ 1277478 w 3305974"/>
                  <a:gd name="connsiteY105" fmla="*/ 707907 h 1483776"/>
                  <a:gd name="connsiteX106" fmla="*/ 1277478 w 3305974"/>
                  <a:gd name="connsiteY106" fmla="*/ 696622 h 1483776"/>
                  <a:gd name="connsiteX107" fmla="*/ 1373464 w 3305974"/>
                  <a:gd name="connsiteY107" fmla="*/ 696622 h 1483776"/>
                  <a:gd name="connsiteX108" fmla="*/ 1373464 w 3305974"/>
                  <a:gd name="connsiteY108" fmla="*/ 683816 h 1483776"/>
                  <a:gd name="connsiteX109" fmla="*/ 1397682 w 3305974"/>
                  <a:gd name="connsiteY109" fmla="*/ 683816 h 1483776"/>
                  <a:gd name="connsiteX110" fmla="*/ 1397682 w 3305974"/>
                  <a:gd name="connsiteY110" fmla="*/ 673925 h 1483776"/>
                  <a:gd name="connsiteX111" fmla="*/ 1445358 w 3305974"/>
                  <a:gd name="connsiteY111" fmla="*/ 673925 h 1483776"/>
                  <a:gd name="connsiteX112" fmla="*/ 1445358 w 3305974"/>
                  <a:gd name="connsiteY112" fmla="*/ 661753 h 1483776"/>
                  <a:gd name="connsiteX113" fmla="*/ 1468434 w 3305974"/>
                  <a:gd name="connsiteY113" fmla="*/ 661753 h 1483776"/>
                  <a:gd name="connsiteX114" fmla="*/ 1468434 w 3305974"/>
                  <a:gd name="connsiteY114" fmla="*/ 637027 h 1483776"/>
                  <a:gd name="connsiteX115" fmla="*/ 1514589 w 3305974"/>
                  <a:gd name="connsiteY115" fmla="*/ 637027 h 1483776"/>
                  <a:gd name="connsiteX116" fmla="*/ 1566575 w 3305974"/>
                  <a:gd name="connsiteY116" fmla="*/ 637027 h 1483776"/>
                  <a:gd name="connsiteX117" fmla="*/ 1566575 w 3305974"/>
                  <a:gd name="connsiteY117" fmla="*/ 622065 h 1483776"/>
                  <a:gd name="connsiteX118" fmla="*/ 1632129 w 3305974"/>
                  <a:gd name="connsiteY118" fmla="*/ 622065 h 1483776"/>
                  <a:gd name="connsiteX119" fmla="*/ 1632129 w 3305974"/>
                  <a:gd name="connsiteY119" fmla="*/ 610273 h 1483776"/>
                  <a:gd name="connsiteX120" fmla="*/ 1642400 w 3305974"/>
                  <a:gd name="connsiteY120" fmla="*/ 610273 h 1483776"/>
                  <a:gd name="connsiteX121" fmla="*/ 1642400 w 3305974"/>
                  <a:gd name="connsiteY121" fmla="*/ 593790 h 1483776"/>
                  <a:gd name="connsiteX122" fmla="*/ 1652163 w 3305974"/>
                  <a:gd name="connsiteY122" fmla="*/ 593790 h 1483776"/>
                  <a:gd name="connsiteX123" fmla="*/ 1652163 w 3305974"/>
                  <a:gd name="connsiteY123" fmla="*/ 583900 h 1483776"/>
                  <a:gd name="connsiteX124" fmla="*/ 1681073 w 3305974"/>
                  <a:gd name="connsiteY124" fmla="*/ 583900 h 1483776"/>
                  <a:gd name="connsiteX125" fmla="*/ 1681073 w 3305974"/>
                  <a:gd name="connsiteY125" fmla="*/ 568557 h 1483776"/>
                  <a:gd name="connsiteX126" fmla="*/ 1690076 w 3305974"/>
                  <a:gd name="connsiteY126" fmla="*/ 568557 h 1483776"/>
                  <a:gd name="connsiteX127" fmla="*/ 1690076 w 3305974"/>
                  <a:gd name="connsiteY127" fmla="*/ 554736 h 1483776"/>
                  <a:gd name="connsiteX128" fmla="*/ 1735976 w 3305974"/>
                  <a:gd name="connsiteY128" fmla="*/ 554736 h 1483776"/>
                  <a:gd name="connsiteX129" fmla="*/ 1735976 w 3305974"/>
                  <a:gd name="connsiteY129" fmla="*/ 541042 h 1483776"/>
                  <a:gd name="connsiteX130" fmla="*/ 1760194 w 3305974"/>
                  <a:gd name="connsiteY130" fmla="*/ 541042 h 1483776"/>
                  <a:gd name="connsiteX131" fmla="*/ 1760194 w 3305974"/>
                  <a:gd name="connsiteY131" fmla="*/ 528997 h 1483776"/>
                  <a:gd name="connsiteX132" fmla="*/ 1804319 w 3305974"/>
                  <a:gd name="connsiteY132" fmla="*/ 528997 h 1483776"/>
                  <a:gd name="connsiteX133" fmla="*/ 1804319 w 3305974"/>
                  <a:gd name="connsiteY133" fmla="*/ 510738 h 1483776"/>
                  <a:gd name="connsiteX134" fmla="*/ 1867718 w 3305974"/>
                  <a:gd name="connsiteY134" fmla="*/ 510738 h 1483776"/>
                  <a:gd name="connsiteX135" fmla="*/ 1867718 w 3305974"/>
                  <a:gd name="connsiteY135" fmla="*/ 498439 h 1483776"/>
                  <a:gd name="connsiteX136" fmla="*/ 1924142 w 3305974"/>
                  <a:gd name="connsiteY136" fmla="*/ 498439 h 1483776"/>
                  <a:gd name="connsiteX137" fmla="*/ 1924142 w 3305974"/>
                  <a:gd name="connsiteY137" fmla="*/ 485252 h 1483776"/>
                  <a:gd name="connsiteX138" fmla="*/ 1935935 w 3305974"/>
                  <a:gd name="connsiteY138" fmla="*/ 485252 h 1483776"/>
                  <a:gd name="connsiteX139" fmla="*/ 1935935 w 3305974"/>
                  <a:gd name="connsiteY139" fmla="*/ 466232 h 1483776"/>
                  <a:gd name="connsiteX140" fmla="*/ 2032300 w 3305974"/>
                  <a:gd name="connsiteY140" fmla="*/ 466232 h 1483776"/>
                  <a:gd name="connsiteX141" fmla="*/ 2032300 w 3305974"/>
                  <a:gd name="connsiteY141" fmla="*/ 451904 h 1483776"/>
                  <a:gd name="connsiteX142" fmla="*/ 2090627 w 3305974"/>
                  <a:gd name="connsiteY142" fmla="*/ 451904 h 1483776"/>
                  <a:gd name="connsiteX143" fmla="*/ 2090627 w 3305974"/>
                  <a:gd name="connsiteY143" fmla="*/ 425784 h 1483776"/>
                  <a:gd name="connsiteX144" fmla="*/ 2127525 w 3305974"/>
                  <a:gd name="connsiteY144" fmla="*/ 425784 h 1483776"/>
                  <a:gd name="connsiteX145" fmla="*/ 2127525 w 3305974"/>
                  <a:gd name="connsiteY145" fmla="*/ 401946 h 1483776"/>
                  <a:gd name="connsiteX146" fmla="*/ 2179385 w 3305974"/>
                  <a:gd name="connsiteY146" fmla="*/ 401946 h 1483776"/>
                  <a:gd name="connsiteX147" fmla="*/ 2179385 w 3305974"/>
                  <a:gd name="connsiteY147" fmla="*/ 382800 h 1483776"/>
                  <a:gd name="connsiteX148" fmla="*/ 2213493 w 3305974"/>
                  <a:gd name="connsiteY148" fmla="*/ 382800 h 1483776"/>
                  <a:gd name="connsiteX149" fmla="*/ 2213493 w 3305974"/>
                  <a:gd name="connsiteY149" fmla="*/ 340576 h 1483776"/>
                  <a:gd name="connsiteX150" fmla="*/ 2323172 w 3305974"/>
                  <a:gd name="connsiteY150" fmla="*/ 340576 h 1483776"/>
                  <a:gd name="connsiteX151" fmla="*/ 2323172 w 3305974"/>
                  <a:gd name="connsiteY151" fmla="*/ 319528 h 1483776"/>
                  <a:gd name="connsiteX152" fmla="*/ 2336740 w 3305974"/>
                  <a:gd name="connsiteY152" fmla="*/ 319528 h 1483776"/>
                  <a:gd name="connsiteX153" fmla="*/ 2336740 w 3305974"/>
                  <a:gd name="connsiteY153" fmla="*/ 303425 h 1483776"/>
                  <a:gd name="connsiteX154" fmla="*/ 2531373 w 3305974"/>
                  <a:gd name="connsiteY154" fmla="*/ 303425 h 1483776"/>
                  <a:gd name="connsiteX155" fmla="*/ 2531373 w 3305974"/>
                  <a:gd name="connsiteY155" fmla="*/ 277432 h 1483776"/>
                  <a:gd name="connsiteX156" fmla="*/ 2632557 w 3305974"/>
                  <a:gd name="connsiteY156" fmla="*/ 277432 h 1483776"/>
                  <a:gd name="connsiteX157" fmla="*/ 2632557 w 3305974"/>
                  <a:gd name="connsiteY157" fmla="*/ 244718 h 1483776"/>
                  <a:gd name="connsiteX158" fmla="*/ 2638262 w 3305974"/>
                  <a:gd name="connsiteY158" fmla="*/ 244718 h 1483776"/>
                  <a:gd name="connsiteX159" fmla="*/ 2638262 w 3305974"/>
                  <a:gd name="connsiteY159" fmla="*/ 214033 h 1483776"/>
                  <a:gd name="connsiteX160" fmla="*/ 3195028 w 3305974"/>
                  <a:gd name="connsiteY160" fmla="*/ 214033 h 1483776"/>
                  <a:gd name="connsiteX161" fmla="*/ 3195028 w 3305974"/>
                  <a:gd name="connsiteY161" fmla="*/ 0 h 1483776"/>
                  <a:gd name="connsiteX162" fmla="*/ 3305975 w 3305974"/>
                  <a:gd name="connsiteY162" fmla="*/ 0 h 148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305974" h="1483776">
                    <a:moveTo>
                      <a:pt x="0" y="1483777"/>
                    </a:moveTo>
                    <a:lnTo>
                      <a:pt x="15342" y="1483777"/>
                    </a:lnTo>
                    <a:lnTo>
                      <a:pt x="15342" y="1475028"/>
                    </a:lnTo>
                    <a:lnTo>
                      <a:pt x="38800" y="1475028"/>
                    </a:lnTo>
                    <a:lnTo>
                      <a:pt x="38800" y="1467167"/>
                    </a:lnTo>
                    <a:lnTo>
                      <a:pt x="53889" y="1467167"/>
                    </a:lnTo>
                    <a:lnTo>
                      <a:pt x="53889" y="1460827"/>
                    </a:lnTo>
                    <a:lnTo>
                      <a:pt x="76459" y="1460827"/>
                    </a:lnTo>
                    <a:lnTo>
                      <a:pt x="76459" y="1443329"/>
                    </a:lnTo>
                    <a:lnTo>
                      <a:pt x="84447" y="1443329"/>
                    </a:lnTo>
                    <a:lnTo>
                      <a:pt x="84447" y="1423802"/>
                    </a:lnTo>
                    <a:lnTo>
                      <a:pt x="112722" y="1423802"/>
                    </a:lnTo>
                    <a:lnTo>
                      <a:pt x="112722" y="1395273"/>
                    </a:lnTo>
                    <a:lnTo>
                      <a:pt x="122359" y="1395273"/>
                    </a:lnTo>
                    <a:lnTo>
                      <a:pt x="122359" y="1381325"/>
                    </a:lnTo>
                    <a:lnTo>
                      <a:pt x="122359" y="1356219"/>
                    </a:lnTo>
                    <a:lnTo>
                      <a:pt x="131615" y="1356219"/>
                    </a:lnTo>
                    <a:lnTo>
                      <a:pt x="131615" y="1343032"/>
                    </a:lnTo>
                    <a:lnTo>
                      <a:pt x="136687" y="1343032"/>
                    </a:lnTo>
                    <a:lnTo>
                      <a:pt x="136687" y="1329592"/>
                    </a:lnTo>
                    <a:lnTo>
                      <a:pt x="143788" y="1329592"/>
                    </a:lnTo>
                    <a:lnTo>
                      <a:pt x="143788" y="1309431"/>
                    </a:lnTo>
                    <a:lnTo>
                      <a:pt x="151649" y="1309431"/>
                    </a:lnTo>
                    <a:lnTo>
                      <a:pt x="151649" y="1263531"/>
                    </a:lnTo>
                    <a:lnTo>
                      <a:pt x="176882" y="1263531"/>
                    </a:lnTo>
                    <a:lnTo>
                      <a:pt x="176882" y="1246794"/>
                    </a:lnTo>
                    <a:lnTo>
                      <a:pt x="188927" y="1246794"/>
                    </a:lnTo>
                    <a:lnTo>
                      <a:pt x="188927" y="1238045"/>
                    </a:lnTo>
                    <a:lnTo>
                      <a:pt x="196535" y="1238045"/>
                    </a:lnTo>
                    <a:lnTo>
                      <a:pt x="196535" y="1218518"/>
                    </a:lnTo>
                    <a:lnTo>
                      <a:pt x="208074" y="1218518"/>
                    </a:lnTo>
                    <a:lnTo>
                      <a:pt x="208074" y="1209135"/>
                    </a:lnTo>
                    <a:lnTo>
                      <a:pt x="224938" y="1209135"/>
                    </a:lnTo>
                    <a:lnTo>
                      <a:pt x="224938" y="1198738"/>
                    </a:lnTo>
                    <a:lnTo>
                      <a:pt x="234321" y="1198738"/>
                    </a:lnTo>
                    <a:lnTo>
                      <a:pt x="234321" y="1189228"/>
                    </a:lnTo>
                    <a:lnTo>
                      <a:pt x="264879" y="1189228"/>
                    </a:lnTo>
                    <a:lnTo>
                      <a:pt x="264879" y="1165517"/>
                    </a:lnTo>
                    <a:lnTo>
                      <a:pt x="320796" y="1165517"/>
                    </a:lnTo>
                    <a:lnTo>
                      <a:pt x="327136" y="1165517"/>
                    </a:lnTo>
                    <a:lnTo>
                      <a:pt x="327136" y="1155119"/>
                    </a:lnTo>
                    <a:lnTo>
                      <a:pt x="338167" y="1155119"/>
                    </a:lnTo>
                    <a:lnTo>
                      <a:pt x="338167" y="1145737"/>
                    </a:lnTo>
                    <a:lnTo>
                      <a:pt x="467246" y="1145737"/>
                    </a:lnTo>
                    <a:lnTo>
                      <a:pt x="467246" y="1139524"/>
                    </a:lnTo>
                    <a:lnTo>
                      <a:pt x="522783" y="1139524"/>
                    </a:lnTo>
                    <a:lnTo>
                      <a:pt x="522783" y="1129507"/>
                    </a:lnTo>
                    <a:lnTo>
                      <a:pt x="542057" y="1129507"/>
                    </a:lnTo>
                    <a:lnTo>
                      <a:pt x="542057" y="1118475"/>
                    </a:lnTo>
                    <a:lnTo>
                      <a:pt x="556892" y="1118475"/>
                    </a:lnTo>
                    <a:lnTo>
                      <a:pt x="556892" y="1111121"/>
                    </a:lnTo>
                    <a:lnTo>
                      <a:pt x="575404" y="1111121"/>
                    </a:lnTo>
                    <a:lnTo>
                      <a:pt x="575404" y="1104020"/>
                    </a:lnTo>
                    <a:lnTo>
                      <a:pt x="583266" y="1104020"/>
                    </a:lnTo>
                    <a:lnTo>
                      <a:pt x="583266" y="1082465"/>
                    </a:lnTo>
                    <a:lnTo>
                      <a:pt x="595818" y="1082465"/>
                    </a:lnTo>
                    <a:lnTo>
                      <a:pt x="595818" y="1077900"/>
                    </a:lnTo>
                    <a:lnTo>
                      <a:pt x="606469" y="1077900"/>
                    </a:lnTo>
                    <a:lnTo>
                      <a:pt x="606469" y="1051653"/>
                    </a:lnTo>
                    <a:lnTo>
                      <a:pt x="625743" y="1051653"/>
                    </a:lnTo>
                    <a:lnTo>
                      <a:pt x="625743" y="1038466"/>
                    </a:lnTo>
                    <a:lnTo>
                      <a:pt x="631575" y="1038466"/>
                    </a:lnTo>
                    <a:lnTo>
                      <a:pt x="631575" y="1020461"/>
                    </a:lnTo>
                    <a:lnTo>
                      <a:pt x="637154" y="1020461"/>
                    </a:lnTo>
                    <a:lnTo>
                      <a:pt x="637154" y="1006640"/>
                    </a:lnTo>
                    <a:lnTo>
                      <a:pt x="675447" y="1006640"/>
                    </a:lnTo>
                    <a:lnTo>
                      <a:pt x="675447" y="986733"/>
                    </a:lnTo>
                    <a:lnTo>
                      <a:pt x="684449" y="986733"/>
                    </a:lnTo>
                    <a:lnTo>
                      <a:pt x="684449" y="977604"/>
                    </a:lnTo>
                    <a:lnTo>
                      <a:pt x="691423" y="977604"/>
                    </a:lnTo>
                    <a:lnTo>
                      <a:pt x="691423" y="972405"/>
                    </a:lnTo>
                    <a:lnTo>
                      <a:pt x="713359" y="972405"/>
                    </a:lnTo>
                    <a:lnTo>
                      <a:pt x="713359" y="938804"/>
                    </a:lnTo>
                    <a:lnTo>
                      <a:pt x="719445" y="938804"/>
                    </a:lnTo>
                    <a:lnTo>
                      <a:pt x="719445" y="915220"/>
                    </a:lnTo>
                    <a:lnTo>
                      <a:pt x="744298" y="915220"/>
                    </a:lnTo>
                    <a:lnTo>
                      <a:pt x="744298" y="905330"/>
                    </a:lnTo>
                    <a:lnTo>
                      <a:pt x="754061" y="905330"/>
                    </a:lnTo>
                    <a:lnTo>
                      <a:pt x="754061" y="894679"/>
                    </a:lnTo>
                    <a:lnTo>
                      <a:pt x="770164" y="894679"/>
                    </a:lnTo>
                    <a:lnTo>
                      <a:pt x="770164" y="881872"/>
                    </a:lnTo>
                    <a:lnTo>
                      <a:pt x="822658" y="881872"/>
                    </a:lnTo>
                    <a:lnTo>
                      <a:pt x="822658" y="871094"/>
                    </a:lnTo>
                    <a:lnTo>
                      <a:pt x="856766" y="871094"/>
                    </a:lnTo>
                    <a:lnTo>
                      <a:pt x="856766" y="856259"/>
                    </a:lnTo>
                    <a:lnTo>
                      <a:pt x="950089" y="856259"/>
                    </a:lnTo>
                    <a:lnTo>
                      <a:pt x="950089" y="848398"/>
                    </a:lnTo>
                    <a:lnTo>
                      <a:pt x="978999" y="848398"/>
                    </a:lnTo>
                    <a:lnTo>
                      <a:pt x="978999" y="832548"/>
                    </a:lnTo>
                    <a:lnTo>
                      <a:pt x="1013614" y="832548"/>
                    </a:lnTo>
                    <a:lnTo>
                      <a:pt x="1013614" y="823039"/>
                    </a:lnTo>
                    <a:lnTo>
                      <a:pt x="1042651" y="823039"/>
                    </a:lnTo>
                    <a:lnTo>
                      <a:pt x="1042651" y="815811"/>
                    </a:lnTo>
                    <a:lnTo>
                      <a:pt x="1074857" y="815811"/>
                    </a:lnTo>
                    <a:lnTo>
                      <a:pt x="1074857" y="802244"/>
                    </a:lnTo>
                    <a:lnTo>
                      <a:pt x="1126971" y="802244"/>
                    </a:lnTo>
                    <a:lnTo>
                      <a:pt x="1126971" y="752286"/>
                    </a:lnTo>
                    <a:lnTo>
                      <a:pt x="1145990" y="752286"/>
                    </a:lnTo>
                    <a:lnTo>
                      <a:pt x="1145990" y="741254"/>
                    </a:lnTo>
                    <a:lnTo>
                      <a:pt x="1159304" y="741254"/>
                    </a:lnTo>
                    <a:lnTo>
                      <a:pt x="1159304" y="730350"/>
                    </a:lnTo>
                    <a:lnTo>
                      <a:pt x="1170462" y="730350"/>
                    </a:lnTo>
                    <a:lnTo>
                      <a:pt x="1170462" y="715388"/>
                    </a:lnTo>
                    <a:lnTo>
                      <a:pt x="1195314" y="715388"/>
                    </a:lnTo>
                    <a:lnTo>
                      <a:pt x="1195314" y="707907"/>
                    </a:lnTo>
                    <a:lnTo>
                      <a:pt x="1277478" y="707907"/>
                    </a:lnTo>
                    <a:lnTo>
                      <a:pt x="1277478" y="696622"/>
                    </a:lnTo>
                    <a:lnTo>
                      <a:pt x="1373464" y="696622"/>
                    </a:lnTo>
                    <a:lnTo>
                      <a:pt x="1373464" y="683816"/>
                    </a:lnTo>
                    <a:lnTo>
                      <a:pt x="1397682" y="683816"/>
                    </a:lnTo>
                    <a:lnTo>
                      <a:pt x="1397682" y="673925"/>
                    </a:lnTo>
                    <a:lnTo>
                      <a:pt x="1445358" y="673925"/>
                    </a:lnTo>
                    <a:lnTo>
                      <a:pt x="1445358" y="661753"/>
                    </a:lnTo>
                    <a:lnTo>
                      <a:pt x="1468434" y="661753"/>
                    </a:lnTo>
                    <a:lnTo>
                      <a:pt x="1468434" y="637027"/>
                    </a:lnTo>
                    <a:lnTo>
                      <a:pt x="1514589" y="637027"/>
                    </a:lnTo>
                    <a:lnTo>
                      <a:pt x="1566575" y="637027"/>
                    </a:lnTo>
                    <a:lnTo>
                      <a:pt x="1566575" y="622065"/>
                    </a:lnTo>
                    <a:lnTo>
                      <a:pt x="1632129" y="622065"/>
                    </a:lnTo>
                    <a:lnTo>
                      <a:pt x="1632129" y="610273"/>
                    </a:lnTo>
                    <a:lnTo>
                      <a:pt x="1642400" y="610273"/>
                    </a:lnTo>
                    <a:lnTo>
                      <a:pt x="1642400" y="593790"/>
                    </a:lnTo>
                    <a:lnTo>
                      <a:pt x="1652163" y="593790"/>
                    </a:lnTo>
                    <a:lnTo>
                      <a:pt x="1652163" y="583900"/>
                    </a:lnTo>
                    <a:lnTo>
                      <a:pt x="1681073" y="583900"/>
                    </a:lnTo>
                    <a:lnTo>
                      <a:pt x="1681073" y="568557"/>
                    </a:lnTo>
                    <a:lnTo>
                      <a:pt x="1690076" y="568557"/>
                    </a:lnTo>
                    <a:lnTo>
                      <a:pt x="1690076" y="554736"/>
                    </a:lnTo>
                    <a:lnTo>
                      <a:pt x="1735976" y="554736"/>
                    </a:lnTo>
                    <a:lnTo>
                      <a:pt x="1735976" y="541042"/>
                    </a:lnTo>
                    <a:lnTo>
                      <a:pt x="1760194" y="541042"/>
                    </a:lnTo>
                    <a:lnTo>
                      <a:pt x="1760194" y="528997"/>
                    </a:lnTo>
                    <a:lnTo>
                      <a:pt x="1804319" y="528997"/>
                    </a:lnTo>
                    <a:lnTo>
                      <a:pt x="1804319" y="510738"/>
                    </a:lnTo>
                    <a:lnTo>
                      <a:pt x="1867718" y="510738"/>
                    </a:lnTo>
                    <a:lnTo>
                      <a:pt x="1867718" y="498439"/>
                    </a:lnTo>
                    <a:lnTo>
                      <a:pt x="1924142" y="498439"/>
                    </a:lnTo>
                    <a:lnTo>
                      <a:pt x="1924142" y="485252"/>
                    </a:lnTo>
                    <a:lnTo>
                      <a:pt x="1935935" y="485252"/>
                    </a:lnTo>
                    <a:lnTo>
                      <a:pt x="1935935" y="466232"/>
                    </a:lnTo>
                    <a:lnTo>
                      <a:pt x="2032300" y="466232"/>
                    </a:lnTo>
                    <a:lnTo>
                      <a:pt x="2032300" y="451904"/>
                    </a:lnTo>
                    <a:lnTo>
                      <a:pt x="2090627" y="451904"/>
                    </a:lnTo>
                    <a:lnTo>
                      <a:pt x="2090627" y="425784"/>
                    </a:lnTo>
                    <a:lnTo>
                      <a:pt x="2127525" y="425784"/>
                    </a:lnTo>
                    <a:lnTo>
                      <a:pt x="2127525" y="401946"/>
                    </a:lnTo>
                    <a:lnTo>
                      <a:pt x="2179385" y="401946"/>
                    </a:lnTo>
                    <a:lnTo>
                      <a:pt x="2179385" y="382800"/>
                    </a:lnTo>
                    <a:lnTo>
                      <a:pt x="2213493" y="382800"/>
                    </a:lnTo>
                    <a:lnTo>
                      <a:pt x="2213493" y="340576"/>
                    </a:lnTo>
                    <a:lnTo>
                      <a:pt x="2323172" y="340576"/>
                    </a:lnTo>
                    <a:lnTo>
                      <a:pt x="2323172" y="319528"/>
                    </a:lnTo>
                    <a:lnTo>
                      <a:pt x="2336740" y="319528"/>
                    </a:lnTo>
                    <a:lnTo>
                      <a:pt x="2336740" y="303425"/>
                    </a:lnTo>
                    <a:lnTo>
                      <a:pt x="2531373" y="303425"/>
                    </a:lnTo>
                    <a:lnTo>
                      <a:pt x="2531373" y="277432"/>
                    </a:lnTo>
                    <a:lnTo>
                      <a:pt x="2632557" y="277432"/>
                    </a:lnTo>
                    <a:lnTo>
                      <a:pt x="2632557" y="244718"/>
                    </a:lnTo>
                    <a:lnTo>
                      <a:pt x="2638262" y="244718"/>
                    </a:lnTo>
                    <a:lnTo>
                      <a:pt x="2638262" y="214033"/>
                    </a:lnTo>
                    <a:lnTo>
                      <a:pt x="3195028" y="214033"/>
                    </a:lnTo>
                    <a:lnTo>
                      <a:pt x="3195028" y="0"/>
                    </a:lnTo>
                    <a:lnTo>
                      <a:pt x="3305975" y="0"/>
                    </a:lnTo>
                  </a:path>
                </a:pathLst>
              </a:custGeom>
              <a:noFill/>
              <a:ln w="19050" cap="flat">
                <a:solidFill>
                  <a:srgbClr val="C0000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100" b="0"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5124" name="Forme libre : forme 5123">
                <a:extLst>
                  <a:ext uri="{FF2B5EF4-FFF2-40B4-BE49-F238E27FC236}">
                    <a16:creationId xmlns:a16="http://schemas.microsoft.com/office/drawing/2014/main" xmlns="" id="{345A315C-6606-543F-4549-788EDC37CFD6}"/>
                  </a:ext>
                </a:extLst>
              </p:cNvPr>
              <p:cNvSpPr/>
              <p:nvPr/>
            </p:nvSpPr>
            <p:spPr>
              <a:xfrm>
                <a:off x="4849610" y="2956583"/>
                <a:ext cx="3537252" cy="988127"/>
              </a:xfrm>
              <a:custGeom>
                <a:avLst/>
                <a:gdLst>
                  <a:gd name="connsiteX0" fmla="*/ 0 w 3537252"/>
                  <a:gd name="connsiteY0" fmla="*/ 988128 h 988127"/>
                  <a:gd name="connsiteX1" fmla="*/ 370881 w 3537252"/>
                  <a:gd name="connsiteY1" fmla="*/ 988128 h 988127"/>
                  <a:gd name="connsiteX2" fmla="*/ 370881 w 3537252"/>
                  <a:gd name="connsiteY2" fmla="*/ 979379 h 988127"/>
                  <a:gd name="connsiteX3" fmla="*/ 385462 w 3537252"/>
                  <a:gd name="connsiteY3" fmla="*/ 979379 h 988127"/>
                  <a:gd name="connsiteX4" fmla="*/ 385462 w 3537252"/>
                  <a:gd name="connsiteY4" fmla="*/ 972532 h 988127"/>
                  <a:gd name="connsiteX5" fmla="*/ 405750 w 3537252"/>
                  <a:gd name="connsiteY5" fmla="*/ 972532 h 988127"/>
                  <a:gd name="connsiteX6" fmla="*/ 405750 w 3537252"/>
                  <a:gd name="connsiteY6" fmla="*/ 962008 h 988127"/>
                  <a:gd name="connsiteX7" fmla="*/ 445945 w 3537252"/>
                  <a:gd name="connsiteY7" fmla="*/ 962008 h 988127"/>
                  <a:gd name="connsiteX8" fmla="*/ 445945 w 3537252"/>
                  <a:gd name="connsiteY8" fmla="*/ 934493 h 988127"/>
                  <a:gd name="connsiteX9" fmla="*/ 453045 w 3537252"/>
                  <a:gd name="connsiteY9" fmla="*/ 934493 h 988127"/>
                  <a:gd name="connsiteX10" fmla="*/ 453045 w 3537252"/>
                  <a:gd name="connsiteY10" fmla="*/ 906217 h 988127"/>
                  <a:gd name="connsiteX11" fmla="*/ 464964 w 3537252"/>
                  <a:gd name="connsiteY11" fmla="*/ 906217 h 988127"/>
                  <a:gd name="connsiteX12" fmla="*/ 464964 w 3537252"/>
                  <a:gd name="connsiteY12" fmla="*/ 894932 h 988127"/>
                  <a:gd name="connsiteX13" fmla="*/ 472318 w 3537252"/>
                  <a:gd name="connsiteY13" fmla="*/ 894932 h 988127"/>
                  <a:gd name="connsiteX14" fmla="*/ 472318 w 3537252"/>
                  <a:gd name="connsiteY14" fmla="*/ 873630 h 988127"/>
                  <a:gd name="connsiteX15" fmla="*/ 489309 w 3537252"/>
                  <a:gd name="connsiteY15" fmla="*/ 873630 h 988127"/>
                  <a:gd name="connsiteX16" fmla="*/ 489309 w 3537252"/>
                  <a:gd name="connsiteY16" fmla="*/ 827350 h 988127"/>
                  <a:gd name="connsiteX17" fmla="*/ 501735 w 3537252"/>
                  <a:gd name="connsiteY17" fmla="*/ 827350 h 988127"/>
                  <a:gd name="connsiteX18" fmla="*/ 501735 w 3537252"/>
                  <a:gd name="connsiteY18" fmla="*/ 817713 h 988127"/>
                  <a:gd name="connsiteX19" fmla="*/ 527095 w 3537252"/>
                  <a:gd name="connsiteY19" fmla="*/ 817713 h 988127"/>
                  <a:gd name="connsiteX20" fmla="*/ 527095 w 3537252"/>
                  <a:gd name="connsiteY20" fmla="*/ 788930 h 988127"/>
                  <a:gd name="connsiteX21" fmla="*/ 564500 w 3537252"/>
                  <a:gd name="connsiteY21" fmla="*/ 788930 h 988127"/>
                  <a:gd name="connsiteX22" fmla="*/ 564500 w 3537252"/>
                  <a:gd name="connsiteY22" fmla="*/ 780688 h 988127"/>
                  <a:gd name="connsiteX23" fmla="*/ 592268 w 3537252"/>
                  <a:gd name="connsiteY23" fmla="*/ 780688 h 988127"/>
                  <a:gd name="connsiteX24" fmla="*/ 592268 w 3537252"/>
                  <a:gd name="connsiteY24" fmla="*/ 772066 h 988127"/>
                  <a:gd name="connsiteX25" fmla="*/ 613063 w 3537252"/>
                  <a:gd name="connsiteY25" fmla="*/ 772066 h 988127"/>
                  <a:gd name="connsiteX26" fmla="*/ 613063 w 3537252"/>
                  <a:gd name="connsiteY26" fmla="*/ 759767 h 988127"/>
                  <a:gd name="connsiteX27" fmla="*/ 622065 w 3537252"/>
                  <a:gd name="connsiteY27" fmla="*/ 759767 h 988127"/>
                  <a:gd name="connsiteX28" fmla="*/ 622065 w 3537252"/>
                  <a:gd name="connsiteY28" fmla="*/ 751525 h 988127"/>
                  <a:gd name="connsiteX29" fmla="*/ 742522 w 3537252"/>
                  <a:gd name="connsiteY29" fmla="*/ 751525 h 988127"/>
                  <a:gd name="connsiteX30" fmla="*/ 742522 w 3537252"/>
                  <a:gd name="connsiteY30" fmla="*/ 745058 h 988127"/>
                  <a:gd name="connsiteX31" fmla="*/ 823926 w 3537252"/>
                  <a:gd name="connsiteY31" fmla="*/ 745058 h 988127"/>
                  <a:gd name="connsiteX32" fmla="*/ 823926 w 3537252"/>
                  <a:gd name="connsiteY32" fmla="*/ 736563 h 988127"/>
                  <a:gd name="connsiteX33" fmla="*/ 899877 w 3537252"/>
                  <a:gd name="connsiteY33" fmla="*/ 736563 h 988127"/>
                  <a:gd name="connsiteX34" fmla="*/ 899877 w 3537252"/>
                  <a:gd name="connsiteY34" fmla="*/ 721728 h 988127"/>
                  <a:gd name="connsiteX35" fmla="*/ 916107 w 3537252"/>
                  <a:gd name="connsiteY35" fmla="*/ 721728 h 988127"/>
                  <a:gd name="connsiteX36" fmla="*/ 916107 w 3537252"/>
                  <a:gd name="connsiteY36" fmla="*/ 713613 h 988127"/>
                  <a:gd name="connsiteX37" fmla="*/ 928407 w 3537252"/>
                  <a:gd name="connsiteY37" fmla="*/ 713613 h 988127"/>
                  <a:gd name="connsiteX38" fmla="*/ 928407 w 3537252"/>
                  <a:gd name="connsiteY38" fmla="*/ 701947 h 988127"/>
                  <a:gd name="connsiteX39" fmla="*/ 939565 w 3537252"/>
                  <a:gd name="connsiteY39" fmla="*/ 701947 h 988127"/>
                  <a:gd name="connsiteX40" fmla="*/ 939565 w 3537252"/>
                  <a:gd name="connsiteY40" fmla="*/ 689268 h 988127"/>
                  <a:gd name="connsiteX41" fmla="*/ 948821 w 3537252"/>
                  <a:gd name="connsiteY41" fmla="*/ 689268 h 988127"/>
                  <a:gd name="connsiteX42" fmla="*/ 948821 w 3537252"/>
                  <a:gd name="connsiteY42" fmla="*/ 679378 h 988127"/>
                  <a:gd name="connsiteX43" fmla="*/ 960486 w 3537252"/>
                  <a:gd name="connsiteY43" fmla="*/ 679378 h 988127"/>
                  <a:gd name="connsiteX44" fmla="*/ 960486 w 3537252"/>
                  <a:gd name="connsiteY44" fmla="*/ 664542 h 988127"/>
                  <a:gd name="connsiteX45" fmla="*/ 966699 w 3537252"/>
                  <a:gd name="connsiteY45" fmla="*/ 664542 h 988127"/>
                  <a:gd name="connsiteX46" fmla="*/ 966699 w 3537252"/>
                  <a:gd name="connsiteY46" fmla="*/ 626757 h 988127"/>
                  <a:gd name="connsiteX47" fmla="*/ 977604 w 3537252"/>
                  <a:gd name="connsiteY47" fmla="*/ 626757 h 988127"/>
                  <a:gd name="connsiteX48" fmla="*/ 977604 w 3537252"/>
                  <a:gd name="connsiteY48" fmla="*/ 599369 h 988127"/>
                  <a:gd name="connsiteX49" fmla="*/ 991678 w 3537252"/>
                  <a:gd name="connsiteY49" fmla="*/ 599369 h 988127"/>
                  <a:gd name="connsiteX50" fmla="*/ 991678 w 3537252"/>
                  <a:gd name="connsiteY50" fmla="*/ 586435 h 988127"/>
                  <a:gd name="connsiteX51" fmla="*/ 1000935 w 3537252"/>
                  <a:gd name="connsiteY51" fmla="*/ 586435 h 988127"/>
                  <a:gd name="connsiteX52" fmla="*/ 1000935 w 3537252"/>
                  <a:gd name="connsiteY52" fmla="*/ 575531 h 988127"/>
                  <a:gd name="connsiteX53" fmla="*/ 1006894 w 3537252"/>
                  <a:gd name="connsiteY53" fmla="*/ 575531 h 988127"/>
                  <a:gd name="connsiteX54" fmla="*/ 1006894 w 3537252"/>
                  <a:gd name="connsiteY54" fmla="*/ 542944 h 988127"/>
                  <a:gd name="connsiteX55" fmla="*/ 1047722 w 3537252"/>
                  <a:gd name="connsiteY55" fmla="*/ 542944 h 988127"/>
                  <a:gd name="connsiteX56" fmla="*/ 1047722 w 3537252"/>
                  <a:gd name="connsiteY56" fmla="*/ 523798 h 988127"/>
                  <a:gd name="connsiteX57" fmla="*/ 1153218 w 3537252"/>
                  <a:gd name="connsiteY57" fmla="*/ 523798 h 988127"/>
                  <a:gd name="connsiteX58" fmla="*/ 1153218 w 3537252"/>
                  <a:gd name="connsiteY58" fmla="*/ 513020 h 988127"/>
                  <a:gd name="connsiteX59" fmla="*/ 1160952 w 3537252"/>
                  <a:gd name="connsiteY59" fmla="*/ 513020 h 988127"/>
                  <a:gd name="connsiteX60" fmla="*/ 1160952 w 3537252"/>
                  <a:gd name="connsiteY60" fmla="*/ 506300 h 988127"/>
                  <a:gd name="connsiteX61" fmla="*/ 1196075 w 3537252"/>
                  <a:gd name="connsiteY61" fmla="*/ 506300 h 988127"/>
                  <a:gd name="connsiteX62" fmla="*/ 1196075 w 3537252"/>
                  <a:gd name="connsiteY62" fmla="*/ 498692 h 988127"/>
                  <a:gd name="connsiteX63" fmla="*/ 1261375 w 3537252"/>
                  <a:gd name="connsiteY63" fmla="*/ 498692 h 988127"/>
                  <a:gd name="connsiteX64" fmla="*/ 1261375 w 3537252"/>
                  <a:gd name="connsiteY64" fmla="*/ 490197 h 988127"/>
                  <a:gd name="connsiteX65" fmla="*/ 1303852 w 3537252"/>
                  <a:gd name="connsiteY65" fmla="*/ 490197 h 988127"/>
                  <a:gd name="connsiteX66" fmla="*/ 1303852 w 3537252"/>
                  <a:gd name="connsiteY66" fmla="*/ 474981 h 988127"/>
                  <a:gd name="connsiteX67" fmla="*/ 1361545 w 3537252"/>
                  <a:gd name="connsiteY67" fmla="*/ 474981 h 988127"/>
                  <a:gd name="connsiteX68" fmla="*/ 1361545 w 3537252"/>
                  <a:gd name="connsiteY68" fmla="*/ 463823 h 988127"/>
                  <a:gd name="connsiteX69" fmla="*/ 1376253 w 3537252"/>
                  <a:gd name="connsiteY69" fmla="*/ 463823 h 988127"/>
                  <a:gd name="connsiteX70" fmla="*/ 1376253 w 3537252"/>
                  <a:gd name="connsiteY70" fmla="*/ 455201 h 988127"/>
                  <a:gd name="connsiteX71" fmla="*/ 1384749 w 3537252"/>
                  <a:gd name="connsiteY71" fmla="*/ 455201 h 988127"/>
                  <a:gd name="connsiteX72" fmla="*/ 1384749 w 3537252"/>
                  <a:gd name="connsiteY72" fmla="*/ 435294 h 988127"/>
                  <a:gd name="connsiteX73" fmla="*/ 1384749 w 3537252"/>
                  <a:gd name="connsiteY73" fmla="*/ 430729 h 988127"/>
                  <a:gd name="connsiteX74" fmla="*/ 1424182 w 3537252"/>
                  <a:gd name="connsiteY74" fmla="*/ 430729 h 988127"/>
                  <a:gd name="connsiteX75" fmla="*/ 1424182 w 3537252"/>
                  <a:gd name="connsiteY75" fmla="*/ 421980 h 988127"/>
                  <a:gd name="connsiteX76" fmla="*/ 1444470 w 3537252"/>
                  <a:gd name="connsiteY76" fmla="*/ 421980 h 988127"/>
                  <a:gd name="connsiteX77" fmla="*/ 1444470 w 3537252"/>
                  <a:gd name="connsiteY77" fmla="*/ 392183 h 988127"/>
                  <a:gd name="connsiteX78" fmla="*/ 1457150 w 3537252"/>
                  <a:gd name="connsiteY78" fmla="*/ 392183 h 988127"/>
                  <a:gd name="connsiteX79" fmla="*/ 1457150 w 3537252"/>
                  <a:gd name="connsiteY79" fmla="*/ 384955 h 988127"/>
                  <a:gd name="connsiteX80" fmla="*/ 1465645 w 3537252"/>
                  <a:gd name="connsiteY80" fmla="*/ 384955 h 988127"/>
                  <a:gd name="connsiteX81" fmla="*/ 1465645 w 3537252"/>
                  <a:gd name="connsiteY81" fmla="*/ 374304 h 988127"/>
                  <a:gd name="connsiteX82" fmla="*/ 1483523 w 3537252"/>
                  <a:gd name="connsiteY82" fmla="*/ 374304 h 988127"/>
                  <a:gd name="connsiteX83" fmla="*/ 1483523 w 3537252"/>
                  <a:gd name="connsiteY83" fmla="*/ 362259 h 988127"/>
                  <a:gd name="connsiteX84" fmla="*/ 1502670 w 3537252"/>
                  <a:gd name="connsiteY84" fmla="*/ 362259 h 988127"/>
                  <a:gd name="connsiteX85" fmla="*/ 1502670 w 3537252"/>
                  <a:gd name="connsiteY85" fmla="*/ 352749 h 988127"/>
                  <a:gd name="connsiteX86" fmla="*/ 1511292 w 3537252"/>
                  <a:gd name="connsiteY86" fmla="*/ 352749 h 988127"/>
                  <a:gd name="connsiteX87" fmla="*/ 1511292 w 3537252"/>
                  <a:gd name="connsiteY87" fmla="*/ 342732 h 988127"/>
                  <a:gd name="connsiteX88" fmla="*/ 1521943 w 3537252"/>
                  <a:gd name="connsiteY88" fmla="*/ 342732 h 988127"/>
                  <a:gd name="connsiteX89" fmla="*/ 1521943 w 3537252"/>
                  <a:gd name="connsiteY89" fmla="*/ 333476 h 988127"/>
                  <a:gd name="connsiteX90" fmla="*/ 1532087 w 3537252"/>
                  <a:gd name="connsiteY90" fmla="*/ 333476 h 988127"/>
                  <a:gd name="connsiteX91" fmla="*/ 1532087 w 3537252"/>
                  <a:gd name="connsiteY91" fmla="*/ 315344 h 988127"/>
                  <a:gd name="connsiteX92" fmla="*/ 1549585 w 3537252"/>
                  <a:gd name="connsiteY92" fmla="*/ 315344 h 988127"/>
                  <a:gd name="connsiteX93" fmla="*/ 1549585 w 3537252"/>
                  <a:gd name="connsiteY93" fmla="*/ 302411 h 988127"/>
                  <a:gd name="connsiteX94" fmla="*/ 1610067 w 3537252"/>
                  <a:gd name="connsiteY94" fmla="*/ 302411 h 988127"/>
                  <a:gd name="connsiteX95" fmla="*/ 1610067 w 3537252"/>
                  <a:gd name="connsiteY95" fmla="*/ 295056 h 988127"/>
                  <a:gd name="connsiteX96" fmla="*/ 1636314 w 3537252"/>
                  <a:gd name="connsiteY96" fmla="*/ 295056 h 988127"/>
                  <a:gd name="connsiteX97" fmla="*/ 1636314 w 3537252"/>
                  <a:gd name="connsiteY97" fmla="*/ 282503 h 988127"/>
                  <a:gd name="connsiteX98" fmla="*/ 1668266 w 3537252"/>
                  <a:gd name="connsiteY98" fmla="*/ 282503 h 988127"/>
                  <a:gd name="connsiteX99" fmla="*/ 1729890 w 3537252"/>
                  <a:gd name="connsiteY99" fmla="*/ 282503 h 988127"/>
                  <a:gd name="connsiteX100" fmla="*/ 1729890 w 3537252"/>
                  <a:gd name="connsiteY100" fmla="*/ 266273 h 988127"/>
                  <a:gd name="connsiteX101" fmla="*/ 1742950 w 3537252"/>
                  <a:gd name="connsiteY101" fmla="*/ 266273 h 988127"/>
                  <a:gd name="connsiteX102" fmla="*/ 1742950 w 3537252"/>
                  <a:gd name="connsiteY102" fmla="*/ 259046 h 988127"/>
                  <a:gd name="connsiteX103" fmla="*/ 1755630 w 3537252"/>
                  <a:gd name="connsiteY103" fmla="*/ 259046 h 988127"/>
                  <a:gd name="connsiteX104" fmla="*/ 1755630 w 3537252"/>
                  <a:gd name="connsiteY104" fmla="*/ 249283 h 988127"/>
                  <a:gd name="connsiteX105" fmla="*/ 1769957 w 3537252"/>
                  <a:gd name="connsiteY105" fmla="*/ 249283 h 988127"/>
                  <a:gd name="connsiteX106" fmla="*/ 1769957 w 3537252"/>
                  <a:gd name="connsiteY106" fmla="*/ 236857 h 988127"/>
                  <a:gd name="connsiteX107" fmla="*/ 1798867 w 3537252"/>
                  <a:gd name="connsiteY107" fmla="*/ 236857 h 988127"/>
                  <a:gd name="connsiteX108" fmla="*/ 1798867 w 3537252"/>
                  <a:gd name="connsiteY108" fmla="*/ 223923 h 988127"/>
                  <a:gd name="connsiteX109" fmla="*/ 1815351 w 3537252"/>
                  <a:gd name="connsiteY109" fmla="*/ 223923 h 988127"/>
                  <a:gd name="connsiteX110" fmla="*/ 1815351 w 3537252"/>
                  <a:gd name="connsiteY110" fmla="*/ 215555 h 988127"/>
                  <a:gd name="connsiteX111" fmla="*/ 1825621 w 3537252"/>
                  <a:gd name="connsiteY111" fmla="*/ 215555 h 988127"/>
                  <a:gd name="connsiteX112" fmla="*/ 1825621 w 3537252"/>
                  <a:gd name="connsiteY112" fmla="*/ 204397 h 988127"/>
                  <a:gd name="connsiteX113" fmla="*/ 1910195 w 3537252"/>
                  <a:gd name="connsiteY113" fmla="*/ 204397 h 988127"/>
                  <a:gd name="connsiteX114" fmla="*/ 1910195 w 3537252"/>
                  <a:gd name="connsiteY114" fmla="*/ 189942 h 988127"/>
                  <a:gd name="connsiteX115" fmla="*/ 1920465 w 3537252"/>
                  <a:gd name="connsiteY115" fmla="*/ 189942 h 988127"/>
                  <a:gd name="connsiteX116" fmla="*/ 1920465 w 3537252"/>
                  <a:gd name="connsiteY116" fmla="*/ 178276 h 988127"/>
                  <a:gd name="connsiteX117" fmla="*/ 1982469 w 3537252"/>
                  <a:gd name="connsiteY117" fmla="*/ 178276 h 988127"/>
                  <a:gd name="connsiteX118" fmla="*/ 1982469 w 3537252"/>
                  <a:gd name="connsiteY118" fmla="*/ 144041 h 988127"/>
                  <a:gd name="connsiteX119" fmla="*/ 2030018 w 3537252"/>
                  <a:gd name="connsiteY119" fmla="*/ 144041 h 988127"/>
                  <a:gd name="connsiteX120" fmla="*/ 2030018 w 3537252"/>
                  <a:gd name="connsiteY120" fmla="*/ 130728 h 988127"/>
                  <a:gd name="connsiteX121" fmla="*/ 2059308 w 3537252"/>
                  <a:gd name="connsiteY121" fmla="*/ 130728 h 988127"/>
                  <a:gd name="connsiteX122" fmla="*/ 2059308 w 3537252"/>
                  <a:gd name="connsiteY122" fmla="*/ 115892 h 988127"/>
                  <a:gd name="connsiteX123" fmla="*/ 2297686 w 3537252"/>
                  <a:gd name="connsiteY123" fmla="*/ 115892 h 988127"/>
                  <a:gd name="connsiteX124" fmla="*/ 2297686 w 3537252"/>
                  <a:gd name="connsiteY124" fmla="*/ 102832 h 988127"/>
                  <a:gd name="connsiteX125" fmla="*/ 2403942 w 3537252"/>
                  <a:gd name="connsiteY125" fmla="*/ 102832 h 988127"/>
                  <a:gd name="connsiteX126" fmla="*/ 2403942 w 3537252"/>
                  <a:gd name="connsiteY126" fmla="*/ 86475 h 988127"/>
                  <a:gd name="connsiteX127" fmla="*/ 2470383 w 3537252"/>
                  <a:gd name="connsiteY127" fmla="*/ 86475 h 988127"/>
                  <a:gd name="connsiteX128" fmla="*/ 2470383 w 3537252"/>
                  <a:gd name="connsiteY128" fmla="*/ 67329 h 988127"/>
                  <a:gd name="connsiteX129" fmla="*/ 2952972 w 3537252"/>
                  <a:gd name="connsiteY129" fmla="*/ 67329 h 988127"/>
                  <a:gd name="connsiteX130" fmla="*/ 2952972 w 3537252"/>
                  <a:gd name="connsiteY130" fmla="*/ 31572 h 988127"/>
                  <a:gd name="connsiteX131" fmla="*/ 2960200 w 3537252"/>
                  <a:gd name="connsiteY131" fmla="*/ 31572 h 988127"/>
                  <a:gd name="connsiteX132" fmla="*/ 2960200 w 3537252"/>
                  <a:gd name="connsiteY132" fmla="*/ 0 h 988127"/>
                  <a:gd name="connsiteX133" fmla="*/ 3537252 w 3537252"/>
                  <a:gd name="connsiteY133" fmla="*/ 0 h 9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537252" h="988127">
                    <a:moveTo>
                      <a:pt x="0" y="988128"/>
                    </a:moveTo>
                    <a:lnTo>
                      <a:pt x="370881" y="988128"/>
                    </a:lnTo>
                    <a:lnTo>
                      <a:pt x="370881" y="979379"/>
                    </a:lnTo>
                    <a:lnTo>
                      <a:pt x="385462" y="979379"/>
                    </a:lnTo>
                    <a:lnTo>
                      <a:pt x="385462" y="972532"/>
                    </a:lnTo>
                    <a:lnTo>
                      <a:pt x="405750" y="972532"/>
                    </a:lnTo>
                    <a:lnTo>
                      <a:pt x="405750" y="962008"/>
                    </a:lnTo>
                    <a:lnTo>
                      <a:pt x="445945" y="962008"/>
                    </a:lnTo>
                    <a:lnTo>
                      <a:pt x="445945" y="934493"/>
                    </a:lnTo>
                    <a:lnTo>
                      <a:pt x="453045" y="934493"/>
                    </a:lnTo>
                    <a:lnTo>
                      <a:pt x="453045" y="906217"/>
                    </a:lnTo>
                    <a:lnTo>
                      <a:pt x="464964" y="906217"/>
                    </a:lnTo>
                    <a:lnTo>
                      <a:pt x="464964" y="894932"/>
                    </a:lnTo>
                    <a:lnTo>
                      <a:pt x="472318" y="894932"/>
                    </a:lnTo>
                    <a:lnTo>
                      <a:pt x="472318" y="873630"/>
                    </a:lnTo>
                    <a:lnTo>
                      <a:pt x="489309" y="873630"/>
                    </a:lnTo>
                    <a:lnTo>
                      <a:pt x="489309" y="827350"/>
                    </a:lnTo>
                    <a:lnTo>
                      <a:pt x="501735" y="827350"/>
                    </a:lnTo>
                    <a:lnTo>
                      <a:pt x="501735" y="817713"/>
                    </a:lnTo>
                    <a:lnTo>
                      <a:pt x="527095" y="817713"/>
                    </a:lnTo>
                    <a:lnTo>
                      <a:pt x="527095" y="788930"/>
                    </a:lnTo>
                    <a:lnTo>
                      <a:pt x="564500" y="788930"/>
                    </a:lnTo>
                    <a:lnTo>
                      <a:pt x="564500" y="780688"/>
                    </a:lnTo>
                    <a:lnTo>
                      <a:pt x="592268" y="780688"/>
                    </a:lnTo>
                    <a:lnTo>
                      <a:pt x="592268" y="772066"/>
                    </a:lnTo>
                    <a:lnTo>
                      <a:pt x="613063" y="772066"/>
                    </a:lnTo>
                    <a:lnTo>
                      <a:pt x="613063" y="759767"/>
                    </a:lnTo>
                    <a:lnTo>
                      <a:pt x="622065" y="759767"/>
                    </a:lnTo>
                    <a:lnTo>
                      <a:pt x="622065" y="751525"/>
                    </a:lnTo>
                    <a:lnTo>
                      <a:pt x="742522" y="751525"/>
                    </a:lnTo>
                    <a:lnTo>
                      <a:pt x="742522" y="745058"/>
                    </a:lnTo>
                    <a:lnTo>
                      <a:pt x="823926" y="745058"/>
                    </a:lnTo>
                    <a:lnTo>
                      <a:pt x="823926" y="736563"/>
                    </a:lnTo>
                    <a:lnTo>
                      <a:pt x="899877" y="736563"/>
                    </a:lnTo>
                    <a:lnTo>
                      <a:pt x="899877" y="721728"/>
                    </a:lnTo>
                    <a:lnTo>
                      <a:pt x="916107" y="721728"/>
                    </a:lnTo>
                    <a:lnTo>
                      <a:pt x="916107" y="713613"/>
                    </a:lnTo>
                    <a:lnTo>
                      <a:pt x="928407" y="713613"/>
                    </a:lnTo>
                    <a:lnTo>
                      <a:pt x="928407" y="701947"/>
                    </a:lnTo>
                    <a:lnTo>
                      <a:pt x="939565" y="701947"/>
                    </a:lnTo>
                    <a:lnTo>
                      <a:pt x="939565" y="689268"/>
                    </a:lnTo>
                    <a:lnTo>
                      <a:pt x="948821" y="689268"/>
                    </a:lnTo>
                    <a:lnTo>
                      <a:pt x="948821" y="679378"/>
                    </a:lnTo>
                    <a:lnTo>
                      <a:pt x="960486" y="679378"/>
                    </a:lnTo>
                    <a:lnTo>
                      <a:pt x="960486" y="664542"/>
                    </a:lnTo>
                    <a:lnTo>
                      <a:pt x="966699" y="664542"/>
                    </a:lnTo>
                    <a:lnTo>
                      <a:pt x="966699" y="626757"/>
                    </a:lnTo>
                    <a:lnTo>
                      <a:pt x="977604" y="626757"/>
                    </a:lnTo>
                    <a:lnTo>
                      <a:pt x="977604" y="599369"/>
                    </a:lnTo>
                    <a:lnTo>
                      <a:pt x="991678" y="599369"/>
                    </a:lnTo>
                    <a:lnTo>
                      <a:pt x="991678" y="586435"/>
                    </a:lnTo>
                    <a:lnTo>
                      <a:pt x="1000935" y="586435"/>
                    </a:lnTo>
                    <a:lnTo>
                      <a:pt x="1000935" y="575531"/>
                    </a:lnTo>
                    <a:lnTo>
                      <a:pt x="1006894" y="575531"/>
                    </a:lnTo>
                    <a:lnTo>
                      <a:pt x="1006894" y="542944"/>
                    </a:lnTo>
                    <a:lnTo>
                      <a:pt x="1047722" y="542944"/>
                    </a:lnTo>
                    <a:lnTo>
                      <a:pt x="1047722" y="523798"/>
                    </a:lnTo>
                    <a:lnTo>
                      <a:pt x="1153218" y="523798"/>
                    </a:lnTo>
                    <a:lnTo>
                      <a:pt x="1153218" y="513020"/>
                    </a:lnTo>
                    <a:lnTo>
                      <a:pt x="1160952" y="513020"/>
                    </a:lnTo>
                    <a:lnTo>
                      <a:pt x="1160952" y="506300"/>
                    </a:lnTo>
                    <a:lnTo>
                      <a:pt x="1196075" y="506300"/>
                    </a:lnTo>
                    <a:lnTo>
                      <a:pt x="1196075" y="498692"/>
                    </a:lnTo>
                    <a:lnTo>
                      <a:pt x="1261375" y="498692"/>
                    </a:lnTo>
                    <a:lnTo>
                      <a:pt x="1261375" y="490197"/>
                    </a:lnTo>
                    <a:lnTo>
                      <a:pt x="1303852" y="490197"/>
                    </a:lnTo>
                    <a:lnTo>
                      <a:pt x="1303852" y="474981"/>
                    </a:lnTo>
                    <a:lnTo>
                      <a:pt x="1361545" y="474981"/>
                    </a:lnTo>
                    <a:lnTo>
                      <a:pt x="1361545" y="463823"/>
                    </a:lnTo>
                    <a:lnTo>
                      <a:pt x="1376253" y="463823"/>
                    </a:lnTo>
                    <a:lnTo>
                      <a:pt x="1376253" y="455201"/>
                    </a:lnTo>
                    <a:lnTo>
                      <a:pt x="1384749" y="455201"/>
                    </a:lnTo>
                    <a:lnTo>
                      <a:pt x="1384749" y="435294"/>
                    </a:lnTo>
                    <a:lnTo>
                      <a:pt x="1384749" y="430729"/>
                    </a:lnTo>
                    <a:lnTo>
                      <a:pt x="1424182" y="430729"/>
                    </a:lnTo>
                    <a:lnTo>
                      <a:pt x="1424182" y="421980"/>
                    </a:lnTo>
                    <a:lnTo>
                      <a:pt x="1444470" y="421980"/>
                    </a:lnTo>
                    <a:lnTo>
                      <a:pt x="1444470" y="392183"/>
                    </a:lnTo>
                    <a:lnTo>
                      <a:pt x="1457150" y="392183"/>
                    </a:lnTo>
                    <a:lnTo>
                      <a:pt x="1457150" y="384955"/>
                    </a:lnTo>
                    <a:lnTo>
                      <a:pt x="1465645" y="384955"/>
                    </a:lnTo>
                    <a:lnTo>
                      <a:pt x="1465645" y="374304"/>
                    </a:lnTo>
                    <a:lnTo>
                      <a:pt x="1483523" y="374304"/>
                    </a:lnTo>
                    <a:lnTo>
                      <a:pt x="1483523" y="362259"/>
                    </a:lnTo>
                    <a:lnTo>
                      <a:pt x="1502670" y="362259"/>
                    </a:lnTo>
                    <a:lnTo>
                      <a:pt x="1502670" y="352749"/>
                    </a:lnTo>
                    <a:lnTo>
                      <a:pt x="1511292" y="352749"/>
                    </a:lnTo>
                    <a:lnTo>
                      <a:pt x="1511292" y="342732"/>
                    </a:lnTo>
                    <a:lnTo>
                      <a:pt x="1521943" y="342732"/>
                    </a:lnTo>
                    <a:lnTo>
                      <a:pt x="1521943" y="333476"/>
                    </a:lnTo>
                    <a:lnTo>
                      <a:pt x="1532087" y="333476"/>
                    </a:lnTo>
                    <a:lnTo>
                      <a:pt x="1532087" y="315344"/>
                    </a:lnTo>
                    <a:lnTo>
                      <a:pt x="1549585" y="315344"/>
                    </a:lnTo>
                    <a:lnTo>
                      <a:pt x="1549585" y="302411"/>
                    </a:lnTo>
                    <a:lnTo>
                      <a:pt x="1610067" y="302411"/>
                    </a:lnTo>
                    <a:lnTo>
                      <a:pt x="1610067" y="295056"/>
                    </a:lnTo>
                    <a:lnTo>
                      <a:pt x="1636314" y="295056"/>
                    </a:lnTo>
                    <a:lnTo>
                      <a:pt x="1636314" y="282503"/>
                    </a:lnTo>
                    <a:lnTo>
                      <a:pt x="1668266" y="282503"/>
                    </a:lnTo>
                    <a:lnTo>
                      <a:pt x="1729890" y="282503"/>
                    </a:lnTo>
                    <a:lnTo>
                      <a:pt x="1729890" y="266273"/>
                    </a:lnTo>
                    <a:lnTo>
                      <a:pt x="1742950" y="266273"/>
                    </a:lnTo>
                    <a:lnTo>
                      <a:pt x="1742950" y="259046"/>
                    </a:lnTo>
                    <a:lnTo>
                      <a:pt x="1755630" y="259046"/>
                    </a:lnTo>
                    <a:lnTo>
                      <a:pt x="1755630" y="249283"/>
                    </a:lnTo>
                    <a:lnTo>
                      <a:pt x="1769957" y="249283"/>
                    </a:lnTo>
                    <a:lnTo>
                      <a:pt x="1769957" y="236857"/>
                    </a:lnTo>
                    <a:lnTo>
                      <a:pt x="1798867" y="236857"/>
                    </a:lnTo>
                    <a:lnTo>
                      <a:pt x="1798867" y="223923"/>
                    </a:lnTo>
                    <a:lnTo>
                      <a:pt x="1815351" y="223923"/>
                    </a:lnTo>
                    <a:lnTo>
                      <a:pt x="1815351" y="215555"/>
                    </a:lnTo>
                    <a:lnTo>
                      <a:pt x="1825621" y="215555"/>
                    </a:lnTo>
                    <a:lnTo>
                      <a:pt x="1825621" y="204397"/>
                    </a:lnTo>
                    <a:lnTo>
                      <a:pt x="1910195" y="204397"/>
                    </a:lnTo>
                    <a:lnTo>
                      <a:pt x="1910195" y="189942"/>
                    </a:lnTo>
                    <a:lnTo>
                      <a:pt x="1920465" y="189942"/>
                    </a:lnTo>
                    <a:lnTo>
                      <a:pt x="1920465" y="178276"/>
                    </a:lnTo>
                    <a:lnTo>
                      <a:pt x="1982469" y="178276"/>
                    </a:lnTo>
                    <a:lnTo>
                      <a:pt x="1982469" y="144041"/>
                    </a:lnTo>
                    <a:lnTo>
                      <a:pt x="2030018" y="144041"/>
                    </a:lnTo>
                    <a:lnTo>
                      <a:pt x="2030018" y="130728"/>
                    </a:lnTo>
                    <a:lnTo>
                      <a:pt x="2059308" y="130728"/>
                    </a:lnTo>
                    <a:lnTo>
                      <a:pt x="2059308" y="115892"/>
                    </a:lnTo>
                    <a:lnTo>
                      <a:pt x="2297686" y="115892"/>
                    </a:lnTo>
                    <a:lnTo>
                      <a:pt x="2297686" y="102832"/>
                    </a:lnTo>
                    <a:lnTo>
                      <a:pt x="2403942" y="102832"/>
                    </a:lnTo>
                    <a:lnTo>
                      <a:pt x="2403942" y="86475"/>
                    </a:lnTo>
                    <a:lnTo>
                      <a:pt x="2470383" y="86475"/>
                    </a:lnTo>
                    <a:lnTo>
                      <a:pt x="2470383" y="67329"/>
                    </a:lnTo>
                    <a:lnTo>
                      <a:pt x="2952972" y="67329"/>
                    </a:lnTo>
                    <a:lnTo>
                      <a:pt x="2952972" y="31572"/>
                    </a:lnTo>
                    <a:lnTo>
                      <a:pt x="2960200" y="31572"/>
                    </a:lnTo>
                    <a:lnTo>
                      <a:pt x="2960200" y="0"/>
                    </a:lnTo>
                    <a:lnTo>
                      <a:pt x="3537252" y="0"/>
                    </a:lnTo>
                  </a:path>
                </a:pathLst>
              </a:custGeom>
              <a:noFill/>
              <a:ln w="19050" cap="flat">
                <a:solidFill>
                  <a:srgbClr val="00B0F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100" b="0" i="0" u="none" strike="noStrike" kern="1200" cap="none" spc="0" normalizeH="0" baseline="0" noProof="0">
                  <a:ln>
                    <a:noFill/>
                  </a:ln>
                  <a:solidFill>
                    <a:srgbClr val="000066"/>
                  </a:solidFill>
                  <a:effectLst/>
                  <a:uLnTx/>
                  <a:uFillTx/>
                  <a:latin typeface="Arial" charset="0"/>
                  <a:ea typeface="+mn-ea"/>
                  <a:cs typeface="Arial" charset="0"/>
                </a:endParaRPr>
              </a:p>
            </p:txBody>
          </p:sp>
        </p:grpSp>
        <p:sp>
          <p:nvSpPr>
            <p:cNvPr id="5128" name="Rectangle 48">
              <a:extLst>
                <a:ext uri="{FF2B5EF4-FFF2-40B4-BE49-F238E27FC236}">
                  <a16:creationId xmlns:a16="http://schemas.microsoft.com/office/drawing/2014/main" xmlns="" id="{52F85406-7725-B4C9-48B6-D0B2D8B1FD21}"/>
                </a:ext>
              </a:extLst>
            </p:cNvPr>
            <p:cNvSpPr>
              <a:spLocks noChangeArrowheads="1"/>
            </p:cNvSpPr>
            <p:nvPr/>
          </p:nvSpPr>
          <p:spPr bwMode="auto">
            <a:xfrm>
              <a:off x="5581504" y="5065662"/>
              <a:ext cx="2244773"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Mois jusqu’au 1</a:t>
              </a:r>
              <a:r>
                <a:rPr kumimoji="0" lang="fr-FR" altLang="fr-FR" sz="1100" b="1" i="0" u="none" strike="noStrike" kern="0" cap="none" spc="0" normalizeH="0" baseline="30000" noProof="0" dirty="0">
                  <a:ln>
                    <a:noFill/>
                  </a:ln>
                  <a:solidFill>
                    <a:srgbClr val="000066"/>
                  </a:solidFill>
                  <a:effectLst/>
                  <a:uLnTx/>
                  <a:uFillTx/>
                  <a:latin typeface="Arial"/>
                  <a:ea typeface="Roboto Condensed" panose="02000000000000000000" pitchFamily="2" charset="0"/>
                  <a:cs typeface="Calibri" panose="020F0502020204030204" pitchFamily="34" charset="0"/>
                </a:rPr>
                <a:t>er</a:t>
              </a:r>
              <a:r>
                <a:rPr kumimoji="0" lang="fr-FR" altLang="fr-FR" sz="1100" b="1" i="0" u="none" strike="noStrike" kern="0" cap="none" spc="0" normalizeH="0" baseline="0" noProof="0" dirty="0">
                  <a:ln>
                    <a:noFill/>
                  </a:ln>
                  <a:solidFill>
                    <a:srgbClr val="000066"/>
                  </a:solidFill>
                  <a:effectLst/>
                  <a:uLnTx/>
                  <a:uFillTx/>
                  <a:latin typeface="Arial"/>
                  <a:ea typeface="Roboto Condensed" panose="02000000000000000000" pitchFamily="2" charset="0"/>
                  <a:cs typeface="Calibri" panose="020F0502020204030204" pitchFamily="34" charset="0"/>
                </a:rPr>
                <a:t> épisode de GC</a:t>
              </a:r>
            </a:p>
          </p:txBody>
        </p:sp>
      </p:grpSp>
      <p:sp>
        <p:nvSpPr>
          <p:cNvPr id="5129" name="ZoneTexte 5128">
            <a:extLst>
              <a:ext uri="{FF2B5EF4-FFF2-40B4-BE49-F238E27FC236}">
                <a16:creationId xmlns:a16="http://schemas.microsoft.com/office/drawing/2014/main" xmlns="" id="{AF149510-CC39-9163-CFEA-5A413025C405}"/>
              </a:ext>
            </a:extLst>
          </p:cNvPr>
          <p:cNvSpPr txBox="1"/>
          <p:nvPr/>
        </p:nvSpPr>
        <p:spPr>
          <a:xfrm>
            <a:off x="3469122" y="1319284"/>
            <a:ext cx="5108687"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Critère de jugement principal vaccin 4CMenB : délai jusqu’au 1</a:t>
            </a:r>
            <a:r>
              <a:rPr kumimoji="0" lang="fr-FR" sz="2000" b="1" i="0" u="none" strike="noStrike" kern="1200" cap="none" spc="0" normalizeH="0" baseline="3000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er</a:t>
            </a:r>
            <a:r>
              <a:rPr kumimoji="0" lang="fr-FR" sz="20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épisode de GC</a:t>
            </a:r>
          </a:p>
        </p:txBody>
      </p:sp>
      <p:sp>
        <p:nvSpPr>
          <p:cNvPr id="5130" name="ZoneTexte 5129">
            <a:extLst>
              <a:ext uri="{FF2B5EF4-FFF2-40B4-BE49-F238E27FC236}">
                <a16:creationId xmlns:a16="http://schemas.microsoft.com/office/drawing/2014/main" xmlns="" id="{3214B51A-12A4-473B-FECE-1082FC8BFDEE}"/>
              </a:ext>
            </a:extLst>
          </p:cNvPr>
          <p:cNvSpPr txBox="1"/>
          <p:nvPr/>
        </p:nvSpPr>
        <p:spPr>
          <a:xfrm>
            <a:off x="3833349" y="6222108"/>
            <a:ext cx="450823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66"/>
                </a:solidFill>
                <a:effectLst/>
                <a:uLnTx/>
                <a:uFillTx/>
                <a:latin typeface="Arial" charset="0"/>
                <a:ea typeface="+mn-ea"/>
                <a:cs typeface="Arial" charset="0"/>
              </a:rPr>
              <a:t>Prise en compte des infections incidentes à GC à partir de M3 </a:t>
            </a:r>
          </a:p>
        </p:txBody>
      </p:sp>
      <p:sp>
        <p:nvSpPr>
          <p:cNvPr id="2" name="Titre 1">
            <a:extLst>
              <a:ext uri="{FF2B5EF4-FFF2-40B4-BE49-F238E27FC236}">
                <a16:creationId xmlns:a16="http://schemas.microsoft.com/office/drawing/2014/main" xmlns="" id="{78244B4D-3CA8-5D0A-FA17-972EF00E3FB9}"/>
              </a:ext>
            </a:extLst>
          </p:cNvPr>
          <p:cNvSpPr>
            <a:spLocks noGrp="1"/>
          </p:cNvSpPr>
          <p:nvPr>
            <p:ph type="title"/>
          </p:nvPr>
        </p:nvSpPr>
        <p:spPr>
          <a:xfrm>
            <a:off x="2063751" y="115889"/>
            <a:ext cx="8884986" cy="936625"/>
          </a:xfrm>
        </p:spPr>
        <p:txBody>
          <a:bodyPr/>
          <a:lstStyle/>
          <a:p>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Essai ANRS 174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Doxyvac</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 prévention des IST bactériennes chez les HSH sous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PrEP</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résultats finaux (9) </a:t>
            </a:r>
            <a:endParaRPr lang="x-none" sz="2400" dirty="0"/>
          </a:p>
        </p:txBody>
      </p:sp>
      <p:sp>
        <p:nvSpPr>
          <p:cNvPr id="62" name="ZoneTexte 61">
            <a:extLst>
              <a:ext uri="{FF2B5EF4-FFF2-40B4-BE49-F238E27FC236}">
                <a16:creationId xmlns:a16="http://schemas.microsoft.com/office/drawing/2014/main" xmlns="" id="{5F2551B7-C282-9951-382B-FC1E4A836A81}"/>
              </a:ext>
            </a:extLst>
          </p:cNvPr>
          <p:cNvSpPr txBox="1"/>
          <p:nvPr/>
        </p:nvSpPr>
        <p:spPr>
          <a:xfrm>
            <a:off x="8577809" y="5637333"/>
            <a:ext cx="3536096"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Aucune interaction entre </a:t>
            </a:r>
            <a:r>
              <a:rPr kumimoji="0" lang="fr-FR" altLang="fr-FR" sz="1600" b="0" i="0" u="none" strike="noStrike" kern="120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DoxyPEP</a:t>
            </a:r>
            <a:r>
              <a:rPr kumimoji="0" lang="fr-FR" altLang="fr-FR" sz="16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et le vaccin 4CMenB (p = 0,82)</a:t>
            </a:r>
          </a:p>
        </p:txBody>
      </p:sp>
      <p:sp>
        <p:nvSpPr>
          <p:cNvPr id="21" name="ZoneTexte 20">
            <a:extLst>
              <a:ext uri="{FF2B5EF4-FFF2-40B4-BE49-F238E27FC236}">
                <a16:creationId xmlns:a16="http://schemas.microsoft.com/office/drawing/2014/main" xmlns="" id="{D4544DD0-5E49-618E-74E5-974A6051D25D}"/>
              </a:ext>
            </a:extLst>
          </p:cNvPr>
          <p:cNvSpPr txBox="1"/>
          <p:nvPr/>
        </p:nvSpPr>
        <p:spPr>
          <a:xfrm>
            <a:off x="11435443" y="187841"/>
            <a:ext cx="55147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charset="0"/>
                <a:ea typeface="+mn-ea"/>
                <a:cs typeface="Arial" charset="0"/>
              </a:rPr>
              <a:t>205</a:t>
            </a:r>
          </a:p>
        </p:txBody>
      </p:sp>
      <p:sp>
        <p:nvSpPr>
          <p:cNvPr id="72" name="Bulle ronde 71"/>
          <p:cNvSpPr/>
          <p:nvPr/>
        </p:nvSpPr>
        <p:spPr bwMode="auto">
          <a:xfrm>
            <a:off x="8587682" y="2126412"/>
            <a:ext cx="2696285" cy="1710502"/>
          </a:xfrm>
          <a:prstGeom prst="wedgeEllipseCallou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2400" b="0" i="1" u="none" strike="noStrike" cap="none" normalizeH="0" baseline="0" dirty="0" smtClean="0">
                <a:ln>
                  <a:noFill/>
                </a:ln>
                <a:solidFill>
                  <a:schemeClr val="accent1"/>
                </a:solidFill>
                <a:effectLst/>
                <a:latin typeface="Arial" charset="0"/>
              </a:rPr>
              <a:t>« -22% »</a:t>
            </a:r>
          </a:p>
          <a:p>
            <a:pPr marL="0" marR="0" indent="0" algn="ctr" defTabSz="914400" rtl="0" eaLnBrk="1" fontAlgn="base" latinLnBrk="0" hangingPunct="1">
              <a:lnSpc>
                <a:spcPct val="100000"/>
              </a:lnSpc>
              <a:spcBef>
                <a:spcPct val="0"/>
              </a:spcBef>
              <a:spcAft>
                <a:spcPct val="0"/>
              </a:spcAft>
              <a:buClrTx/>
              <a:buSzTx/>
              <a:buFontTx/>
              <a:buNone/>
              <a:tabLst/>
            </a:pPr>
            <a:r>
              <a:rPr lang="fr-FR" sz="2400" dirty="0" smtClean="0">
                <a:solidFill>
                  <a:schemeClr val="accent1"/>
                </a:solidFill>
                <a:latin typeface="Arial" charset="0"/>
              </a:rPr>
              <a:t>Mais non significatif</a:t>
            </a:r>
            <a:endParaRPr kumimoji="0" lang="fr-FR" sz="2400" b="0" i="0" u="none" strike="noStrike" cap="none" normalizeH="0" baseline="0" dirty="0" smtClean="0">
              <a:ln>
                <a:noFill/>
              </a:ln>
              <a:solidFill>
                <a:schemeClr val="accent1"/>
              </a:solidFill>
              <a:effectLst/>
              <a:latin typeface="Arial" charset="0"/>
            </a:endParaRPr>
          </a:p>
        </p:txBody>
      </p:sp>
    </p:spTree>
    <p:extLst>
      <p:ext uri="{BB962C8B-B14F-4D97-AF65-F5344CB8AC3E}">
        <p14:creationId xmlns:p14="http://schemas.microsoft.com/office/powerpoint/2010/main" val="786280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xmlns="" id="{7456095C-56E4-357B-4F90-0EF0963929D0}"/>
              </a:ext>
            </a:extLst>
          </p:cNvPr>
          <p:cNvSpPr txBox="1">
            <a:spLocks noChangeArrowheads="1"/>
          </p:cNvSpPr>
          <p:nvPr/>
        </p:nvSpPr>
        <p:spPr bwMode="auto">
          <a:xfrm>
            <a:off x="9383713" y="6581775"/>
            <a:ext cx="2808287" cy="276225"/>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0070C0"/>
                </a:solidFill>
                <a:effectLst/>
                <a:uLnTx/>
                <a:uFillTx/>
                <a:latin typeface="Arial" charset="0"/>
                <a:ea typeface="+mn-ea"/>
                <a:cs typeface="Arial" charset="0"/>
              </a:rPr>
              <a:t>Molina JM, CROI 2024, Abs. 124</a:t>
            </a:r>
          </a:p>
        </p:txBody>
      </p:sp>
      <p:sp>
        <p:nvSpPr>
          <p:cNvPr id="7" name="Titre 6">
            <a:extLst>
              <a:ext uri="{FF2B5EF4-FFF2-40B4-BE49-F238E27FC236}">
                <a16:creationId xmlns:a16="http://schemas.microsoft.com/office/drawing/2014/main" xmlns="" id="{FAB2A1D9-6C5D-501F-4A19-008426EBD5FD}"/>
              </a:ext>
            </a:extLst>
          </p:cNvPr>
          <p:cNvSpPr>
            <a:spLocks noGrp="1"/>
          </p:cNvSpPr>
          <p:nvPr>
            <p:ph type="title"/>
          </p:nvPr>
        </p:nvSpPr>
        <p:spPr>
          <a:xfrm>
            <a:off x="2063751" y="115889"/>
            <a:ext cx="8860923" cy="936625"/>
          </a:xfrm>
        </p:spPr>
        <p:txBody>
          <a:bodyPr/>
          <a:lstStyle/>
          <a:p>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Essai ANRS 174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Doxyvac</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 prévention des IST bactériennes chez les HSH sous </a:t>
            </a:r>
            <a:r>
              <a:rPr kumimoji="0" lang="fr-FR" sz="2400" b="1" i="0" u="none" strike="noStrike" kern="0" cap="none" spc="0" normalizeH="0" baseline="0" noProof="0" dirty="0" err="1">
                <a:ln>
                  <a:noFill/>
                </a:ln>
                <a:solidFill>
                  <a:prstClr val="white"/>
                </a:solidFill>
                <a:effectLst/>
                <a:uLnTx/>
                <a:uFillTx/>
                <a:latin typeface="Arial" panose="020B0604020202020204"/>
                <a:ea typeface="+mj-ea"/>
                <a:cs typeface="+mj-cs"/>
              </a:rPr>
              <a:t>PrEP</a:t>
            </a:r>
            <a:r>
              <a:rPr kumimoji="0" lang="fr-FR" sz="2400" b="1" i="0" u="none" strike="noStrike" kern="0" cap="none" spc="0" normalizeH="0" baseline="0" noProof="0" dirty="0">
                <a:ln>
                  <a:noFill/>
                </a:ln>
                <a:solidFill>
                  <a:prstClr val="white"/>
                </a:solidFill>
                <a:effectLst/>
                <a:uLnTx/>
                <a:uFillTx/>
                <a:latin typeface="Arial" panose="020B0604020202020204"/>
                <a:ea typeface="+mj-ea"/>
                <a:cs typeface="+mj-cs"/>
              </a:rPr>
              <a:t>, résultats finaux (12) </a:t>
            </a:r>
            <a:endParaRPr lang="x-none" sz="2400" dirty="0"/>
          </a:p>
        </p:txBody>
      </p:sp>
      <p:sp>
        <p:nvSpPr>
          <p:cNvPr id="8" name="Espace réservé du contenu 7">
            <a:extLst>
              <a:ext uri="{FF2B5EF4-FFF2-40B4-BE49-F238E27FC236}">
                <a16:creationId xmlns:a16="http://schemas.microsoft.com/office/drawing/2014/main" xmlns="" id="{899C6CEB-56EF-7430-C4A4-366F5668AD3D}"/>
              </a:ext>
            </a:extLst>
          </p:cNvPr>
          <p:cNvSpPr>
            <a:spLocks noGrp="1"/>
          </p:cNvSpPr>
          <p:nvPr>
            <p:ph idx="1"/>
          </p:nvPr>
        </p:nvSpPr>
        <p:spPr/>
        <p:txBody>
          <a:bodyPr>
            <a:normAutofit lnSpcReduction="10000"/>
          </a:bodyPr>
          <a:lstStyle/>
          <a:p>
            <a:r>
              <a:rPr lang="fr-FR" b="1" dirty="0"/>
              <a:t>Conclusions</a:t>
            </a:r>
          </a:p>
          <a:p>
            <a:endParaRPr lang="fr-FR" dirty="0"/>
          </a:p>
          <a:p>
            <a:pPr lvl="1"/>
            <a:r>
              <a:rPr lang="fr-FR" dirty="0"/>
              <a:t>Doxycycline en PEP </a:t>
            </a:r>
          </a:p>
          <a:p>
            <a:pPr lvl="2"/>
            <a:r>
              <a:rPr lang="fr-FR" dirty="0"/>
              <a:t>3 grandes études ont montré une réduction significative des infections à CT et TP chez les HSH </a:t>
            </a:r>
            <a:br>
              <a:rPr lang="fr-FR" dirty="0"/>
            </a:br>
            <a:r>
              <a:rPr lang="fr-FR" dirty="0"/>
              <a:t>et les transgenres avec la stratégie </a:t>
            </a:r>
            <a:r>
              <a:rPr lang="fr-FR" dirty="0" err="1"/>
              <a:t>DoxyPEP</a:t>
            </a:r>
            <a:endParaRPr lang="fr-FR" dirty="0"/>
          </a:p>
          <a:p>
            <a:pPr lvl="2"/>
            <a:r>
              <a:rPr lang="fr-FR" dirty="0" err="1"/>
              <a:t>DoxyPEP</a:t>
            </a:r>
            <a:r>
              <a:rPr lang="fr-FR" dirty="0"/>
              <a:t> moins efficace sur le gonocoque, fonction du niveau de résistance de </a:t>
            </a:r>
            <a:r>
              <a:rPr lang="fr-FR" i="1" dirty="0"/>
              <a:t>N. </a:t>
            </a:r>
            <a:r>
              <a:rPr lang="fr-FR" i="1" dirty="0" err="1"/>
              <a:t>gonorrhea</a:t>
            </a:r>
            <a:r>
              <a:rPr lang="fr-FR" dirty="0"/>
              <a:t> à tétracycline, suggérant que l’efficacité pourrait diminuer avec le temps</a:t>
            </a:r>
          </a:p>
          <a:p>
            <a:pPr lvl="2"/>
            <a:r>
              <a:rPr lang="fr-FR" dirty="0" err="1"/>
              <a:t>DoxyPEP</a:t>
            </a:r>
            <a:r>
              <a:rPr lang="fr-FR" dirty="0"/>
              <a:t> bien tolérée et taux d’observance élevé</a:t>
            </a:r>
          </a:p>
          <a:p>
            <a:endParaRPr lang="fr-FR" dirty="0"/>
          </a:p>
          <a:p>
            <a:pPr lvl="1"/>
            <a:r>
              <a:rPr lang="fr-FR" dirty="0"/>
              <a:t>Efficacité du vaccin 4CMenB sur le gonocoque </a:t>
            </a:r>
          </a:p>
          <a:p>
            <a:pPr lvl="2"/>
            <a:r>
              <a:rPr lang="fr-FR" dirty="0"/>
              <a:t>Les données ne sont pas concluantes</a:t>
            </a:r>
          </a:p>
          <a:p>
            <a:pPr lvl="2"/>
            <a:r>
              <a:rPr lang="fr-FR" dirty="0"/>
              <a:t>La pertinence clinique semble très limitée : taux similaires d'infections cumulées, d'infections symptomatiques et d'infections à culture positive</a:t>
            </a:r>
          </a:p>
          <a:p>
            <a:pPr lvl="2"/>
            <a:r>
              <a:rPr lang="fr-FR" dirty="0"/>
              <a:t>Les résultats d’autres essais de phase 3 en cours sont attendus </a:t>
            </a:r>
          </a:p>
          <a:p>
            <a:endParaRPr lang="x-none" dirty="0"/>
          </a:p>
        </p:txBody>
      </p:sp>
      <p:sp>
        <p:nvSpPr>
          <p:cNvPr id="2" name="ZoneTexte 1">
            <a:extLst>
              <a:ext uri="{FF2B5EF4-FFF2-40B4-BE49-F238E27FC236}">
                <a16:creationId xmlns:a16="http://schemas.microsoft.com/office/drawing/2014/main" xmlns="" id="{A7D3DBA0-FA58-05FE-22AD-23D07BCF2391}"/>
              </a:ext>
            </a:extLst>
          </p:cNvPr>
          <p:cNvSpPr txBox="1"/>
          <p:nvPr/>
        </p:nvSpPr>
        <p:spPr>
          <a:xfrm>
            <a:off x="11435443" y="187841"/>
            <a:ext cx="55147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prstClr val="white"/>
                </a:solidFill>
                <a:effectLst/>
                <a:uLnTx/>
                <a:uFillTx/>
                <a:latin typeface="Arial" charset="0"/>
                <a:ea typeface="+mn-ea"/>
                <a:cs typeface="Arial" charset="0"/>
              </a:rPr>
              <a:t>208</a:t>
            </a:r>
          </a:p>
        </p:txBody>
      </p:sp>
      <p:sp>
        <p:nvSpPr>
          <p:cNvPr id="6" name="Espace réservé du contenu 2"/>
          <p:cNvSpPr txBox="1">
            <a:spLocks/>
          </p:cNvSpPr>
          <p:nvPr/>
        </p:nvSpPr>
        <p:spPr bwMode="auto">
          <a:xfrm>
            <a:off x="1383160" y="5238325"/>
            <a:ext cx="10732640" cy="1241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0"/>
              </a:spcBef>
              <a:spcAft>
                <a:spcPct val="0"/>
              </a:spcAft>
              <a:buClr>
                <a:srgbClr val="00B0F0"/>
              </a:buClr>
              <a:buChar char="•"/>
              <a:defRPr sz="2000" b="0">
                <a:solidFill>
                  <a:srgbClr val="000066"/>
                </a:solidFill>
                <a:latin typeface="+mn-lt"/>
                <a:ea typeface="+mn-ea"/>
                <a:cs typeface="+mn-cs"/>
              </a:defRPr>
            </a:lvl1pPr>
            <a:lvl2pPr marL="742950" indent="-285750" algn="l" rtl="0" eaLnBrk="0" fontAlgn="base" hangingPunct="0">
              <a:spcBef>
                <a:spcPct val="0"/>
              </a:spcBef>
              <a:spcAft>
                <a:spcPct val="0"/>
              </a:spcAft>
              <a:buClr>
                <a:srgbClr val="00B0F0"/>
              </a:buClr>
              <a:buChar char="–"/>
              <a:defRPr sz="1800">
                <a:solidFill>
                  <a:srgbClr val="000066"/>
                </a:solidFill>
                <a:latin typeface="+mn-lt"/>
              </a:defRPr>
            </a:lvl2pPr>
            <a:lvl3pPr marL="1143000" indent="-228600" algn="l" rtl="0" eaLnBrk="0" fontAlgn="base" hangingPunct="0">
              <a:spcBef>
                <a:spcPct val="0"/>
              </a:spcBef>
              <a:spcAft>
                <a:spcPct val="0"/>
              </a:spcAft>
              <a:buClr>
                <a:srgbClr val="00B0F0"/>
              </a:buClr>
              <a:buChar char="•"/>
              <a:defRPr sz="1600">
                <a:solidFill>
                  <a:srgbClr val="000066"/>
                </a:solidFill>
                <a:latin typeface="+mn-lt"/>
              </a:defRPr>
            </a:lvl3pPr>
            <a:lvl4pPr marL="1600200" indent="-228600" algn="l" rtl="0" eaLnBrk="0" fontAlgn="base" hangingPunct="0">
              <a:spcBef>
                <a:spcPct val="0"/>
              </a:spcBef>
              <a:spcAft>
                <a:spcPct val="0"/>
              </a:spcAft>
              <a:buClr>
                <a:srgbClr val="00B0F0"/>
              </a:buClr>
              <a:buChar char="–"/>
              <a:defRPr sz="1600">
                <a:solidFill>
                  <a:srgbClr val="000066"/>
                </a:solidFill>
                <a:latin typeface="+mn-lt"/>
              </a:defRPr>
            </a:lvl4pPr>
            <a:lvl5pPr marL="2057400" indent="-228600" algn="l" rtl="0" eaLnBrk="0" fontAlgn="base" hangingPunct="0">
              <a:spcBef>
                <a:spcPct val="0"/>
              </a:spcBef>
              <a:spcAft>
                <a:spcPct val="0"/>
              </a:spcAft>
              <a:buClr>
                <a:srgbClr val="00B0F0"/>
              </a:buClr>
              <a:buChar char="»"/>
              <a:defRPr sz="1600">
                <a:solidFill>
                  <a:srgbClr val="000066"/>
                </a:solidFill>
                <a:latin typeface="+mn-lt"/>
              </a:defRPr>
            </a:lvl5pPr>
            <a:lvl6pPr marL="2514600" indent="-228600" algn="l" rtl="0" fontAlgn="base">
              <a:spcBef>
                <a:spcPct val="0"/>
              </a:spcBef>
              <a:spcAft>
                <a:spcPct val="0"/>
              </a:spcAft>
              <a:buClr>
                <a:srgbClr val="FFFF00"/>
              </a:buClr>
              <a:buChar char="»"/>
              <a:defRPr sz="2000">
                <a:solidFill>
                  <a:schemeClr val="bg1"/>
                </a:solidFill>
                <a:latin typeface="+mn-lt"/>
              </a:defRPr>
            </a:lvl6pPr>
            <a:lvl7pPr marL="2971800" indent="-228600" algn="l" rtl="0" fontAlgn="base">
              <a:spcBef>
                <a:spcPct val="0"/>
              </a:spcBef>
              <a:spcAft>
                <a:spcPct val="0"/>
              </a:spcAft>
              <a:buClr>
                <a:srgbClr val="FFFF00"/>
              </a:buClr>
              <a:buChar char="»"/>
              <a:defRPr sz="2000">
                <a:solidFill>
                  <a:schemeClr val="bg1"/>
                </a:solidFill>
                <a:latin typeface="+mn-lt"/>
              </a:defRPr>
            </a:lvl7pPr>
            <a:lvl8pPr marL="3429000" indent="-228600" algn="l" rtl="0" fontAlgn="base">
              <a:spcBef>
                <a:spcPct val="0"/>
              </a:spcBef>
              <a:spcAft>
                <a:spcPct val="0"/>
              </a:spcAft>
              <a:buClr>
                <a:srgbClr val="FFFF00"/>
              </a:buClr>
              <a:buChar char="»"/>
              <a:defRPr sz="2000">
                <a:solidFill>
                  <a:schemeClr val="bg1"/>
                </a:solidFill>
                <a:latin typeface="+mn-lt"/>
              </a:defRPr>
            </a:lvl8pPr>
            <a:lvl9pPr marL="3886200" indent="-228600" algn="l" rtl="0" fontAlgn="base">
              <a:spcBef>
                <a:spcPct val="0"/>
              </a:spcBef>
              <a:spcAft>
                <a:spcPct val="0"/>
              </a:spcAft>
              <a:buClr>
                <a:srgbClr val="FFFF00"/>
              </a:buClr>
              <a:buChar char="»"/>
              <a:defRPr sz="2000">
                <a:solidFill>
                  <a:schemeClr val="bg1"/>
                </a:solidFill>
                <a:latin typeface="+mn-lt"/>
              </a:defRPr>
            </a:lvl9pPr>
          </a:lstStyle>
          <a:p>
            <a:endParaRPr lang="fr-FR" kern="0" dirty="0" smtClean="0">
              <a:sym typeface="Wingdings" panose="05000000000000000000" pitchFamily="2" charset="2"/>
            </a:endParaRPr>
          </a:p>
          <a:p>
            <a:r>
              <a:rPr lang="fr-FR" sz="2400" i="1" kern="0" dirty="0" smtClean="0">
                <a:solidFill>
                  <a:srgbClr val="C00000"/>
                </a:solidFill>
                <a:sym typeface="Wingdings" panose="05000000000000000000" pitchFamily="2" charset="2"/>
              </a:rPr>
              <a:t>DONC Recommandations en attente : gestion au cas par cas en attendant</a:t>
            </a:r>
          </a:p>
        </p:txBody>
      </p:sp>
    </p:spTree>
    <p:extLst>
      <p:ext uri="{BB962C8B-B14F-4D97-AF65-F5344CB8AC3E}">
        <p14:creationId xmlns:p14="http://schemas.microsoft.com/office/powerpoint/2010/main" val="675732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Prévention combinée</a:t>
            </a:r>
            <a:endParaRPr lang="fr-FR" dirty="0"/>
          </a:p>
        </p:txBody>
      </p:sp>
    </p:spTree>
    <p:extLst>
      <p:ext uri="{BB962C8B-B14F-4D97-AF65-F5344CB8AC3E}">
        <p14:creationId xmlns:p14="http://schemas.microsoft.com/office/powerpoint/2010/main" val="117357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4887" t="27424" r="39774" b="21890"/>
          <a:stretch/>
        </p:blipFill>
        <p:spPr>
          <a:xfrm>
            <a:off x="88750" y="96254"/>
            <a:ext cx="2544007" cy="1456352"/>
          </a:xfrm>
          <a:prstGeom prst="rect">
            <a:avLst/>
          </a:prstGeom>
        </p:spPr>
      </p:pic>
      <p:sp>
        <p:nvSpPr>
          <p:cNvPr id="2" name="Titre 1">
            <a:extLst>
              <a:ext uri="{FF2B5EF4-FFF2-40B4-BE49-F238E27FC236}">
                <a16:creationId xmlns:a16="http://schemas.microsoft.com/office/drawing/2014/main" xmlns="" id="{2053C5DD-3C18-4E70-B464-46DDAF3589E0}"/>
              </a:ext>
            </a:extLst>
          </p:cNvPr>
          <p:cNvSpPr>
            <a:spLocks noGrp="1"/>
          </p:cNvSpPr>
          <p:nvPr>
            <p:ph type="title"/>
          </p:nvPr>
        </p:nvSpPr>
        <p:spPr/>
        <p:txBody>
          <a:bodyPr/>
          <a:lstStyle/>
          <a:p>
            <a:pPr algn="ctr"/>
            <a:r>
              <a:rPr lang="fr-FR" dirty="0" smtClean="0"/>
              <a:t>   Se </a:t>
            </a:r>
            <a:r>
              <a:rPr lang="fr-FR" dirty="0"/>
              <a:t>protéger du VIH : "AVANT "</a:t>
            </a:r>
          </a:p>
        </p:txBody>
      </p:sp>
      <p:sp>
        <p:nvSpPr>
          <p:cNvPr id="8" name="Espace réservé du texte 7">
            <a:extLst>
              <a:ext uri="{FF2B5EF4-FFF2-40B4-BE49-F238E27FC236}">
                <a16:creationId xmlns:a16="http://schemas.microsoft.com/office/drawing/2014/main" xmlns="" id="{EDB56443-698B-46A0-8CEC-3083F7128028}"/>
              </a:ext>
            </a:extLst>
          </p:cNvPr>
          <p:cNvSpPr>
            <a:spLocks noGrp="1"/>
          </p:cNvSpPr>
          <p:nvPr>
            <p:ph type="body" idx="1"/>
          </p:nvPr>
        </p:nvSpPr>
        <p:spPr>
          <a:xfrm>
            <a:off x="945621" y="1344679"/>
            <a:ext cx="4937760" cy="736282"/>
          </a:xfrm>
        </p:spPr>
        <p:txBody>
          <a:bodyPr>
            <a:normAutofit/>
          </a:bodyPr>
          <a:lstStyle/>
          <a:p>
            <a:pPr algn="ctr"/>
            <a:r>
              <a:rPr lang="fr-FR" sz="3600" dirty="0">
                <a:solidFill>
                  <a:srgbClr val="6AB685"/>
                </a:solidFill>
              </a:rPr>
              <a:t>Préservatif</a:t>
            </a:r>
          </a:p>
        </p:txBody>
      </p:sp>
      <p:sp>
        <p:nvSpPr>
          <p:cNvPr id="3" name="Espace réservé du contenu 2">
            <a:extLst>
              <a:ext uri="{FF2B5EF4-FFF2-40B4-BE49-F238E27FC236}">
                <a16:creationId xmlns:a16="http://schemas.microsoft.com/office/drawing/2014/main" xmlns="" id="{33A48591-E6C7-42CD-BD9B-5D70A8EFD55A}"/>
              </a:ext>
            </a:extLst>
          </p:cNvPr>
          <p:cNvSpPr>
            <a:spLocks noGrp="1"/>
          </p:cNvSpPr>
          <p:nvPr>
            <p:ph sz="half" idx="2"/>
          </p:nvPr>
        </p:nvSpPr>
        <p:spPr>
          <a:xfrm>
            <a:off x="598199" y="2193372"/>
            <a:ext cx="5452452" cy="2452900"/>
          </a:xfrm>
          <a:ln>
            <a:solidFill>
              <a:schemeClr val="bg1"/>
            </a:solidFill>
          </a:ln>
        </p:spPr>
        <p:txBody>
          <a:bodyPr>
            <a:normAutofit lnSpcReduction="10000"/>
          </a:bodyPr>
          <a:lstStyle/>
          <a:p>
            <a:r>
              <a:rPr lang="fr-FR" sz="2400" dirty="0"/>
              <a:t>Seul moyen de prévention contre l’ensemble des IST</a:t>
            </a:r>
          </a:p>
          <a:p>
            <a:r>
              <a:rPr lang="fr-FR" sz="2400" dirty="0"/>
              <a:t>3</a:t>
            </a:r>
            <a:r>
              <a:rPr lang="fr-FR" sz="2400" dirty="0" smtClean="0"/>
              <a:t> marques de préservatifs externes remboursés (AM) sur </a:t>
            </a:r>
            <a:r>
              <a:rPr lang="fr-FR" sz="2400" dirty="0"/>
              <a:t>prescription </a:t>
            </a:r>
            <a:r>
              <a:rPr lang="fr-FR" sz="2400" dirty="0" smtClean="0"/>
              <a:t>médicale depuis 12/2018 et gratuits sans ordo &lt;26ans. Préservatifs internes (</a:t>
            </a:r>
            <a:r>
              <a:rPr lang="fr-FR" sz="2400" dirty="0" err="1" smtClean="0"/>
              <a:t>Ormelle</a:t>
            </a:r>
            <a:r>
              <a:rPr lang="fr-FR" sz="2400" dirty="0" smtClean="0"/>
              <a:t>)</a:t>
            </a:r>
            <a:endParaRPr lang="fr-FR" sz="2400" dirty="0"/>
          </a:p>
          <a:p>
            <a:pPr marL="0" indent="0">
              <a:buNone/>
            </a:pPr>
            <a:endParaRPr lang="fr-FR" dirty="0"/>
          </a:p>
        </p:txBody>
      </p:sp>
      <p:sp>
        <p:nvSpPr>
          <p:cNvPr id="9" name="Espace réservé du texte 8">
            <a:extLst>
              <a:ext uri="{FF2B5EF4-FFF2-40B4-BE49-F238E27FC236}">
                <a16:creationId xmlns:a16="http://schemas.microsoft.com/office/drawing/2014/main" xmlns="" id="{BEBCE21B-3C79-4D3E-87CE-E09770F736AF}"/>
              </a:ext>
            </a:extLst>
          </p:cNvPr>
          <p:cNvSpPr>
            <a:spLocks noGrp="1"/>
          </p:cNvSpPr>
          <p:nvPr>
            <p:ph type="body" sz="quarter" idx="3"/>
          </p:nvPr>
        </p:nvSpPr>
        <p:spPr>
          <a:xfrm>
            <a:off x="6172200" y="1720509"/>
            <a:ext cx="4937760" cy="736282"/>
          </a:xfrm>
        </p:spPr>
        <p:txBody>
          <a:bodyPr>
            <a:normAutofit/>
          </a:bodyPr>
          <a:lstStyle/>
          <a:p>
            <a:pPr algn="ctr"/>
            <a:r>
              <a:rPr lang="fr-FR" sz="3600" dirty="0" err="1">
                <a:solidFill>
                  <a:srgbClr val="002060"/>
                </a:solidFill>
              </a:rPr>
              <a:t>PrEP</a:t>
            </a:r>
            <a:endParaRPr lang="fr-FR" sz="3600" dirty="0">
              <a:solidFill>
                <a:srgbClr val="002060"/>
              </a:solidFill>
            </a:endParaRPr>
          </a:p>
        </p:txBody>
      </p:sp>
      <p:sp>
        <p:nvSpPr>
          <p:cNvPr id="5" name="Espace réservé du contenu 4">
            <a:extLst>
              <a:ext uri="{FF2B5EF4-FFF2-40B4-BE49-F238E27FC236}">
                <a16:creationId xmlns:a16="http://schemas.microsoft.com/office/drawing/2014/main" xmlns="" id="{8A94FD40-D8F5-461A-8028-BE5F27144635}"/>
              </a:ext>
            </a:extLst>
          </p:cNvPr>
          <p:cNvSpPr>
            <a:spLocks noGrp="1"/>
          </p:cNvSpPr>
          <p:nvPr>
            <p:ph sz="quarter" idx="4"/>
          </p:nvPr>
        </p:nvSpPr>
        <p:spPr>
          <a:xfrm>
            <a:off x="6172200" y="2551967"/>
            <a:ext cx="5183188" cy="3684588"/>
          </a:xfrm>
          <a:ln>
            <a:solidFill>
              <a:schemeClr val="bg1"/>
            </a:solidFill>
          </a:ln>
        </p:spPr>
        <p:txBody>
          <a:bodyPr>
            <a:normAutofit fontScale="62500" lnSpcReduction="20000"/>
          </a:bodyPr>
          <a:lstStyle/>
          <a:p>
            <a:r>
              <a:rPr lang="fr-FR" sz="4000" dirty="0">
                <a:solidFill>
                  <a:srgbClr val="0070C0"/>
                </a:solidFill>
              </a:rPr>
              <a:t>Prophylaxie </a:t>
            </a:r>
            <a:r>
              <a:rPr lang="fr-FR" sz="4000" dirty="0" err="1">
                <a:solidFill>
                  <a:srgbClr val="0070C0"/>
                </a:solidFill>
              </a:rPr>
              <a:t>Pré-Exposition</a:t>
            </a:r>
            <a:endParaRPr lang="fr-FR" sz="4000" dirty="0">
              <a:solidFill>
                <a:srgbClr val="0070C0"/>
              </a:solidFill>
            </a:endParaRPr>
          </a:p>
          <a:p>
            <a:r>
              <a:rPr lang="fr-FR" sz="4000" dirty="0"/>
              <a:t>Protège uniquement du VIH</a:t>
            </a:r>
          </a:p>
          <a:p>
            <a:r>
              <a:rPr lang="fr-FR" sz="4000" dirty="0" smtClean="0"/>
              <a:t>Bithérapie antirétrovirale pour empêcher la transmission du virus chez des personnes </a:t>
            </a:r>
            <a:r>
              <a:rPr lang="fr-FR" sz="4000" b="1" dirty="0" smtClean="0"/>
              <a:t>exposées</a:t>
            </a:r>
            <a:r>
              <a:rPr lang="fr-FR" sz="4000" dirty="0" smtClean="0"/>
              <a:t> et </a:t>
            </a:r>
            <a:r>
              <a:rPr lang="fr-FR" sz="4000" b="1" dirty="0" smtClean="0"/>
              <a:t>séronégatives</a:t>
            </a:r>
            <a:endParaRPr lang="fr-FR" sz="4000" b="1" dirty="0"/>
          </a:p>
          <a:p>
            <a:r>
              <a:rPr lang="fr-FR" sz="4000" dirty="0"/>
              <a:t>Remboursée à 100% par l’AM sur prescription depuis 2016</a:t>
            </a:r>
          </a:p>
          <a:p>
            <a:r>
              <a:rPr lang="fr-FR" sz="4000" dirty="0"/>
              <a:t>Peut être prescrite et renouvelée par tout médecin depuis juin 2021</a:t>
            </a:r>
          </a:p>
          <a:p>
            <a:endParaRPr lang="fr-FR" dirty="0"/>
          </a:p>
        </p:txBody>
      </p:sp>
      <p:pic>
        <p:nvPicPr>
          <p:cNvPr id="11" name="Image 10">
            <a:extLst>
              <a:ext uri="{FF2B5EF4-FFF2-40B4-BE49-F238E27FC236}">
                <a16:creationId xmlns:a16="http://schemas.microsoft.com/office/drawing/2014/main" xmlns="" id="{230715F8-8214-4435-950F-936A2AFE0C39}"/>
              </a:ext>
            </a:extLst>
          </p:cNvPr>
          <p:cNvPicPr>
            <a:picLocks noChangeAspect="1"/>
          </p:cNvPicPr>
          <p:nvPr/>
        </p:nvPicPr>
        <p:blipFill rotWithShape="1">
          <a:blip r:embed="rId3"/>
          <a:srcRect l="31440" t="23434" r="30606" b="20404"/>
          <a:stretch/>
        </p:blipFill>
        <p:spPr>
          <a:xfrm>
            <a:off x="1674653" y="4758683"/>
            <a:ext cx="1916207" cy="1594927"/>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980" t="24039" r="9231" b="54447"/>
          <a:stretch/>
        </p:blipFill>
        <p:spPr bwMode="auto">
          <a:xfrm>
            <a:off x="10254088" y="1625332"/>
            <a:ext cx="1638973" cy="1237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058" t="29288" r="50000" b="52443"/>
          <a:stretch/>
        </p:blipFill>
        <p:spPr bwMode="auto">
          <a:xfrm>
            <a:off x="88750" y="5004867"/>
            <a:ext cx="1040899" cy="170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6"/>
          <a:stretch>
            <a:fillRect/>
          </a:stretch>
        </p:blipFill>
        <p:spPr>
          <a:xfrm>
            <a:off x="3943106" y="5134497"/>
            <a:ext cx="2019300" cy="1571625"/>
          </a:xfrm>
          <a:prstGeom prst="rect">
            <a:avLst/>
          </a:prstGeom>
        </p:spPr>
      </p:pic>
    </p:spTree>
    <p:extLst>
      <p:ext uri="{BB962C8B-B14F-4D97-AF65-F5344CB8AC3E}">
        <p14:creationId xmlns:p14="http://schemas.microsoft.com/office/powerpoint/2010/main" val="1433648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2462" y="173604"/>
            <a:ext cx="9336307" cy="918430"/>
          </a:xfrm>
        </p:spPr>
        <p:txBody>
          <a:bodyPr>
            <a:normAutofit fontScale="90000"/>
          </a:bodyPr>
          <a:lstStyle/>
          <a:p>
            <a:pPr algn="ctr"/>
            <a:r>
              <a:rPr lang="fr-FR" sz="6600" dirty="0" smtClean="0">
                <a:latin typeface="+mn-lt"/>
              </a:rPr>
              <a:t>La </a:t>
            </a:r>
            <a:r>
              <a:rPr lang="fr-FR" sz="6600" dirty="0" err="1">
                <a:latin typeface="+mn-lt"/>
              </a:rPr>
              <a:t>PrEP</a:t>
            </a:r>
            <a:r>
              <a:rPr lang="fr-FR" sz="6600" dirty="0">
                <a:latin typeface="+mn-lt"/>
              </a:rPr>
              <a:t> </a:t>
            </a:r>
            <a:endParaRPr lang="fr-FR" sz="3600" dirty="0">
              <a:latin typeface="+mn-lt"/>
            </a:endParaRPr>
          </a:p>
        </p:txBody>
      </p:sp>
      <p:sp>
        <p:nvSpPr>
          <p:cNvPr id="14" name="Espace réservé du texte 13">
            <a:extLst>
              <a:ext uri="{FF2B5EF4-FFF2-40B4-BE49-F238E27FC236}">
                <a16:creationId xmlns:a16="http://schemas.microsoft.com/office/drawing/2014/main" xmlns="" id="{F72CEBF3-58F3-4937-A2B8-AFE58043FB6E}"/>
              </a:ext>
            </a:extLst>
          </p:cNvPr>
          <p:cNvSpPr>
            <a:spLocks noGrp="1"/>
          </p:cNvSpPr>
          <p:nvPr>
            <p:ph type="body" sz="quarter" idx="3"/>
          </p:nvPr>
        </p:nvSpPr>
        <p:spPr>
          <a:xfrm>
            <a:off x="6172200" y="4710448"/>
            <a:ext cx="5629183" cy="1471375"/>
          </a:xfrm>
        </p:spPr>
        <p:txBody>
          <a:bodyPr>
            <a:normAutofit lnSpcReduction="10000"/>
          </a:bodyPr>
          <a:lstStyle/>
          <a:p>
            <a:pPr marL="342900" indent="-342900" algn="ctr">
              <a:buFont typeface="Arial" panose="020B0604020202020204" pitchFamily="34" charset="0"/>
              <a:buChar char="•"/>
            </a:pPr>
            <a:r>
              <a:rPr lang="fr-FR" sz="2000" u="sng" dirty="0" smtClean="0"/>
              <a:t>Suivi tous les 3 mois </a:t>
            </a:r>
            <a:r>
              <a:rPr lang="fr-FR" sz="2000" dirty="0" smtClean="0"/>
              <a:t>:                                            </a:t>
            </a:r>
          </a:p>
          <a:p>
            <a:pPr marL="228600" indent="-228600">
              <a:buFont typeface="Arial" panose="020B0604020202020204" pitchFamily="34" charset="0"/>
              <a:buChar char="•"/>
            </a:pPr>
            <a:r>
              <a:rPr lang="fr-FR" sz="1500" b="0" dirty="0" smtClean="0"/>
              <a:t>Sérologie </a:t>
            </a:r>
            <a:r>
              <a:rPr lang="fr-FR" sz="1500" b="0" dirty="0"/>
              <a:t>VIH, dépistage </a:t>
            </a:r>
            <a:r>
              <a:rPr lang="fr-FR" sz="1500" b="0" dirty="0" smtClean="0"/>
              <a:t>IST et hépatites</a:t>
            </a:r>
          </a:p>
          <a:p>
            <a:pPr marL="228600" indent="-228600">
              <a:buFont typeface="Arial" panose="020B0604020202020204" pitchFamily="34" charset="0"/>
              <a:buChar char="•"/>
            </a:pPr>
            <a:r>
              <a:rPr lang="fr-FR" sz="1500" dirty="0" smtClean="0"/>
              <a:t>Mises à jour vaccinales</a:t>
            </a:r>
            <a:endParaRPr lang="fr-FR" sz="1500" b="0" dirty="0"/>
          </a:p>
          <a:p>
            <a:pPr marL="228600" indent="-228600">
              <a:buFont typeface="Arial" panose="020B0604020202020204" pitchFamily="34" charset="0"/>
              <a:buChar char="•"/>
            </a:pPr>
            <a:r>
              <a:rPr lang="fr-FR" sz="1500" b="0" dirty="0"/>
              <a:t>Bilan rénal et hépatique</a:t>
            </a:r>
          </a:p>
        </p:txBody>
      </p:sp>
      <p:sp>
        <p:nvSpPr>
          <p:cNvPr id="15" name="Espace réservé du contenu 14">
            <a:extLst>
              <a:ext uri="{FF2B5EF4-FFF2-40B4-BE49-F238E27FC236}">
                <a16:creationId xmlns:a16="http://schemas.microsoft.com/office/drawing/2014/main" xmlns="" id="{091A931B-5DBD-4334-8E6B-628E09B7A835}"/>
              </a:ext>
            </a:extLst>
          </p:cNvPr>
          <p:cNvSpPr>
            <a:spLocks noGrp="1"/>
          </p:cNvSpPr>
          <p:nvPr>
            <p:ph sz="quarter" idx="4"/>
          </p:nvPr>
        </p:nvSpPr>
        <p:spPr>
          <a:xfrm>
            <a:off x="6172200" y="1373526"/>
            <a:ext cx="5183188" cy="3684588"/>
          </a:xfrm>
        </p:spPr>
        <p:txBody>
          <a:bodyPr>
            <a:normAutofit fontScale="47500" lnSpcReduction="20000"/>
          </a:bodyPr>
          <a:lstStyle/>
          <a:p>
            <a:pPr algn="ctr"/>
            <a:r>
              <a:rPr lang="fr-FR" sz="3600" b="1" dirty="0" smtClean="0"/>
              <a:t>Très peu de contre </a:t>
            </a:r>
            <a:r>
              <a:rPr lang="fr-FR" sz="3600" b="1" dirty="0"/>
              <a:t>indications : </a:t>
            </a:r>
            <a:endParaRPr lang="fr-FR" sz="3600" dirty="0"/>
          </a:p>
          <a:p>
            <a:r>
              <a:rPr lang="fr-FR" dirty="0"/>
              <a:t>S</a:t>
            </a:r>
            <a:r>
              <a:rPr lang="fr-FR" sz="2800" dirty="0"/>
              <a:t>éropositivité au VIH ou sérologie VIH inconnue </a:t>
            </a:r>
          </a:p>
          <a:p>
            <a:r>
              <a:rPr lang="fr-FR" dirty="0"/>
              <a:t>S</a:t>
            </a:r>
            <a:r>
              <a:rPr lang="fr-FR" sz="2800" dirty="0"/>
              <a:t>ignes ou symptômes d’infection aiguë par le VIH </a:t>
            </a:r>
            <a:r>
              <a:rPr lang="fr-FR" sz="2800" dirty="0" smtClean="0"/>
              <a:t>-&gt; Danger de la « </a:t>
            </a:r>
            <a:r>
              <a:rPr lang="fr-FR" sz="2800" dirty="0" err="1" smtClean="0"/>
              <a:t>PrEP</a:t>
            </a:r>
            <a:r>
              <a:rPr lang="fr-FR" sz="2800" dirty="0" smtClean="0"/>
              <a:t> Sauvage » !</a:t>
            </a:r>
            <a:endParaRPr lang="fr-FR" sz="2800" dirty="0"/>
          </a:p>
          <a:p>
            <a:r>
              <a:rPr lang="fr-FR" dirty="0"/>
              <a:t>Insuffisance rénale </a:t>
            </a:r>
            <a:r>
              <a:rPr lang="fr-FR" sz="2800" dirty="0"/>
              <a:t>avec clairance créatinine &lt;60 ml/min ou signes de tubulopathie </a:t>
            </a:r>
          </a:p>
          <a:p>
            <a:r>
              <a:rPr lang="fr-FR" dirty="0"/>
              <a:t>H</a:t>
            </a:r>
            <a:r>
              <a:rPr lang="fr-FR" sz="2800" dirty="0"/>
              <a:t>ypersensibilité à l’un des principes actifs ou des excipients du produit.</a:t>
            </a:r>
          </a:p>
          <a:p>
            <a:pPr algn="ctr"/>
            <a:endParaRPr lang="fr-FR" sz="3600" b="1" dirty="0" smtClean="0"/>
          </a:p>
          <a:p>
            <a:pPr algn="ctr"/>
            <a:r>
              <a:rPr lang="fr-FR" sz="3600" b="1" dirty="0" smtClean="0"/>
              <a:t>Quelques précautions </a:t>
            </a:r>
            <a:r>
              <a:rPr lang="fr-FR" sz="3600" b="1" dirty="0"/>
              <a:t>d’emploi :</a:t>
            </a:r>
          </a:p>
          <a:p>
            <a:r>
              <a:rPr lang="fr-FR" sz="2700" dirty="0"/>
              <a:t>Eviter prise concomitante de </a:t>
            </a:r>
            <a:r>
              <a:rPr lang="fr-FR" sz="2700" dirty="0" err="1" smtClean="0"/>
              <a:t>ttt</a:t>
            </a:r>
            <a:r>
              <a:rPr lang="fr-FR" sz="2700" dirty="0" smtClean="0"/>
              <a:t> </a:t>
            </a:r>
            <a:r>
              <a:rPr lang="fr-FR" sz="2700" dirty="0"/>
              <a:t>néphrotoxiques (AINS)</a:t>
            </a:r>
          </a:p>
          <a:p>
            <a:r>
              <a:rPr lang="fr-FR" sz="2700" dirty="0"/>
              <a:t>Pas d’interaction avec alcool, psychoactifs, antidépresseurs, contraception…</a:t>
            </a:r>
          </a:p>
        </p:txBody>
      </p:sp>
      <p:sp>
        <p:nvSpPr>
          <p:cNvPr id="16" name="Espace réservé du texte 15">
            <a:extLst>
              <a:ext uri="{FF2B5EF4-FFF2-40B4-BE49-F238E27FC236}">
                <a16:creationId xmlns:a16="http://schemas.microsoft.com/office/drawing/2014/main" xmlns="" id="{0A01A2E1-4B9C-4E49-A6D1-68FC5CE08DBB}"/>
              </a:ext>
            </a:extLst>
          </p:cNvPr>
          <p:cNvSpPr txBox="1">
            <a:spLocks noGrp="1"/>
          </p:cNvSpPr>
          <p:nvPr>
            <p:ph type="body" idx="1"/>
          </p:nvPr>
        </p:nvSpPr>
        <p:spPr>
          <a:xfrm>
            <a:off x="106234" y="5283210"/>
            <a:ext cx="5166121" cy="1051570"/>
          </a:xfrm>
          <a:prstGeom prst="rect">
            <a:avLst/>
          </a:prstGeom>
          <a:noFill/>
        </p:spPr>
        <p:txBody>
          <a:bodyPr wrap="square" rtlCol="0">
            <a:spAutoFit/>
          </a:bodyPr>
          <a:lstStyle/>
          <a:p>
            <a:pPr marL="342900" indent="-342900" algn="ctr">
              <a:buFont typeface="Arial" panose="020B0604020202020204" pitchFamily="34" charset="0"/>
              <a:buChar char="•"/>
            </a:pPr>
            <a:r>
              <a:rPr lang="fr-FR" sz="2000" dirty="0" smtClean="0">
                <a:solidFill>
                  <a:srgbClr val="0070C0"/>
                </a:solidFill>
              </a:rPr>
              <a:t>TRUVADA® = </a:t>
            </a:r>
            <a:r>
              <a:rPr lang="fr-FR" sz="2000" dirty="0" err="1" smtClean="0">
                <a:solidFill>
                  <a:srgbClr val="0070C0"/>
                </a:solidFill>
              </a:rPr>
              <a:t>Emtricitabine</a:t>
            </a:r>
            <a:r>
              <a:rPr lang="fr-FR" sz="2000" dirty="0" smtClean="0">
                <a:solidFill>
                  <a:srgbClr val="0070C0"/>
                </a:solidFill>
              </a:rPr>
              <a:t>/</a:t>
            </a:r>
            <a:r>
              <a:rPr lang="fr-FR" sz="2000" dirty="0" err="1" smtClean="0">
                <a:solidFill>
                  <a:srgbClr val="0070C0"/>
                </a:solidFill>
              </a:rPr>
              <a:t>tenofovir</a:t>
            </a:r>
            <a:r>
              <a:rPr lang="fr-FR" sz="2000" dirty="0" smtClean="0">
                <a:solidFill>
                  <a:srgbClr val="0070C0"/>
                </a:solidFill>
              </a:rPr>
              <a:t>  </a:t>
            </a:r>
            <a:r>
              <a:rPr lang="fr-FR" sz="2000" dirty="0" smtClean="0"/>
              <a:t>: 2 molécules en 1cp.</a:t>
            </a:r>
          </a:p>
          <a:p>
            <a:pPr algn="ctr"/>
            <a:r>
              <a:rPr lang="fr-FR" sz="2000" dirty="0" smtClean="0">
                <a:sym typeface="Wingdings" panose="05000000000000000000" pitchFamily="2" charset="2"/>
              </a:rPr>
              <a:t> </a:t>
            </a:r>
            <a:r>
              <a:rPr lang="fr-FR" sz="2000" dirty="0" smtClean="0"/>
              <a:t>2 schémas, prochaine diapo</a:t>
            </a:r>
            <a:endParaRPr lang="fr-FR" sz="2000" dirty="0"/>
          </a:p>
        </p:txBody>
      </p:sp>
      <p:sp>
        <p:nvSpPr>
          <p:cNvPr id="21" name="Espace réservé du contenu 20">
            <a:extLst>
              <a:ext uri="{FF2B5EF4-FFF2-40B4-BE49-F238E27FC236}">
                <a16:creationId xmlns:a16="http://schemas.microsoft.com/office/drawing/2014/main" xmlns="" id="{66113381-7341-442A-BF05-9E3C4A4EA419}"/>
              </a:ext>
            </a:extLst>
          </p:cNvPr>
          <p:cNvSpPr>
            <a:spLocks noGrp="1"/>
          </p:cNvSpPr>
          <p:nvPr>
            <p:ph sz="half" idx="2"/>
          </p:nvPr>
        </p:nvSpPr>
        <p:spPr>
          <a:xfrm>
            <a:off x="114568" y="1256296"/>
            <a:ext cx="5760802" cy="4026914"/>
          </a:xfrm>
        </p:spPr>
        <p:txBody>
          <a:bodyPr>
            <a:normAutofit fontScale="55000" lnSpcReduction="20000"/>
          </a:bodyPr>
          <a:lstStyle/>
          <a:p>
            <a:pPr algn="ctr"/>
            <a:r>
              <a:rPr lang="fr-FR" sz="3600" b="1" dirty="0"/>
              <a:t>Indications : </a:t>
            </a:r>
          </a:p>
          <a:p>
            <a:r>
              <a:rPr lang="fr-FR" sz="3300" dirty="0"/>
              <a:t>Recommandée chez </a:t>
            </a:r>
            <a:r>
              <a:rPr lang="fr-FR" sz="3300" b="1" dirty="0">
                <a:solidFill>
                  <a:srgbClr val="0070C0"/>
                </a:solidFill>
              </a:rPr>
              <a:t>tous-tes les adultes et adolescents-es de plus de 15 ans fortement exposés-es au VIH</a:t>
            </a:r>
          </a:p>
          <a:p>
            <a:r>
              <a:rPr lang="fr-FR" sz="2900" b="1" dirty="0"/>
              <a:t>HSH</a:t>
            </a:r>
            <a:r>
              <a:rPr lang="fr-FR" sz="2900" dirty="0"/>
              <a:t> et </a:t>
            </a:r>
            <a:r>
              <a:rPr lang="fr-FR" sz="2900" dirty="0" smtClean="0"/>
              <a:t>personnes </a:t>
            </a:r>
            <a:r>
              <a:rPr lang="fr-FR" sz="2900" b="1" dirty="0" err="1" smtClean="0"/>
              <a:t>trans</a:t>
            </a:r>
            <a:r>
              <a:rPr lang="fr-FR" sz="2900" dirty="0" smtClean="0"/>
              <a:t> </a:t>
            </a:r>
            <a:endParaRPr lang="fr-FR" sz="2900" dirty="0"/>
          </a:p>
          <a:p>
            <a:r>
              <a:rPr lang="fr-FR" sz="2900" dirty="0"/>
              <a:t>Femmes et Hommes hétérosexuels et : </a:t>
            </a:r>
          </a:p>
          <a:p>
            <a:pPr lvl="1"/>
            <a:r>
              <a:rPr lang="fr-FR" sz="2900" dirty="0"/>
              <a:t>Contexte de forte exposition au VIH : partenaires multiples, partenaire(s) originaire(s) de pays à forte endémie, </a:t>
            </a:r>
            <a:r>
              <a:rPr lang="fr-FR" sz="2900" dirty="0" smtClean="0"/>
              <a:t>travail du sexe</a:t>
            </a:r>
            <a:endParaRPr lang="fr-FR" sz="2900" dirty="0"/>
          </a:p>
          <a:p>
            <a:pPr lvl="1"/>
            <a:r>
              <a:rPr lang="fr-FR" sz="2900" dirty="0"/>
              <a:t>Partenaire(s) PVVIH ayant une CV non contrôlée ou inconnue</a:t>
            </a:r>
          </a:p>
          <a:p>
            <a:pPr lvl="1"/>
            <a:r>
              <a:rPr lang="fr-FR" sz="2900" dirty="0"/>
              <a:t>UDI avec partage de seringues</a:t>
            </a:r>
          </a:p>
          <a:p>
            <a:pPr lvl="1"/>
            <a:r>
              <a:rPr lang="fr-FR" sz="2900" dirty="0"/>
              <a:t>Personne en situation de vulnérabilité exposée à des rapports sexuels non protégés à haut risque de transmission du VIH</a:t>
            </a:r>
          </a:p>
          <a:p>
            <a:pPr lvl="1"/>
            <a:r>
              <a:rPr lang="fr-FR" sz="2900" dirty="0"/>
              <a:t>Marqueurs évoquant une exposition : autres IST, IVG, antériorité de TPE… </a:t>
            </a:r>
          </a:p>
        </p:txBody>
      </p:sp>
      <p:sp>
        <p:nvSpPr>
          <p:cNvPr id="31" name="ZoneTexte 30">
            <a:extLst>
              <a:ext uri="{FF2B5EF4-FFF2-40B4-BE49-F238E27FC236}">
                <a16:creationId xmlns:a16="http://schemas.microsoft.com/office/drawing/2014/main" xmlns="" id="{EDD155CE-DE65-4044-8DF6-910DA755869D}"/>
              </a:ext>
            </a:extLst>
          </p:cNvPr>
          <p:cNvSpPr txBox="1"/>
          <p:nvPr/>
        </p:nvSpPr>
        <p:spPr>
          <a:xfrm>
            <a:off x="6580383" y="6331292"/>
            <a:ext cx="4184342" cy="523220"/>
          </a:xfrm>
          <a:prstGeom prst="rect">
            <a:avLst/>
          </a:prstGeom>
          <a:noFill/>
        </p:spPr>
        <p:txBody>
          <a:bodyPr wrap="square" rtlCol="0">
            <a:spAutoFit/>
          </a:bodyPr>
          <a:lstStyle/>
          <a:p>
            <a:pPr marL="285750" indent="-285750">
              <a:buFont typeface="Wingdings" panose="05000000000000000000" pitchFamily="2" charset="2"/>
              <a:buChar char="ü"/>
            </a:pPr>
            <a:r>
              <a:rPr lang="fr-FR" sz="1400" b="0" i="0" u="none" strike="noStrike" dirty="0">
                <a:solidFill>
                  <a:srgbClr val="001438"/>
                </a:solidFill>
                <a:effectLst/>
                <a:latin typeface="Raleway" panose="020B0604020202020204" pitchFamily="2" charset="0"/>
                <a:hlinkClick r:id="rId2"/>
              </a:rPr>
              <a:t>www.formaPrEP.org</a:t>
            </a:r>
            <a:endParaRPr lang="fr-FR" sz="1400" b="0" i="0" u="none" strike="noStrike" dirty="0">
              <a:solidFill>
                <a:srgbClr val="001438"/>
              </a:solidFill>
              <a:effectLst/>
              <a:latin typeface="Raleway" panose="020B0604020202020204" pitchFamily="2" charset="0"/>
            </a:endParaRPr>
          </a:p>
          <a:p>
            <a:pPr marL="285750" indent="-285750">
              <a:buFont typeface="Wingdings" panose="05000000000000000000" pitchFamily="2" charset="2"/>
              <a:buChar char="ü"/>
            </a:pPr>
            <a:r>
              <a:rPr lang="fr-FR" sz="1400" dirty="0" smtClean="0"/>
              <a:t>Flyer AIDES</a:t>
            </a:r>
            <a:endParaRPr lang="fr-FR" sz="1400"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2788" t="35938" r="12500" b="33626"/>
          <a:stretch/>
        </p:blipFill>
        <p:spPr bwMode="auto">
          <a:xfrm>
            <a:off x="10970784" y="5074217"/>
            <a:ext cx="1101969" cy="152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66835" y="312300"/>
            <a:ext cx="11125200" cy="6413500"/>
          </a:xfrm>
          <a:prstGeom prst="rect">
            <a:avLst/>
          </a:prstGeom>
        </p:spPr>
      </p:pic>
      <p:sp>
        <p:nvSpPr>
          <p:cNvPr id="3" name="Rectangle 2"/>
          <p:cNvSpPr/>
          <p:nvPr/>
        </p:nvSpPr>
        <p:spPr>
          <a:xfrm>
            <a:off x="20789" y="0"/>
            <a:ext cx="979715" cy="7946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 name="ZoneTexte 3"/>
          <p:cNvSpPr txBox="1"/>
          <p:nvPr/>
        </p:nvSpPr>
        <p:spPr>
          <a:xfrm>
            <a:off x="20788" y="51056"/>
            <a:ext cx="3909943" cy="1846659"/>
          </a:xfrm>
          <a:prstGeom prst="rect">
            <a:avLst/>
          </a:prstGeom>
          <a:solidFill>
            <a:schemeClr val="bg1"/>
          </a:solidFill>
          <a:ln>
            <a:solidFill>
              <a:schemeClr val="accent2">
                <a:lumMod val="50000"/>
              </a:schemeClr>
            </a:solidFill>
          </a:ln>
        </p:spPr>
        <p:txBody>
          <a:bodyPr wrap="square" rtlCol="0">
            <a:spAutoFit/>
          </a:bodyPr>
          <a:lstStyle/>
          <a:p>
            <a:r>
              <a:rPr lang="fr-FR" sz="1600" b="1" dirty="0" smtClean="0"/>
              <a:t>Indication : </a:t>
            </a:r>
            <a:r>
              <a:rPr lang="fr-FR" sz="1600" dirty="0" smtClean="0"/>
              <a:t>Hommes CIS (homosexuels, hétérosexuels, bisexuels, etc…)</a:t>
            </a:r>
          </a:p>
          <a:p>
            <a:endParaRPr lang="fr-FR" sz="1600" dirty="0"/>
          </a:p>
          <a:p>
            <a:r>
              <a:rPr lang="fr-FR" sz="1600" b="1" dirty="0" smtClean="0"/>
              <a:t>Contre indications : </a:t>
            </a:r>
            <a:r>
              <a:rPr lang="fr-FR" sz="1600" dirty="0" smtClean="0"/>
              <a:t>Hépatite B , rapports réceptifs vaginaux (femmes CIS, Personnes </a:t>
            </a:r>
            <a:r>
              <a:rPr lang="fr-FR" sz="1600" dirty="0" err="1" smtClean="0"/>
              <a:t>trans</a:t>
            </a:r>
            <a:r>
              <a:rPr lang="fr-FR" sz="1600" dirty="0" smtClean="0"/>
              <a:t>)</a:t>
            </a:r>
          </a:p>
          <a:p>
            <a:endParaRPr lang="fr-FR" dirty="0"/>
          </a:p>
        </p:txBody>
      </p:sp>
    </p:spTree>
    <p:extLst>
      <p:ext uri="{BB962C8B-B14F-4D97-AF65-F5344CB8AC3E}">
        <p14:creationId xmlns:p14="http://schemas.microsoft.com/office/powerpoint/2010/main" val="604477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789" y="15887"/>
            <a:ext cx="2274004" cy="338554"/>
          </a:xfrm>
          <a:prstGeom prst="rect">
            <a:avLst/>
          </a:prstGeom>
          <a:solidFill>
            <a:schemeClr val="bg1"/>
          </a:solidFill>
          <a:ln>
            <a:solidFill>
              <a:schemeClr val="accent2">
                <a:lumMod val="50000"/>
              </a:schemeClr>
            </a:solidFill>
          </a:ln>
        </p:spPr>
        <p:txBody>
          <a:bodyPr wrap="square" rtlCol="0">
            <a:spAutoFit/>
          </a:bodyPr>
          <a:lstStyle/>
          <a:p>
            <a:r>
              <a:rPr lang="fr-FR" sz="1600" b="1" dirty="0" smtClean="0"/>
              <a:t>Indication : Hommes cis</a:t>
            </a:r>
            <a:endParaRPr lang="fr-FR" sz="1400" dirty="0" smtClean="0"/>
          </a:p>
        </p:txBody>
      </p:sp>
      <p:pic>
        <p:nvPicPr>
          <p:cNvPr id="4" name="Image 3"/>
          <p:cNvPicPr>
            <a:picLocks noChangeAspect="1"/>
          </p:cNvPicPr>
          <p:nvPr/>
        </p:nvPicPr>
        <p:blipFill>
          <a:blip r:embed="rId2"/>
          <a:stretch>
            <a:fillRect/>
          </a:stretch>
        </p:blipFill>
        <p:spPr>
          <a:xfrm>
            <a:off x="488462" y="1480788"/>
            <a:ext cx="8840178" cy="4972766"/>
          </a:xfrm>
          <a:prstGeom prst="rect">
            <a:avLst/>
          </a:prstGeom>
        </p:spPr>
      </p:pic>
      <p:pic>
        <p:nvPicPr>
          <p:cNvPr id="5" name="Image 4"/>
          <p:cNvPicPr>
            <a:picLocks noChangeAspect="1"/>
          </p:cNvPicPr>
          <p:nvPr/>
        </p:nvPicPr>
        <p:blipFill>
          <a:blip r:embed="rId3"/>
          <a:stretch>
            <a:fillRect/>
          </a:stretch>
        </p:blipFill>
        <p:spPr>
          <a:xfrm>
            <a:off x="3930731" y="571865"/>
            <a:ext cx="4524375" cy="1019175"/>
          </a:xfrm>
          <a:prstGeom prst="rect">
            <a:avLst/>
          </a:prstGeom>
        </p:spPr>
      </p:pic>
      <p:sp>
        <p:nvSpPr>
          <p:cNvPr id="6" name="Bouée 5"/>
          <p:cNvSpPr/>
          <p:nvPr/>
        </p:nvSpPr>
        <p:spPr>
          <a:xfrm>
            <a:off x="8695594" y="1371601"/>
            <a:ext cx="2602521" cy="2227766"/>
          </a:xfrm>
          <a:prstGeom prst="donut">
            <a:avLst>
              <a:gd name="adj" fmla="val 4063"/>
            </a:avLst>
          </a:prstGeom>
          <a:solidFill>
            <a:schemeClr val="bg1"/>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19050">
                <a:solidFill>
                  <a:schemeClr val="bg1"/>
                </a:solidFill>
              </a:ln>
              <a:solidFill>
                <a:schemeClr val="tx1"/>
              </a:solidFill>
            </a:endParaRPr>
          </a:p>
        </p:txBody>
      </p:sp>
      <p:sp>
        <p:nvSpPr>
          <p:cNvPr id="7" name="Ellipse 6"/>
          <p:cNvSpPr/>
          <p:nvPr/>
        </p:nvSpPr>
        <p:spPr>
          <a:xfrm>
            <a:off x="8884456" y="1522132"/>
            <a:ext cx="2268759" cy="1895212"/>
          </a:xfrm>
          <a:prstGeom prst="ellipse">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bg1"/>
                </a:solidFill>
              </a:rPr>
              <a:t>Pour arrêter : au moins 2 jours de prise après le dernier rapport</a:t>
            </a:r>
            <a:endParaRPr lang="fr-FR" sz="1600" b="1" dirty="0">
              <a:solidFill>
                <a:schemeClr val="bg1"/>
              </a:solidFill>
            </a:endParaRPr>
          </a:p>
        </p:txBody>
      </p:sp>
      <p:pic>
        <p:nvPicPr>
          <p:cNvPr id="2" name="Image 1"/>
          <p:cNvPicPr>
            <a:picLocks noChangeAspect="1"/>
          </p:cNvPicPr>
          <p:nvPr/>
        </p:nvPicPr>
        <p:blipFill>
          <a:blip r:embed="rId4"/>
          <a:stretch>
            <a:fillRect/>
          </a:stretch>
        </p:blipFill>
        <p:spPr>
          <a:xfrm>
            <a:off x="9996854" y="5330643"/>
            <a:ext cx="1930278" cy="560935"/>
          </a:xfrm>
          <a:prstGeom prst="rect">
            <a:avLst/>
          </a:prstGeom>
        </p:spPr>
      </p:pic>
      <p:pic>
        <p:nvPicPr>
          <p:cNvPr id="8" name="Image 7"/>
          <p:cNvPicPr>
            <a:picLocks noChangeAspect="1"/>
          </p:cNvPicPr>
          <p:nvPr/>
        </p:nvPicPr>
        <p:blipFill>
          <a:blip r:embed="rId5"/>
          <a:stretch>
            <a:fillRect/>
          </a:stretch>
        </p:blipFill>
        <p:spPr>
          <a:xfrm>
            <a:off x="10350195" y="4020297"/>
            <a:ext cx="1142788" cy="1128323"/>
          </a:xfrm>
          <a:prstGeom prst="rect">
            <a:avLst/>
          </a:prstGeom>
        </p:spPr>
      </p:pic>
    </p:spTree>
    <p:extLst>
      <p:ext uri="{BB962C8B-B14F-4D97-AF65-F5344CB8AC3E}">
        <p14:creationId xmlns:p14="http://schemas.microsoft.com/office/powerpoint/2010/main" val="2018269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BA1A0D0-AEBF-39A9-AFE0-662147063FBA}"/>
              </a:ext>
            </a:extLst>
          </p:cNvPr>
          <p:cNvSpPr>
            <a:spLocks noGrp="1"/>
          </p:cNvSpPr>
          <p:nvPr>
            <p:ph type="title"/>
          </p:nvPr>
        </p:nvSpPr>
        <p:spPr/>
        <p:txBody>
          <a:bodyPr/>
          <a:lstStyle/>
          <a:p>
            <a:r>
              <a:rPr lang="fr-FR"/>
              <a:t>Des questions à s’approprier </a:t>
            </a:r>
            <a:endParaRPr lang="fr-FR" dirty="0"/>
          </a:p>
        </p:txBody>
      </p:sp>
      <p:graphicFrame>
        <p:nvGraphicFramePr>
          <p:cNvPr id="13" name="Espace réservé du contenu 2">
            <a:extLst>
              <a:ext uri="{FF2B5EF4-FFF2-40B4-BE49-F238E27FC236}">
                <a16:creationId xmlns:a16="http://schemas.microsoft.com/office/drawing/2014/main" xmlns="" id="{C206375A-DF5B-4A73-2B3A-A4C50099BCE3}"/>
              </a:ext>
            </a:extLst>
          </p:cNvPr>
          <p:cNvGraphicFramePr>
            <a:graphicFrameLocks noGrp="1"/>
          </p:cNvGraphicFramePr>
          <p:nvPr>
            <p:ph idx="1"/>
            <p:extLst>
              <p:ext uri="{D42A27DB-BD31-4B8C-83A1-F6EECF244321}">
                <p14:modId xmlns:p14="http://schemas.microsoft.com/office/powerpoint/2010/main" val="619324490"/>
              </p:ext>
            </p:extLst>
          </p:nvPr>
        </p:nvGraphicFramePr>
        <p:xfrm>
          <a:off x="714394" y="1831225"/>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360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6135" y="675646"/>
            <a:ext cx="11531600" cy="5524500"/>
          </a:xfrm>
          <a:prstGeom prst="rect">
            <a:avLst/>
          </a:prstGeom>
        </p:spPr>
      </p:pic>
      <p:sp>
        <p:nvSpPr>
          <p:cNvPr id="3" name="ZoneTexte 2"/>
          <p:cNvSpPr txBox="1"/>
          <p:nvPr/>
        </p:nvSpPr>
        <p:spPr>
          <a:xfrm>
            <a:off x="20788" y="51056"/>
            <a:ext cx="3909943" cy="615553"/>
          </a:xfrm>
          <a:prstGeom prst="rect">
            <a:avLst/>
          </a:prstGeom>
          <a:solidFill>
            <a:schemeClr val="bg1"/>
          </a:solidFill>
          <a:ln>
            <a:solidFill>
              <a:schemeClr val="accent2">
                <a:lumMod val="50000"/>
              </a:schemeClr>
            </a:solidFill>
          </a:ln>
        </p:spPr>
        <p:txBody>
          <a:bodyPr wrap="square" rtlCol="0">
            <a:spAutoFit/>
          </a:bodyPr>
          <a:lstStyle/>
          <a:p>
            <a:r>
              <a:rPr lang="fr-FR" sz="1600" b="1" dirty="0" smtClean="0"/>
              <a:t>Indication : </a:t>
            </a:r>
            <a:r>
              <a:rPr lang="fr-FR" sz="1600" dirty="0" smtClean="0"/>
              <a:t>Personnes ayant un vagin</a:t>
            </a:r>
            <a:r>
              <a:rPr lang="fr-FR" dirty="0" smtClean="0"/>
              <a:t>, </a:t>
            </a:r>
            <a:r>
              <a:rPr lang="fr-FR" sz="1600" dirty="0" smtClean="0"/>
              <a:t>personnes vivant avec l’hépatite B</a:t>
            </a:r>
            <a:endParaRPr lang="fr-FR" sz="1400" dirty="0" smtClean="0"/>
          </a:p>
        </p:txBody>
      </p:sp>
      <p:sp>
        <p:nvSpPr>
          <p:cNvPr id="4" name="ZoneTexte 3"/>
          <p:cNvSpPr txBox="1"/>
          <p:nvPr/>
        </p:nvSpPr>
        <p:spPr>
          <a:xfrm>
            <a:off x="7303750" y="5646166"/>
            <a:ext cx="3909943" cy="830997"/>
          </a:xfrm>
          <a:prstGeom prst="rect">
            <a:avLst/>
          </a:prstGeom>
          <a:solidFill>
            <a:schemeClr val="bg1"/>
          </a:solidFill>
          <a:ln>
            <a:solidFill>
              <a:schemeClr val="accent2">
                <a:lumMod val="50000"/>
              </a:schemeClr>
            </a:solidFill>
          </a:ln>
        </p:spPr>
        <p:txBody>
          <a:bodyPr wrap="square" rtlCol="0">
            <a:spAutoFit/>
          </a:bodyPr>
          <a:lstStyle/>
          <a:p>
            <a:r>
              <a:rPr lang="fr-FR" sz="1600" b="1" dirty="0" smtClean="0"/>
              <a:t>Pour les femmes cis et les femmes </a:t>
            </a:r>
            <a:r>
              <a:rPr lang="fr-FR" sz="1600" b="1" dirty="0" err="1" smtClean="0"/>
              <a:t>trans</a:t>
            </a:r>
            <a:r>
              <a:rPr lang="fr-FR" sz="1600" b="1" dirty="0" smtClean="0"/>
              <a:t> : </a:t>
            </a:r>
            <a:r>
              <a:rPr lang="fr-FR" sz="1600" b="1" dirty="0" err="1" smtClean="0"/>
              <a:t>arret</a:t>
            </a:r>
            <a:r>
              <a:rPr lang="fr-FR" sz="1600" b="1" dirty="0" smtClean="0"/>
              <a:t> de la </a:t>
            </a:r>
            <a:r>
              <a:rPr lang="fr-FR" sz="1600" b="1" dirty="0" err="1" smtClean="0"/>
              <a:t>PrEP</a:t>
            </a:r>
            <a:r>
              <a:rPr lang="fr-FR" sz="1600" b="1" dirty="0" smtClean="0"/>
              <a:t> 7 jours </a:t>
            </a:r>
            <a:r>
              <a:rPr lang="fr-FR" sz="1600" b="1" dirty="0" err="1" smtClean="0"/>
              <a:t>apres</a:t>
            </a:r>
            <a:r>
              <a:rPr lang="fr-FR" sz="1600" b="1" dirty="0" smtClean="0"/>
              <a:t> le dernier rapport</a:t>
            </a:r>
            <a:endParaRPr lang="fr-FR" sz="1400" dirty="0" smtClean="0"/>
          </a:p>
        </p:txBody>
      </p:sp>
    </p:spTree>
    <p:extLst>
      <p:ext uri="{BB962C8B-B14F-4D97-AF65-F5344CB8AC3E}">
        <p14:creationId xmlns:p14="http://schemas.microsoft.com/office/powerpoint/2010/main" val="1077002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4856" y="146716"/>
            <a:ext cx="3938257" cy="369332"/>
          </a:xfrm>
          <a:prstGeom prst="rect">
            <a:avLst/>
          </a:prstGeom>
          <a:noFill/>
          <a:ln>
            <a:solidFill>
              <a:schemeClr val="tx1"/>
            </a:solidFill>
          </a:ln>
        </p:spPr>
        <p:txBody>
          <a:bodyPr wrap="square" rtlCol="0">
            <a:spAutoFit/>
          </a:bodyPr>
          <a:lstStyle/>
          <a:p>
            <a:r>
              <a:rPr lang="fr-FR" b="1" dirty="0" smtClean="0">
                <a:solidFill>
                  <a:schemeClr val="accent2">
                    <a:lumMod val="50000"/>
                  </a:schemeClr>
                </a:solidFill>
              </a:rPr>
              <a:t>Interactions traitements ARV / produits</a:t>
            </a:r>
            <a:endParaRPr lang="fr-FR" b="1" dirty="0">
              <a:solidFill>
                <a:schemeClr val="accent2">
                  <a:lumMod val="50000"/>
                </a:schemeClr>
              </a:solidFill>
            </a:endParaRPr>
          </a:p>
        </p:txBody>
      </p:sp>
      <p:pic>
        <p:nvPicPr>
          <p:cNvPr id="3" name="Image 2"/>
          <p:cNvPicPr>
            <a:picLocks noChangeAspect="1"/>
          </p:cNvPicPr>
          <p:nvPr/>
        </p:nvPicPr>
        <p:blipFill>
          <a:blip r:embed="rId2"/>
          <a:stretch>
            <a:fillRect/>
          </a:stretch>
        </p:blipFill>
        <p:spPr>
          <a:xfrm>
            <a:off x="261771" y="916115"/>
            <a:ext cx="3703647" cy="2779473"/>
          </a:xfrm>
          <a:prstGeom prst="rect">
            <a:avLst/>
          </a:prstGeom>
        </p:spPr>
      </p:pic>
      <p:pic>
        <p:nvPicPr>
          <p:cNvPr id="4" name="Image 3"/>
          <p:cNvPicPr>
            <a:picLocks noChangeAspect="1"/>
          </p:cNvPicPr>
          <p:nvPr/>
        </p:nvPicPr>
        <p:blipFill>
          <a:blip r:embed="rId3"/>
          <a:stretch>
            <a:fillRect/>
          </a:stretch>
        </p:blipFill>
        <p:spPr>
          <a:xfrm>
            <a:off x="261771" y="3851679"/>
            <a:ext cx="3703647" cy="2779472"/>
          </a:xfrm>
          <a:prstGeom prst="rect">
            <a:avLst/>
          </a:prstGeom>
        </p:spPr>
      </p:pic>
      <p:cxnSp>
        <p:nvCxnSpPr>
          <p:cNvPr id="6" name="Connecteur en arc 5"/>
          <p:cNvCxnSpPr/>
          <p:nvPr/>
        </p:nvCxnSpPr>
        <p:spPr>
          <a:xfrm flipV="1">
            <a:off x="3295461" y="606582"/>
            <a:ext cx="787652" cy="74238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à coins arrondis 10"/>
          <p:cNvSpPr/>
          <p:nvPr/>
        </p:nvSpPr>
        <p:spPr>
          <a:xfrm>
            <a:off x="4237022" y="199176"/>
            <a:ext cx="1339912" cy="81481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sz="1400" b="1" dirty="0" smtClean="0">
                <a:solidFill>
                  <a:srgbClr val="0070C0"/>
                </a:solidFill>
              </a:rPr>
              <a:t>Pas d’interaction </a:t>
            </a:r>
            <a:r>
              <a:rPr lang="fr-FR" sz="1400" b="1" dirty="0" err="1" smtClean="0">
                <a:solidFill>
                  <a:srgbClr val="0070C0"/>
                </a:solidFill>
              </a:rPr>
              <a:t>PrEP</a:t>
            </a:r>
            <a:r>
              <a:rPr lang="fr-FR" sz="1400" b="1" dirty="0" smtClean="0">
                <a:solidFill>
                  <a:srgbClr val="0070C0"/>
                </a:solidFill>
              </a:rPr>
              <a:t> / </a:t>
            </a:r>
            <a:r>
              <a:rPr lang="fr-FR" sz="1400" b="1" dirty="0" err="1" smtClean="0">
                <a:solidFill>
                  <a:srgbClr val="0070C0"/>
                </a:solidFill>
              </a:rPr>
              <a:t>chem</a:t>
            </a:r>
            <a:endParaRPr lang="fr-FR" sz="1400" b="1" dirty="0">
              <a:solidFill>
                <a:srgbClr val="0070C0"/>
              </a:solidFill>
            </a:endParaRPr>
          </a:p>
        </p:txBody>
      </p:sp>
      <p:cxnSp>
        <p:nvCxnSpPr>
          <p:cNvPr id="12" name="Connecteur en arc 11"/>
          <p:cNvCxnSpPr/>
          <p:nvPr/>
        </p:nvCxnSpPr>
        <p:spPr>
          <a:xfrm flipV="1">
            <a:off x="2942376" y="3366271"/>
            <a:ext cx="1625095" cy="63885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à coins arrondis 13"/>
          <p:cNvSpPr/>
          <p:nvPr/>
        </p:nvSpPr>
        <p:spPr>
          <a:xfrm>
            <a:off x="4567471" y="2867444"/>
            <a:ext cx="1866524" cy="9976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1400" dirty="0" smtClean="0">
                <a:solidFill>
                  <a:srgbClr val="0070C0"/>
                </a:solidFill>
              </a:rPr>
              <a:t>Peu d’interaction avec la classe thérapeutique la plus puissante / prescrite</a:t>
            </a:r>
            <a:endParaRPr lang="fr-FR" sz="1400" dirty="0">
              <a:solidFill>
                <a:srgbClr val="0070C0"/>
              </a:solidFill>
            </a:endParaRPr>
          </a:p>
        </p:txBody>
      </p:sp>
      <p:pic>
        <p:nvPicPr>
          <p:cNvPr id="15" name="Image 14"/>
          <p:cNvPicPr>
            <a:picLocks noChangeAspect="1"/>
          </p:cNvPicPr>
          <p:nvPr/>
        </p:nvPicPr>
        <p:blipFill>
          <a:blip r:embed="rId4"/>
          <a:stretch>
            <a:fillRect/>
          </a:stretch>
        </p:blipFill>
        <p:spPr>
          <a:xfrm>
            <a:off x="8255982" y="388423"/>
            <a:ext cx="3657648" cy="2744952"/>
          </a:xfrm>
          <a:prstGeom prst="rect">
            <a:avLst/>
          </a:prstGeom>
        </p:spPr>
      </p:pic>
      <p:cxnSp>
        <p:nvCxnSpPr>
          <p:cNvPr id="17" name="Connecteur en angle 16"/>
          <p:cNvCxnSpPr/>
          <p:nvPr/>
        </p:nvCxnSpPr>
        <p:spPr>
          <a:xfrm rot="10800000" flipV="1">
            <a:off x="7206562" y="516048"/>
            <a:ext cx="1348964" cy="1253904"/>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65455" y="1348966"/>
            <a:ext cx="1241104" cy="82386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600" dirty="0" smtClean="0">
                <a:solidFill>
                  <a:srgbClr val="FF0000"/>
                </a:solidFill>
              </a:rPr>
              <a:t>Interactions</a:t>
            </a:r>
            <a:r>
              <a:rPr lang="fr-FR" dirty="0" smtClean="0">
                <a:solidFill>
                  <a:srgbClr val="FF0000"/>
                </a:solidFill>
              </a:rPr>
              <a:t> risque d’overdose</a:t>
            </a:r>
            <a:endParaRPr lang="fr-FR" dirty="0">
              <a:solidFill>
                <a:srgbClr val="FF0000"/>
              </a:solidFill>
            </a:endParaRPr>
          </a:p>
        </p:txBody>
      </p:sp>
      <p:pic>
        <p:nvPicPr>
          <p:cNvPr id="22" name="Image 21"/>
          <p:cNvPicPr>
            <a:picLocks noChangeAspect="1"/>
          </p:cNvPicPr>
          <p:nvPr/>
        </p:nvPicPr>
        <p:blipFill>
          <a:blip r:embed="rId5"/>
          <a:stretch>
            <a:fillRect/>
          </a:stretch>
        </p:blipFill>
        <p:spPr>
          <a:xfrm>
            <a:off x="7881044" y="3685696"/>
            <a:ext cx="3793402" cy="2846831"/>
          </a:xfrm>
          <a:prstGeom prst="rect">
            <a:avLst/>
          </a:prstGeom>
        </p:spPr>
      </p:pic>
      <p:cxnSp>
        <p:nvCxnSpPr>
          <p:cNvPr id="23" name="Connecteur en angle 22"/>
          <p:cNvCxnSpPr/>
          <p:nvPr/>
        </p:nvCxnSpPr>
        <p:spPr>
          <a:xfrm rot="10800000" flipV="1">
            <a:off x="6654300" y="3865099"/>
            <a:ext cx="1348964" cy="1253904"/>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335853" y="4707070"/>
            <a:ext cx="1241104" cy="82386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smtClean="0">
                <a:solidFill>
                  <a:srgbClr val="FF0000"/>
                </a:solidFill>
              </a:rPr>
              <a:t>Attention cocaïne, héroïne, LSD</a:t>
            </a:r>
            <a:endParaRPr lang="fr-FR" dirty="0">
              <a:solidFill>
                <a:srgbClr val="FF0000"/>
              </a:solidFill>
            </a:endParaRPr>
          </a:p>
        </p:txBody>
      </p:sp>
      <p:sp>
        <p:nvSpPr>
          <p:cNvPr id="26" name="Rectangle avec coin rogné 25"/>
          <p:cNvSpPr/>
          <p:nvPr/>
        </p:nvSpPr>
        <p:spPr>
          <a:xfrm>
            <a:off x="4237022" y="5785164"/>
            <a:ext cx="3358835" cy="757255"/>
          </a:xfrm>
          <a:prstGeom prst="snip1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smtClean="0">
                <a:solidFill>
                  <a:schemeClr val="accent6">
                    <a:lumMod val="75000"/>
                  </a:schemeClr>
                </a:solidFill>
              </a:rPr>
              <a:t>Peu d’impact des </a:t>
            </a:r>
            <a:r>
              <a:rPr lang="fr-FR" b="1" dirty="0" err="1" smtClean="0">
                <a:solidFill>
                  <a:schemeClr val="accent6">
                    <a:lumMod val="75000"/>
                  </a:schemeClr>
                </a:solidFill>
              </a:rPr>
              <a:t>chem</a:t>
            </a:r>
            <a:r>
              <a:rPr lang="fr-FR" b="1" dirty="0" smtClean="0">
                <a:solidFill>
                  <a:schemeClr val="accent6">
                    <a:lumMod val="75000"/>
                  </a:schemeClr>
                </a:solidFill>
              </a:rPr>
              <a:t> occasionnels sur les ARV</a:t>
            </a:r>
            <a:endParaRPr lang="fr-FR" b="1" dirty="0">
              <a:solidFill>
                <a:schemeClr val="accent6">
                  <a:lumMod val="75000"/>
                </a:schemeClr>
              </a:solidFill>
            </a:endParaRPr>
          </a:p>
        </p:txBody>
      </p:sp>
    </p:spTree>
    <p:extLst>
      <p:ext uri="{BB962C8B-B14F-4D97-AF65-F5344CB8AC3E}">
        <p14:creationId xmlns:p14="http://schemas.microsoft.com/office/powerpoint/2010/main" val="1395201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44352" y="1527338"/>
            <a:ext cx="5727848" cy="1005915"/>
          </a:xfrm>
        </p:spPr>
        <p:txBody>
          <a:bodyPr>
            <a:normAutofit/>
          </a:bodyPr>
          <a:lstStyle/>
          <a:p>
            <a:pPr algn="just"/>
            <a:r>
              <a:rPr lang="fr-FR" sz="2800" b="1" dirty="0">
                <a:solidFill>
                  <a:srgbClr val="00B0F0"/>
                </a:solidFill>
              </a:rPr>
              <a:t>TPE</a:t>
            </a:r>
            <a:r>
              <a:rPr lang="fr-FR" sz="2800" dirty="0">
                <a:solidFill>
                  <a:srgbClr val="00B0F0"/>
                </a:solidFill>
              </a:rPr>
              <a:t> : Traitement Post-Exposition</a:t>
            </a:r>
          </a:p>
        </p:txBody>
      </p:sp>
      <p:sp>
        <p:nvSpPr>
          <p:cNvPr id="4" name="Espace réservé du contenu 3"/>
          <p:cNvSpPr>
            <a:spLocks noGrp="1"/>
          </p:cNvSpPr>
          <p:nvPr>
            <p:ph sz="half" idx="2"/>
          </p:nvPr>
        </p:nvSpPr>
        <p:spPr>
          <a:xfrm>
            <a:off x="586154" y="2505074"/>
            <a:ext cx="5568461" cy="4130187"/>
          </a:xfrm>
        </p:spPr>
        <p:txBody>
          <a:bodyPr vert="horz" lIns="0" tIns="45720" rIns="0" bIns="45720" rtlCol="0" anchor="t">
            <a:normAutofit fontScale="92500" lnSpcReduction="10000"/>
          </a:bodyPr>
          <a:lstStyle/>
          <a:p>
            <a:r>
              <a:rPr lang="fr-FR" b="1" dirty="0"/>
              <a:t>Traitement d’urgence </a:t>
            </a:r>
            <a:r>
              <a:rPr lang="fr-FR" dirty="0" smtClean="0"/>
              <a:t>: </a:t>
            </a:r>
            <a:r>
              <a:rPr lang="fr-FR" sz="2600" dirty="0" smtClean="0">
                <a:solidFill>
                  <a:srgbClr val="FF0000"/>
                </a:solidFill>
              </a:rPr>
              <a:t>Dans </a:t>
            </a:r>
            <a:r>
              <a:rPr lang="fr-FR" sz="2600" dirty="0">
                <a:solidFill>
                  <a:srgbClr val="FF0000"/>
                </a:solidFill>
              </a:rPr>
              <a:t>les 48h </a:t>
            </a:r>
            <a:r>
              <a:rPr lang="fr-FR" sz="2600" dirty="0"/>
              <a:t>suivant l’AES</a:t>
            </a:r>
          </a:p>
          <a:p>
            <a:r>
              <a:rPr lang="fr-FR" b="1" dirty="0"/>
              <a:t>Objectif</a:t>
            </a:r>
            <a:r>
              <a:rPr lang="fr-FR" dirty="0"/>
              <a:t>: </a:t>
            </a:r>
            <a:r>
              <a:rPr lang="fr-FR" sz="2600" dirty="0"/>
              <a:t>éviter transmission VIH suite AES</a:t>
            </a:r>
          </a:p>
          <a:p>
            <a:r>
              <a:rPr lang="fr-FR" b="1" dirty="0"/>
              <a:t>Modalité</a:t>
            </a:r>
            <a:r>
              <a:rPr lang="fr-FR" dirty="0"/>
              <a:t>: </a:t>
            </a:r>
            <a:r>
              <a:rPr lang="fr-FR" sz="2600" dirty="0"/>
              <a:t>trithérapie antirétrovirale pendant 28 jours</a:t>
            </a:r>
            <a:r>
              <a:rPr lang="fr-FR" dirty="0"/>
              <a:t> </a:t>
            </a:r>
          </a:p>
          <a:p>
            <a:r>
              <a:rPr lang="fr-FR" b="1" dirty="0"/>
              <a:t>Où adresser les patients?</a:t>
            </a:r>
          </a:p>
          <a:p>
            <a:pPr lvl="1"/>
            <a:r>
              <a:rPr lang="fr-FR" sz="2600" dirty="0"/>
              <a:t>Services d’Accueil des Urgences</a:t>
            </a:r>
          </a:p>
          <a:p>
            <a:pPr lvl="1"/>
            <a:r>
              <a:rPr lang="fr-FR" sz="2600" dirty="0"/>
              <a:t>Services de Maladies Infectieuses et Tropicales (SMIT)</a:t>
            </a:r>
          </a:p>
          <a:p>
            <a:pPr lvl="1"/>
            <a:r>
              <a:rPr lang="fr-FR" sz="2600" dirty="0" err="1"/>
              <a:t>CeGIDD</a:t>
            </a:r>
            <a:endParaRPr lang="fr-FR" sz="2600" dirty="0"/>
          </a:p>
          <a:p>
            <a:pPr marL="411480" lvl="1" indent="0">
              <a:buNone/>
            </a:pPr>
            <a:r>
              <a:rPr lang="fr-FR" sz="2600" dirty="0"/>
              <a:t>Allo Sida Info Service 0 800 840 800</a:t>
            </a:r>
          </a:p>
          <a:p>
            <a:endParaRPr lang="fr-FR" dirty="0"/>
          </a:p>
        </p:txBody>
      </p:sp>
      <p:sp>
        <p:nvSpPr>
          <p:cNvPr id="5" name="Espace réservé du texte 4"/>
          <p:cNvSpPr>
            <a:spLocks noGrp="1"/>
          </p:cNvSpPr>
          <p:nvPr>
            <p:ph type="body" sz="quarter" idx="3"/>
          </p:nvPr>
        </p:nvSpPr>
        <p:spPr>
          <a:xfrm>
            <a:off x="6217920" y="1636615"/>
            <a:ext cx="4937760" cy="736282"/>
          </a:xfrm>
        </p:spPr>
        <p:txBody>
          <a:bodyPr>
            <a:normAutofit/>
          </a:bodyPr>
          <a:lstStyle/>
          <a:p>
            <a:pPr algn="ctr"/>
            <a:r>
              <a:rPr lang="fr-FR" sz="2800" dirty="0">
                <a:solidFill>
                  <a:srgbClr val="7030A0"/>
                </a:solidFill>
              </a:rPr>
              <a:t>Traitement du VIH : </a:t>
            </a:r>
            <a:r>
              <a:rPr lang="fr-FR" sz="2800" dirty="0" err="1" smtClean="0">
                <a:solidFill>
                  <a:srgbClr val="7030A0"/>
                </a:solidFill>
              </a:rPr>
              <a:t>TasP</a:t>
            </a:r>
            <a:endParaRPr lang="fr-FR" dirty="0">
              <a:solidFill>
                <a:srgbClr val="7030A0"/>
              </a:solidFill>
            </a:endParaRPr>
          </a:p>
        </p:txBody>
      </p:sp>
      <p:sp>
        <p:nvSpPr>
          <p:cNvPr id="6" name="Espace réservé du contenu 5"/>
          <p:cNvSpPr>
            <a:spLocks noGrp="1"/>
          </p:cNvSpPr>
          <p:nvPr>
            <p:ph sz="quarter" idx="4"/>
          </p:nvPr>
        </p:nvSpPr>
        <p:spPr>
          <a:xfrm>
            <a:off x="6172200" y="2505075"/>
            <a:ext cx="5843954" cy="4188802"/>
          </a:xfrm>
        </p:spPr>
        <p:txBody>
          <a:bodyPr/>
          <a:lstStyle/>
          <a:p>
            <a:pPr lvl="1"/>
            <a:r>
              <a:rPr lang="fr-FR" b="1" dirty="0" err="1"/>
              <a:t>Treatment</a:t>
            </a:r>
            <a:r>
              <a:rPr lang="fr-FR" b="1" dirty="0"/>
              <a:t> as Prevention</a:t>
            </a:r>
          </a:p>
          <a:p>
            <a:pPr lvl="1">
              <a:buFont typeface="Arial" panose="020B0604020202020204" pitchFamily="34" charset="0"/>
              <a:buChar char="•"/>
            </a:pPr>
            <a:r>
              <a:rPr lang="fr-FR" dirty="0"/>
              <a:t>Traitement systématique PVVIH </a:t>
            </a:r>
          </a:p>
          <a:p>
            <a:pPr lvl="1">
              <a:buFont typeface="Arial" panose="020B0604020202020204" pitchFamily="34" charset="0"/>
              <a:buChar char="•"/>
            </a:pPr>
            <a:r>
              <a:rPr lang="fr-FR" dirty="0"/>
              <a:t>Charge virale indétectable </a:t>
            </a:r>
            <a:r>
              <a:rPr lang="fr-FR" i="1" dirty="0" smtClean="0"/>
              <a:t>(sans délai)</a:t>
            </a:r>
            <a:endParaRPr lang="fr-FR" i="1" dirty="0"/>
          </a:p>
          <a:p>
            <a:pPr lvl="1">
              <a:buFont typeface="Arial" panose="020B0604020202020204" pitchFamily="34" charset="0"/>
              <a:buChar char="•"/>
            </a:pPr>
            <a:r>
              <a:rPr lang="fr-FR" dirty="0" smtClean="0"/>
              <a:t>= Pas </a:t>
            </a:r>
            <a:r>
              <a:rPr lang="fr-FR" dirty="0"/>
              <a:t>de transmission du </a:t>
            </a:r>
            <a:r>
              <a:rPr lang="fr-FR" dirty="0" smtClean="0"/>
              <a:t>VIH</a:t>
            </a:r>
          </a:p>
          <a:p>
            <a:pPr lvl="1">
              <a:buFont typeface="Arial" panose="020B0604020202020204" pitchFamily="34" charset="0"/>
              <a:buChar char="•"/>
            </a:pPr>
            <a:r>
              <a:rPr lang="fr-FR" dirty="0" smtClean="0"/>
              <a:t>i=i</a:t>
            </a:r>
            <a:endParaRPr lang="fr-FR" dirty="0"/>
          </a:p>
        </p:txBody>
      </p:sp>
      <p:pic>
        <p:nvPicPr>
          <p:cNvPr id="9" name="Image 8"/>
          <p:cNvPicPr>
            <a:picLocks noChangeAspect="1"/>
          </p:cNvPicPr>
          <p:nvPr/>
        </p:nvPicPr>
        <p:blipFill>
          <a:blip r:embed="rId2">
            <a:duotone>
              <a:schemeClr val="accent6">
                <a:shade val="45000"/>
                <a:satMod val="135000"/>
              </a:schemeClr>
              <a:prstClr val="white"/>
            </a:duotone>
          </a:blip>
          <a:stretch>
            <a:fillRect/>
          </a:stretch>
        </p:blipFill>
        <p:spPr>
          <a:xfrm>
            <a:off x="7328752" y="4787164"/>
            <a:ext cx="3419475" cy="1333500"/>
          </a:xfrm>
          <a:prstGeom prst="rect">
            <a:avLst/>
          </a:prstGeom>
        </p:spPr>
      </p:pic>
      <p:sp>
        <p:nvSpPr>
          <p:cNvPr id="8" name="Titre 1">
            <a:extLst>
              <a:ext uri="{FF2B5EF4-FFF2-40B4-BE49-F238E27FC236}">
                <a16:creationId xmlns:a16="http://schemas.microsoft.com/office/drawing/2014/main" xmlns="" id="{52403587-85D0-4D7C-A85F-A7DC489A2B0A}"/>
              </a:ext>
            </a:extLst>
          </p:cNvPr>
          <p:cNvSpPr>
            <a:spLocks noGrp="1"/>
          </p:cNvSpPr>
          <p:nvPr>
            <p:ph type="title"/>
          </p:nvPr>
        </p:nvSpPr>
        <p:spPr>
          <a:xfrm>
            <a:off x="1574876" y="109672"/>
            <a:ext cx="10512789" cy="1002582"/>
          </a:xfrm>
        </p:spPr>
        <p:txBody>
          <a:bodyPr>
            <a:normAutofit fontScale="90000"/>
          </a:bodyPr>
          <a:lstStyle/>
          <a:p>
            <a:pPr algn="ctr"/>
            <a:r>
              <a:rPr lang="fr-FR" dirty="0" smtClean="0"/>
              <a:t>     Se </a:t>
            </a:r>
            <a:r>
              <a:rPr lang="fr-FR" dirty="0"/>
              <a:t>protéger du VIH : "</a:t>
            </a:r>
            <a:r>
              <a:rPr lang="fr-FR" dirty="0" smtClean="0"/>
              <a:t>APRES un risque" </a:t>
            </a:r>
            <a:endParaRPr lang="fr-FR" dirty="0"/>
          </a:p>
        </p:txBody>
      </p:sp>
      <p:pic>
        <p:nvPicPr>
          <p:cNvPr id="10" name="Image 9">
            <a:extLst>
              <a:ext uri="{FF2B5EF4-FFF2-40B4-BE49-F238E27FC236}">
                <a16:creationId xmlns:a16="http://schemas.microsoft.com/office/drawing/2014/main" xmlns="" id="{BAA02B0D-247A-4D58-A282-D0FB4F64E67E}"/>
              </a:ext>
            </a:extLst>
          </p:cNvPr>
          <p:cNvPicPr>
            <a:picLocks noChangeAspect="1"/>
          </p:cNvPicPr>
          <p:nvPr/>
        </p:nvPicPr>
        <p:blipFill rotWithShape="1">
          <a:blip r:embed="rId3"/>
          <a:srcRect l="4887" t="27424" r="39774" b="21890"/>
          <a:stretch/>
        </p:blipFill>
        <p:spPr>
          <a:xfrm>
            <a:off x="0" y="0"/>
            <a:ext cx="2544007" cy="1456352"/>
          </a:xfrm>
          <a:prstGeom prst="rect">
            <a:avLst/>
          </a:prstGeom>
        </p:spPr>
      </p:pic>
    </p:spTree>
    <p:extLst>
      <p:ext uri="{BB962C8B-B14F-4D97-AF65-F5344CB8AC3E}">
        <p14:creationId xmlns:p14="http://schemas.microsoft.com/office/powerpoint/2010/main" val="1884342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7041924-315E-9821-AC5E-7BE106091575}"/>
              </a:ext>
            </a:extLst>
          </p:cNvPr>
          <p:cNvSpPr>
            <a:spLocks noGrp="1"/>
          </p:cNvSpPr>
          <p:nvPr>
            <p:ph type="title"/>
          </p:nvPr>
        </p:nvSpPr>
        <p:spPr>
          <a:xfrm>
            <a:off x="793660" y="0"/>
            <a:ext cx="9236700" cy="1188950"/>
          </a:xfrm>
        </p:spPr>
        <p:txBody>
          <a:bodyPr anchor="b">
            <a:normAutofit/>
          </a:bodyPr>
          <a:lstStyle/>
          <a:p>
            <a:r>
              <a:rPr lang="fr-FR" sz="5400" dirty="0"/>
              <a:t>TASP</a:t>
            </a:r>
          </a:p>
        </p:txBody>
      </p:sp>
      <p:sp>
        <p:nvSpPr>
          <p:cNvPr id="3" name="Espace réservé du contenu 2">
            <a:extLst>
              <a:ext uri="{FF2B5EF4-FFF2-40B4-BE49-F238E27FC236}">
                <a16:creationId xmlns:a16="http://schemas.microsoft.com/office/drawing/2014/main" xmlns="" id="{29BFEB98-0616-5FA6-48DD-87522D8AA1B9}"/>
              </a:ext>
            </a:extLst>
          </p:cNvPr>
          <p:cNvSpPr>
            <a:spLocks noGrp="1"/>
          </p:cNvSpPr>
          <p:nvPr>
            <p:ph idx="1"/>
          </p:nvPr>
        </p:nvSpPr>
        <p:spPr>
          <a:xfrm>
            <a:off x="524028" y="2014821"/>
            <a:ext cx="10381363" cy="3994721"/>
          </a:xfrm>
        </p:spPr>
        <p:txBody>
          <a:bodyPr anchor="ctr">
            <a:normAutofit/>
          </a:bodyPr>
          <a:lstStyle/>
          <a:p>
            <a:r>
              <a:rPr lang="fr-FR" sz="2000" b="1" i="0" dirty="0">
                <a:effectLst/>
                <a:latin typeface="Roboto" panose="02000000000000000000" pitchFamily="2" charset="0"/>
                <a:ea typeface="Roboto" panose="02000000000000000000" pitchFamily="2" charset="0"/>
                <a:cs typeface="Roboto" panose="02000000000000000000" pitchFamily="2" charset="0"/>
              </a:rPr>
              <a:t>Le traitement comme prévention de la transmission (</a:t>
            </a:r>
            <a:r>
              <a:rPr lang="fr-FR" sz="2000" b="1" i="0" dirty="0" err="1">
                <a:effectLst/>
                <a:latin typeface="Roboto" panose="02000000000000000000" pitchFamily="2" charset="0"/>
                <a:ea typeface="Roboto" panose="02000000000000000000" pitchFamily="2" charset="0"/>
                <a:cs typeface="Roboto" panose="02000000000000000000" pitchFamily="2" charset="0"/>
              </a:rPr>
              <a:t>TasP</a:t>
            </a:r>
            <a:r>
              <a:rPr lang="fr-FR" sz="2000" b="1" i="0" dirty="0">
                <a:effectLst/>
                <a:latin typeface="Roboto" panose="02000000000000000000" pitchFamily="2" charset="0"/>
                <a:ea typeface="Roboto" panose="02000000000000000000" pitchFamily="2" charset="0"/>
                <a:cs typeface="Roboto" panose="02000000000000000000" pitchFamily="2" charset="0"/>
              </a:rPr>
              <a:t> pour </a:t>
            </a:r>
            <a:r>
              <a:rPr lang="fr-FR" sz="2000" b="1" i="0" dirty="0" err="1">
                <a:effectLst/>
                <a:latin typeface="Roboto" panose="02000000000000000000" pitchFamily="2" charset="0"/>
                <a:ea typeface="Roboto" panose="02000000000000000000" pitchFamily="2" charset="0"/>
                <a:cs typeface="Roboto" panose="02000000000000000000" pitchFamily="2" charset="0"/>
              </a:rPr>
              <a:t>Treatment</a:t>
            </a:r>
            <a:r>
              <a:rPr lang="fr-FR" sz="2000" b="1" i="0" dirty="0">
                <a:effectLst/>
                <a:latin typeface="Roboto" panose="02000000000000000000" pitchFamily="2" charset="0"/>
                <a:ea typeface="Roboto" panose="02000000000000000000" pitchFamily="2" charset="0"/>
                <a:cs typeface="Roboto" panose="02000000000000000000" pitchFamily="2" charset="0"/>
              </a:rPr>
              <a:t> as Prevention)</a:t>
            </a:r>
            <a:r>
              <a:rPr lang="fr-FR" sz="2000" b="0" i="0" dirty="0">
                <a:effectLst/>
                <a:latin typeface="Roboto" panose="02000000000000000000" pitchFamily="2" charset="0"/>
                <a:ea typeface="Roboto" panose="02000000000000000000" pitchFamily="2" charset="0"/>
                <a:cs typeface="Roboto" panose="02000000000000000000" pitchFamily="2" charset="0"/>
              </a:rPr>
              <a:t> permet, si le traitement pris par la personne infectée par le VIH est efficace et correctement suivi, de rendre indétectable la charge virale et de réduire considérablement le risque de transmission à son partenaire.</a:t>
            </a:r>
          </a:p>
          <a:p>
            <a:pPr marL="0" indent="0">
              <a:buNone/>
            </a:pPr>
            <a:endParaRPr lang="fr-FR" sz="2000" b="1" i="0" u="none" strike="noStrike" baseline="0" dirty="0">
              <a:latin typeface="Roboto" panose="02000000000000000000" pitchFamily="2" charset="0"/>
              <a:ea typeface="Roboto" panose="02000000000000000000" pitchFamily="2" charset="0"/>
              <a:cs typeface="Roboto" panose="02000000000000000000" pitchFamily="2" charset="0"/>
            </a:endParaRPr>
          </a:p>
          <a:p>
            <a:r>
              <a:rPr lang="fr-FR" sz="2000" b="1" i="0" u="none" strike="noStrike" baseline="0" dirty="0">
                <a:latin typeface="Roboto" panose="02000000000000000000" pitchFamily="2" charset="0"/>
                <a:ea typeface="Roboto" panose="02000000000000000000" pitchFamily="2" charset="0"/>
                <a:cs typeface="Roboto" panose="02000000000000000000" pitchFamily="2" charset="0"/>
              </a:rPr>
              <a:t>Pas de transmission du VIH si:</a:t>
            </a:r>
          </a:p>
          <a:p>
            <a:pPr lvl="1"/>
            <a:r>
              <a:rPr lang="fr-FR" sz="1600" i="0" u="none" strike="noStrike" baseline="0" dirty="0">
                <a:latin typeface="Roboto" panose="02000000000000000000" pitchFamily="2" charset="0"/>
                <a:ea typeface="Roboto" panose="02000000000000000000" pitchFamily="2" charset="0"/>
                <a:cs typeface="Roboto" panose="02000000000000000000" pitchFamily="2" charset="0"/>
              </a:rPr>
              <a:t>Traitement antirétroviral - charge virale </a:t>
            </a:r>
            <a:r>
              <a:rPr lang="fr-FR" sz="1600" i="0" u="none" strike="noStrike" baseline="0" dirty="0" smtClean="0">
                <a:latin typeface="Roboto" panose="02000000000000000000" pitchFamily="2" charset="0"/>
                <a:ea typeface="Roboto" panose="02000000000000000000" pitchFamily="2" charset="0"/>
                <a:cs typeface="Roboto" panose="02000000000000000000" pitchFamily="2" charset="0"/>
              </a:rPr>
              <a:t>indétectable sans</a:t>
            </a:r>
            <a:r>
              <a:rPr lang="fr-FR" sz="1600" i="0" u="none" strike="noStrike" dirty="0" smtClean="0">
                <a:latin typeface="Roboto" panose="02000000000000000000" pitchFamily="2" charset="0"/>
                <a:ea typeface="Roboto" panose="02000000000000000000" pitchFamily="2" charset="0"/>
                <a:cs typeface="Roboto" panose="02000000000000000000" pitchFamily="2" charset="0"/>
              </a:rPr>
              <a:t> durée minimale d’</a:t>
            </a:r>
            <a:r>
              <a:rPr lang="fr-FR" sz="1600" i="0" u="none" strike="noStrike" dirty="0" err="1" smtClean="0">
                <a:latin typeface="Roboto" panose="02000000000000000000" pitchFamily="2" charset="0"/>
                <a:ea typeface="Roboto" panose="02000000000000000000" pitchFamily="2" charset="0"/>
                <a:cs typeface="Roboto" panose="02000000000000000000" pitchFamily="2" charset="0"/>
              </a:rPr>
              <a:t>indétectabilité</a:t>
            </a:r>
            <a:endParaRPr lang="fr-FR" sz="1600" i="0" u="none" strike="noStrike" dirty="0" smtClean="0">
              <a:latin typeface="Roboto" panose="02000000000000000000" pitchFamily="2" charset="0"/>
              <a:ea typeface="Roboto" panose="02000000000000000000" pitchFamily="2" charset="0"/>
              <a:cs typeface="Roboto" panose="02000000000000000000" pitchFamily="2" charset="0"/>
            </a:endParaRPr>
          </a:p>
          <a:p>
            <a:pPr lvl="1"/>
            <a:r>
              <a:rPr lang="fr-FR" sz="1600" baseline="0" dirty="0" smtClean="0">
                <a:latin typeface="Roboto" panose="02000000000000000000" pitchFamily="2" charset="0"/>
                <a:ea typeface="Roboto" panose="02000000000000000000" pitchFamily="2" charset="0"/>
                <a:cs typeface="Roboto" panose="02000000000000000000" pitchFamily="2" charset="0"/>
              </a:rPr>
              <a:t>Pas</a:t>
            </a:r>
            <a:r>
              <a:rPr lang="fr-FR" sz="1600" dirty="0" smtClean="0">
                <a:latin typeface="Roboto" panose="02000000000000000000" pitchFamily="2" charset="0"/>
                <a:ea typeface="Roboto" panose="02000000000000000000" pitchFamily="2" charset="0"/>
                <a:cs typeface="Roboto" panose="02000000000000000000" pitchFamily="2" charset="0"/>
              </a:rPr>
              <a:t> de transmission si CV &lt; 200cp/</a:t>
            </a:r>
            <a:r>
              <a:rPr lang="fr-FR" sz="1600" dirty="0" err="1" smtClean="0">
                <a:latin typeface="Roboto" panose="02000000000000000000" pitchFamily="2" charset="0"/>
                <a:ea typeface="Roboto" panose="02000000000000000000" pitchFamily="2" charset="0"/>
                <a:cs typeface="Roboto" panose="02000000000000000000" pitchFamily="2" charset="0"/>
              </a:rPr>
              <a:t>mL</a:t>
            </a:r>
            <a:r>
              <a:rPr lang="fr-FR" sz="1600" dirty="0" smtClean="0">
                <a:latin typeface="Roboto" panose="02000000000000000000" pitchFamily="2" charset="0"/>
                <a:ea typeface="Roboto" panose="02000000000000000000" pitchFamily="2" charset="0"/>
                <a:cs typeface="Roboto" panose="02000000000000000000" pitchFamily="2" charset="0"/>
              </a:rPr>
              <a:t> (étude PARTNER)</a:t>
            </a:r>
            <a:endParaRPr lang="fr-FR" sz="1600" i="0" u="none" strike="noStrike" baseline="0" dirty="0">
              <a:latin typeface="Roboto" panose="02000000000000000000" pitchFamily="2" charset="0"/>
              <a:ea typeface="Roboto" panose="02000000000000000000" pitchFamily="2" charset="0"/>
              <a:cs typeface="Roboto" panose="02000000000000000000" pitchFamily="2" charset="0"/>
            </a:endParaRPr>
          </a:p>
          <a:p>
            <a:pPr lvl="1"/>
            <a:r>
              <a:rPr lang="fr-FR" sz="1600" i="0" u="none" strike="noStrike" baseline="0" dirty="0">
                <a:latin typeface="Roboto" panose="02000000000000000000" pitchFamily="2" charset="0"/>
                <a:ea typeface="Roboto" panose="02000000000000000000" pitchFamily="2" charset="0"/>
                <a:cs typeface="Roboto" panose="02000000000000000000" pitchFamily="2" charset="0"/>
              </a:rPr>
              <a:t>Suivi clinique régulier</a:t>
            </a:r>
            <a:endParaRPr lang="fr-FR" sz="1600" dirty="0">
              <a:latin typeface="Roboto" panose="02000000000000000000" pitchFamily="2" charset="0"/>
              <a:ea typeface="Roboto" panose="02000000000000000000" pitchFamily="2" charset="0"/>
              <a:cs typeface="Roboto" panose="02000000000000000000" pitchFamily="2" charset="0"/>
            </a:endParaRPr>
          </a:p>
        </p:txBody>
      </p:sp>
      <p:sp>
        <p:nvSpPr>
          <p:cNvPr id="4" name="Rectangle 3"/>
          <p:cNvSpPr/>
          <p:nvPr/>
        </p:nvSpPr>
        <p:spPr>
          <a:xfrm>
            <a:off x="120160" y="6308302"/>
            <a:ext cx="9910200" cy="430887"/>
          </a:xfrm>
          <a:prstGeom prst="rect">
            <a:avLst/>
          </a:prstGeom>
        </p:spPr>
        <p:txBody>
          <a:bodyPr wrap="square">
            <a:spAutoFit/>
          </a:bodyPr>
          <a:lstStyle/>
          <a:p>
            <a:r>
              <a:rPr lang="fr-FR" sz="1100" i="1" dirty="0" err="1">
                <a:solidFill>
                  <a:srgbClr val="333333"/>
                </a:solidFill>
                <a:latin typeface="Guardian TextSans Web"/>
              </a:rPr>
              <a:t>Rodger</a:t>
            </a:r>
            <a:r>
              <a:rPr lang="fr-FR" sz="1100" i="1" dirty="0">
                <a:solidFill>
                  <a:srgbClr val="333333"/>
                </a:solidFill>
                <a:latin typeface="Guardian TextSans Web"/>
              </a:rPr>
              <a:t> AJ, </a:t>
            </a:r>
            <a:r>
              <a:rPr lang="fr-FR" sz="1100" i="1" dirty="0" err="1">
                <a:solidFill>
                  <a:srgbClr val="333333"/>
                </a:solidFill>
                <a:latin typeface="Guardian TextSans Web"/>
              </a:rPr>
              <a:t>Cambiano</a:t>
            </a:r>
            <a:r>
              <a:rPr lang="fr-FR" sz="1100" i="1" dirty="0">
                <a:solidFill>
                  <a:srgbClr val="333333"/>
                </a:solidFill>
                <a:latin typeface="Guardian TextSans Web"/>
              </a:rPr>
              <a:t> V, </a:t>
            </a:r>
            <a:r>
              <a:rPr lang="fr-FR" sz="1100" i="1" dirty="0" err="1">
                <a:solidFill>
                  <a:srgbClr val="333333"/>
                </a:solidFill>
                <a:latin typeface="Guardian TextSans Web"/>
              </a:rPr>
              <a:t>Bruun</a:t>
            </a:r>
            <a:r>
              <a:rPr lang="fr-FR" sz="1100" i="1" dirty="0">
                <a:solidFill>
                  <a:srgbClr val="333333"/>
                </a:solidFill>
                <a:latin typeface="Guardian TextSans Web"/>
              </a:rPr>
              <a:t> T, et al. </a:t>
            </a:r>
            <a:r>
              <a:rPr lang="fr-FR" sz="1100" i="1" u="sng" dirty="0" err="1">
                <a:solidFill>
                  <a:srgbClr val="333333"/>
                </a:solidFill>
                <a:latin typeface="Guardian TextSans Web"/>
              </a:rPr>
              <a:t>Sexual</a:t>
            </a:r>
            <a:r>
              <a:rPr lang="fr-FR" sz="1100" i="1" u="sng" dirty="0">
                <a:solidFill>
                  <a:srgbClr val="333333"/>
                </a:solidFill>
                <a:latin typeface="Guardian TextSans Web"/>
              </a:rPr>
              <a:t> Activity </a:t>
            </a:r>
            <a:r>
              <a:rPr lang="fr-FR" sz="1100" i="1" u="sng" dirty="0" err="1">
                <a:solidFill>
                  <a:srgbClr val="333333"/>
                </a:solidFill>
                <a:latin typeface="Guardian TextSans Web"/>
              </a:rPr>
              <a:t>Without</a:t>
            </a:r>
            <a:r>
              <a:rPr lang="fr-FR" sz="1100" i="1" u="sng" dirty="0">
                <a:solidFill>
                  <a:srgbClr val="333333"/>
                </a:solidFill>
                <a:latin typeface="Guardian TextSans Web"/>
              </a:rPr>
              <a:t> Condoms and </a:t>
            </a:r>
            <a:r>
              <a:rPr lang="fr-FR" sz="1100" i="1" u="sng" dirty="0" err="1">
                <a:solidFill>
                  <a:srgbClr val="333333"/>
                </a:solidFill>
                <a:latin typeface="Guardian TextSans Web"/>
              </a:rPr>
              <a:t>Risk</a:t>
            </a:r>
            <a:r>
              <a:rPr lang="fr-FR" sz="1100" i="1" u="sng" dirty="0">
                <a:solidFill>
                  <a:srgbClr val="333333"/>
                </a:solidFill>
                <a:latin typeface="Guardian TextSans Web"/>
              </a:rPr>
              <a:t> of HIV Transmission in </a:t>
            </a:r>
            <a:r>
              <a:rPr lang="fr-FR" sz="1100" i="1" u="sng" dirty="0" err="1">
                <a:solidFill>
                  <a:srgbClr val="333333"/>
                </a:solidFill>
                <a:latin typeface="Guardian TextSans Web"/>
              </a:rPr>
              <a:t>Serodifferent</a:t>
            </a:r>
            <a:r>
              <a:rPr lang="fr-FR" sz="1100" i="1" u="sng" dirty="0">
                <a:solidFill>
                  <a:srgbClr val="333333"/>
                </a:solidFill>
                <a:latin typeface="Guardian TextSans Web"/>
              </a:rPr>
              <a:t> Couples </a:t>
            </a:r>
            <a:r>
              <a:rPr lang="fr-FR" sz="1100" i="1" u="sng" dirty="0" err="1">
                <a:solidFill>
                  <a:srgbClr val="333333"/>
                </a:solidFill>
                <a:latin typeface="Guardian TextSans Web"/>
              </a:rPr>
              <a:t>When</a:t>
            </a:r>
            <a:r>
              <a:rPr lang="fr-FR" sz="1100" i="1" u="sng" dirty="0">
                <a:solidFill>
                  <a:srgbClr val="333333"/>
                </a:solidFill>
                <a:latin typeface="Guardian TextSans Web"/>
              </a:rPr>
              <a:t> the HIV-Positive </a:t>
            </a:r>
            <a:r>
              <a:rPr lang="fr-FR" sz="1100" b="1" i="1" u="sng" dirty="0">
                <a:solidFill>
                  <a:srgbClr val="333333"/>
                </a:solidFill>
                <a:latin typeface="Guardian TextSans Web"/>
              </a:rPr>
              <a:t>Partner</a:t>
            </a:r>
            <a:r>
              <a:rPr lang="fr-FR" sz="1100" i="1" u="sng" dirty="0">
                <a:solidFill>
                  <a:srgbClr val="333333"/>
                </a:solidFill>
                <a:latin typeface="Guardian TextSans Web"/>
              </a:rPr>
              <a:t> Is </a:t>
            </a:r>
            <a:r>
              <a:rPr lang="fr-FR" sz="1100" i="1" u="sng" dirty="0" err="1">
                <a:solidFill>
                  <a:srgbClr val="333333"/>
                </a:solidFill>
                <a:latin typeface="Guardian TextSans Web"/>
              </a:rPr>
              <a:t>Using</a:t>
            </a:r>
            <a:r>
              <a:rPr lang="fr-FR" sz="1100" i="1" u="sng" dirty="0">
                <a:solidFill>
                  <a:srgbClr val="333333"/>
                </a:solidFill>
                <a:latin typeface="Guardian TextSans Web"/>
              </a:rPr>
              <a:t> Suppressive </a:t>
            </a:r>
            <a:r>
              <a:rPr lang="fr-FR" sz="1100" i="1" u="sng" dirty="0" err="1">
                <a:solidFill>
                  <a:srgbClr val="333333"/>
                </a:solidFill>
                <a:latin typeface="Guardian TextSans Web"/>
              </a:rPr>
              <a:t>Antiretroviral</a:t>
            </a:r>
            <a:r>
              <a:rPr lang="fr-FR" sz="1100" i="1" u="sng" dirty="0">
                <a:solidFill>
                  <a:srgbClr val="333333"/>
                </a:solidFill>
                <a:latin typeface="Guardian TextSans Web"/>
              </a:rPr>
              <a:t> </a:t>
            </a:r>
            <a:r>
              <a:rPr lang="fr-FR" sz="1100" i="1" u="sng" dirty="0" err="1">
                <a:solidFill>
                  <a:srgbClr val="333333"/>
                </a:solidFill>
                <a:latin typeface="Guardian TextSans Web"/>
              </a:rPr>
              <a:t>Therapy</a:t>
            </a:r>
            <a:r>
              <a:rPr lang="fr-FR" sz="1100" i="1" dirty="0">
                <a:solidFill>
                  <a:srgbClr val="333333"/>
                </a:solidFill>
                <a:latin typeface="Guardian TextSans Web"/>
              </a:rPr>
              <a:t>. JAMA. 2016;316(2):171–181. doi:10.1001/jama.2016.5148</a:t>
            </a:r>
            <a:endParaRPr lang="fr-FR" sz="1100" i="1" dirty="0"/>
          </a:p>
        </p:txBody>
      </p:sp>
      <p:pic>
        <p:nvPicPr>
          <p:cNvPr id="1026" name="Picture 2" descr="Tableau synthèse des antirétroviraux, 2022-2023 - Guide Thérapeutiqu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1938" y="0"/>
            <a:ext cx="1870062" cy="280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40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AES</a:t>
            </a:r>
            <a:endParaRPr lang="fr-FR" dirty="0"/>
          </a:p>
        </p:txBody>
      </p:sp>
      <p:pic>
        <p:nvPicPr>
          <p:cNvPr id="4" name="Espace réservé du contenu 3"/>
          <p:cNvPicPr>
            <a:picLocks noGrp="1" noChangeAspect="1"/>
          </p:cNvPicPr>
          <p:nvPr>
            <p:ph idx="1"/>
          </p:nvPr>
        </p:nvPicPr>
        <p:blipFill>
          <a:blip r:embed="rId2"/>
          <a:stretch>
            <a:fillRect/>
          </a:stretch>
        </p:blipFill>
        <p:spPr>
          <a:xfrm>
            <a:off x="390559" y="1428629"/>
            <a:ext cx="5027641" cy="4365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stretch>
            <a:fillRect/>
          </a:stretch>
        </p:blipFill>
        <p:spPr>
          <a:xfrm>
            <a:off x="6431918" y="1694657"/>
            <a:ext cx="5129704" cy="3833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nvSpPr>
        <p:spPr>
          <a:xfrm>
            <a:off x="9319053" y="6581001"/>
            <a:ext cx="2872947" cy="276999"/>
          </a:xfrm>
          <a:prstGeom prst="rect">
            <a:avLst/>
          </a:prstGeom>
          <a:noFill/>
        </p:spPr>
        <p:txBody>
          <a:bodyPr wrap="square" rtlCol="0">
            <a:spAutoFit/>
          </a:bodyPr>
          <a:lstStyle/>
          <a:p>
            <a:r>
              <a:rPr lang="fr-FR" sz="1200" i="1" dirty="0" smtClean="0"/>
              <a:t>Recommandations du groupe d’experts VIH</a:t>
            </a:r>
            <a:endParaRPr lang="fr-FR" sz="1200" i="1" dirty="0"/>
          </a:p>
        </p:txBody>
      </p:sp>
      <p:pic>
        <p:nvPicPr>
          <p:cNvPr id="8" name="Image 7"/>
          <p:cNvPicPr>
            <a:picLocks noChangeAspect="1"/>
          </p:cNvPicPr>
          <p:nvPr/>
        </p:nvPicPr>
        <p:blipFill>
          <a:blip r:embed="rId4"/>
          <a:stretch>
            <a:fillRect/>
          </a:stretch>
        </p:blipFill>
        <p:spPr>
          <a:xfrm>
            <a:off x="1066800" y="299133"/>
            <a:ext cx="1130113" cy="941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p:nvPicPr>
        <p:blipFill>
          <a:blip r:embed="rId5"/>
          <a:stretch>
            <a:fillRect/>
          </a:stretch>
        </p:blipFill>
        <p:spPr>
          <a:xfrm>
            <a:off x="6431918" y="5702560"/>
            <a:ext cx="968614" cy="1018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p:cNvPicPr>
            <a:picLocks noChangeAspect="1"/>
          </p:cNvPicPr>
          <p:nvPr/>
        </p:nvPicPr>
        <p:blipFill>
          <a:blip r:embed="rId6"/>
          <a:stretch>
            <a:fillRect/>
          </a:stretch>
        </p:blipFill>
        <p:spPr>
          <a:xfrm>
            <a:off x="131385" y="1011162"/>
            <a:ext cx="981041" cy="904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a:blip r:embed="rId7"/>
          <a:stretch>
            <a:fillRect/>
          </a:stretch>
        </p:blipFill>
        <p:spPr>
          <a:xfrm>
            <a:off x="10585481" y="349425"/>
            <a:ext cx="1395959" cy="1637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1023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AES</a:t>
            </a:r>
            <a:endParaRPr lang="fr-FR" dirty="0"/>
          </a:p>
        </p:txBody>
      </p:sp>
      <p:pic>
        <p:nvPicPr>
          <p:cNvPr id="4" name="Espace réservé du contenu 3"/>
          <p:cNvPicPr>
            <a:picLocks noGrp="1" noChangeAspect="1"/>
          </p:cNvPicPr>
          <p:nvPr>
            <p:ph idx="1"/>
          </p:nvPr>
        </p:nvPicPr>
        <p:blipFill>
          <a:blip r:embed="rId2"/>
          <a:stretch>
            <a:fillRect/>
          </a:stretch>
        </p:blipFill>
        <p:spPr>
          <a:xfrm>
            <a:off x="390559" y="1428629"/>
            <a:ext cx="5027641" cy="4365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stretch>
            <a:fillRect/>
          </a:stretch>
        </p:blipFill>
        <p:spPr>
          <a:xfrm>
            <a:off x="6431918" y="1694657"/>
            <a:ext cx="5129704" cy="3833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nvSpPr>
        <p:spPr>
          <a:xfrm>
            <a:off x="9319053" y="6581001"/>
            <a:ext cx="2872947" cy="276999"/>
          </a:xfrm>
          <a:prstGeom prst="rect">
            <a:avLst/>
          </a:prstGeom>
          <a:noFill/>
        </p:spPr>
        <p:txBody>
          <a:bodyPr wrap="square" rtlCol="0">
            <a:spAutoFit/>
          </a:bodyPr>
          <a:lstStyle/>
          <a:p>
            <a:r>
              <a:rPr lang="fr-FR" sz="1200" i="1" dirty="0" smtClean="0"/>
              <a:t>Recommandations du groupe d’experts VIH</a:t>
            </a:r>
            <a:endParaRPr lang="fr-FR" sz="1200" i="1" dirty="0"/>
          </a:p>
        </p:txBody>
      </p:sp>
      <p:pic>
        <p:nvPicPr>
          <p:cNvPr id="8" name="Image 7"/>
          <p:cNvPicPr>
            <a:picLocks noChangeAspect="1"/>
          </p:cNvPicPr>
          <p:nvPr/>
        </p:nvPicPr>
        <p:blipFill>
          <a:blip r:embed="rId4"/>
          <a:stretch>
            <a:fillRect/>
          </a:stretch>
        </p:blipFill>
        <p:spPr>
          <a:xfrm>
            <a:off x="1066800" y="299133"/>
            <a:ext cx="1130113" cy="941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p:nvPicPr>
        <p:blipFill>
          <a:blip r:embed="rId5"/>
          <a:stretch>
            <a:fillRect/>
          </a:stretch>
        </p:blipFill>
        <p:spPr>
          <a:xfrm>
            <a:off x="6431918" y="5702560"/>
            <a:ext cx="968614" cy="1018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p:cNvPicPr>
            <a:picLocks noChangeAspect="1"/>
          </p:cNvPicPr>
          <p:nvPr/>
        </p:nvPicPr>
        <p:blipFill>
          <a:blip r:embed="rId6"/>
          <a:stretch>
            <a:fillRect/>
          </a:stretch>
        </p:blipFill>
        <p:spPr>
          <a:xfrm>
            <a:off x="131385" y="1011162"/>
            <a:ext cx="981041" cy="904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a:blip r:embed="rId7"/>
          <a:stretch>
            <a:fillRect/>
          </a:stretch>
        </p:blipFill>
        <p:spPr>
          <a:xfrm>
            <a:off x="10585481" y="349425"/>
            <a:ext cx="1395959" cy="1637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à coins arrondis 10"/>
          <p:cNvSpPr/>
          <p:nvPr/>
        </p:nvSpPr>
        <p:spPr>
          <a:xfrm>
            <a:off x="2516964" y="2165837"/>
            <a:ext cx="699255" cy="2564425"/>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2" name="Rectangle à coins arrondis 11"/>
          <p:cNvSpPr/>
          <p:nvPr/>
        </p:nvSpPr>
        <p:spPr>
          <a:xfrm>
            <a:off x="4106008" y="2077915"/>
            <a:ext cx="870437" cy="2652347"/>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3" name="Rectangle à coins arrondis 12"/>
          <p:cNvSpPr/>
          <p:nvPr/>
        </p:nvSpPr>
        <p:spPr>
          <a:xfrm>
            <a:off x="492369" y="4396154"/>
            <a:ext cx="4536831" cy="334108"/>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Tree>
    <p:extLst>
      <p:ext uri="{BB962C8B-B14F-4D97-AF65-F5344CB8AC3E}">
        <p14:creationId xmlns:p14="http://schemas.microsoft.com/office/powerpoint/2010/main" val="1931179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AES</a:t>
            </a:r>
            <a:endParaRPr lang="fr-FR" dirty="0"/>
          </a:p>
        </p:txBody>
      </p:sp>
      <p:pic>
        <p:nvPicPr>
          <p:cNvPr id="4" name="Espace réservé du contenu 3"/>
          <p:cNvPicPr>
            <a:picLocks noGrp="1" noChangeAspect="1"/>
          </p:cNvPicPr>
          <p:nvPr>
            <p:ph idx="1"/>
          </p:nvPr>
        </p:nvPicPr>
        <p:blipFill>
          <a:blip r:embed="rId2"/>
          <a:stretch>
            <a:fillRect/>
          </a:stretch>
        </p:blipFill>
        <p:spPr>
          <a:xfrm>
            <a:off x="390559" y="1428629"/>
            <a:ext cx="5027641" cy="4365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stretch>
            <a:fillRect/>
          </a:stretch>
        </p:blipFill>
        <p:spPr>
          <a:xfrm>
            <a:off x="6431918" y="1694657"/>
            <a:ext cx="5129704" cy="3833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nvSpPr>
        <p:spPr>
          <a:xfrm>
            <a:off x="9319053" y="6581001"/>
            <a:ext cx="2872947" cy="276999"/>
          </a:xfrm>
          <a:prstGeom prst="rect">
            <a:avLst/>
          </a:prstGeom>
          <a:noFill/>
        </p:spPr>
        <p:txBody>
          <a:bodyPr wrap="square" rtlCol="0">
            <a:spAutoFit/>
          </a:bodyPr>
          <a:lstStyle/>
          <a:p>
            <a:r>
              <a:rPr lang="fr-FR" sz="1200" i="1" dirty="0" smtClean="0"/>
              <a:t>Recommandations du groupe d’experts VIH</a:t>
            </a:r>
            <a:endParaRPr lang="fr-FR" sz="1200" i="1" dirty="0"/>
          </a:p>
        </p:txBody>
      </p:sp>
      <p:pic>
        <p:nvPicPr>
          <p:cNvPr id="8" name="Image 7"/>
          <p:cNvPicPr>
            <a:picLocks noChangeAspect="1"/>
          </p:cNvPicPr>
          <p:nvPr/>
        </p:nvPicPr>
        <p:blipFill>
          <a:blip r:embed="rId4"/>
          <a:stretch>
            <a:fillRect/>
          </a:stretch>
        </p:blipFill>
        <p:spPr>
          <a:xfrm>
            <a:off x="1066800" y="299133"/>
            <a:ext cx="1130113" cy="941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p:nvPicPr>
        <p:blipFill>
          <a:blip r:embed="rId5"/>
          <a:stretch>
            <a:fillRect/>
          </a:stretch>
        </p:blipFill>
        <p:spPr>
          <a:xfrm>
            <a:off x="6431918" y="5702560"/>
            <a:ext cx="968614" cy="1018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p:cNvPicPr>
            <a:picLocks noChangeAspect="1"/>
          </p:cNvPicPr>
          <p:nvPr/>
        </p:nvPicPr>
        <p:blipFill>
          <a:blip r:embed="rId6"/>
          <a:stretch>
            <a:fillRect/>
          </a:stretch>
        </p:blipFill>
        <p:spPr>
          <a:xfrm>
            <a:off x="131385" y="1011162"/>
            <a:ext cx="981041" cy="904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a:blip r:embed="rId7"/>
          <a:stretch>
            <a:fillRect/>
          </a:stretch>
        </p:blipFill>
        <p:spPr>
          <a:xfrm>
            <a:off x="10585481" y="349425"/>
            <a:ext cx="1395959" cy="1637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à coins arrondis 10"/>
          <p:cNvSpPr/>
          <p:nvPr/>
        </p:nvSpPr>
        <p:spPr>
          <a:xfrm>
            <a:off x="2516964" y="2165837"/>
            <a:ext cx="699255" cy="2564425"/>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2" name="Rectangle à coins arrondis 11"/>
          <p:cNvSpPr/>
          <p:nvPr/>
        </p:nvSpPr>
        <p:spPr>
          <a:xfrm>
            <a:off x="4106008" y="2077915"/>
            <a:ext cx="870437" cy="2652347"/>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3" name="Rectangle à coins arrondis 12"/>
          <p:cNvSpPr/>
          <p:nvPr/>
        </p:nvSpPr>
        <p:spPr>
          <a:xfrm>
            <a:off x="492369" y="4396154"/>
            <a:ext cx="4536831" cy="334108"/>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4" name="Rectangle à coins arrondis 13"/>
          <p:cNvSpPr/>
          <p:nvPr/>
        </p:nvSpPr>
        <p:spPr>
          <a:xfrm>
            <a:off x="9417720" y="2539177"/>
            <a:ext cx="880024" cy="1599110"/>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5" name="Rectangle à coins arrondis 14"/>
          <p:cNvSpPr/>
          <p:nvPr/>
        </p:nvSpPr>
        <p:spPr>
          <a:xfrm>
            <a:off x="6500444" y="4138286"/>
            <a:ext cx="4783016" cy="562707"/>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6" name="Rectangle à coins arrondis 15"/>
          <p:cNvSpPr/>
          <p:nvPr/>
        </p:nvSpPr>
        <p:spPr>
          <a:xfrm>
            <a:off x="10324640" y="3311176"/>
            <a:ext cx="1011116" cy="826477"/>
          </a:xfrm>
          <a:prstGeom prst="round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Tree>
    <p:extLst>
      <p:ext uri="{BB962C8B-B14F-4D97-AF65-F5344CB8AC3E}">
        <p14:creationId xmlns:p14="http://schemas.microsoft.com/office/powerpoint/2010/main" val="1491798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7871E63-1350-B9F2-91AE-E0CED4FB8E87}"/>
              </a:ext>
            </a:extLst>
          </p:cNvPr>
          <p:cNvSpPr>
            <a:spLocks noGrp="1"/>
          </p:cNvSpPr>
          <p:nvPr>
            <p:ph type="title"/>
          </p:nvPr>
        </p:nvSpPr>
        <p:spPr>
          <a:xfrm>
            <a:off x="450723" y="0"/>
            <a:ext cx="6188202" cy="1018816"/>
          </a:xfrm>
        </p:spPr>
        <p:txBody>
          <a:bodyPr>
            <a:normAutofit/>
          </a:bodyPr>
          <a:lstStyle/>
          <a:p>
            <a:r>
              <a:rPr lang="fr-FR" sz="5000" dirty="0"/>
              <a:t>Vaccinations</a:t>
            </a:r>
          </a:p>
        </p:txBody>
      </p:sp>
      <p:sp>
        <p:nvSpPr>
          <p:cNvPr id="7" name="Espace réservé du contenu 2">
            <a:extLst>
              <a:ext uri="{FF2B5EF4-FFF2-40B4-BE49-F238E27FC236}">
                <a16:creationId xmlns:a16="http://schemas.microsoft.com/office/drawing/2014/main" xmlns="" id="{4D835F91-3DC3-D724-1E88-57A6D2292229}"/>
              </a:ext>
            </a:extLst>
          </p:cNvPr>
          <p:cNvSpPr>
            <a:spLocks noGrp="1"/>
          </p:cNvSpPr>
          <p:nvPr>
            <p:ph idx="1"/>
          </p:nvPr>
        </p:nvSpPr>
        <p:spPr>
          <a:xfrm>
            <a:off x="619126" y="1152166"/>
            <a:ext cx="11572874" cy="5431536"/>
          </a:xfrm>
        </p:spPr>
        <p:txBody>
          <a:bodyPr anchor="ctr">
            <a:normAutofit/>
          </a:bodyPr>
          <a:lstStyle/>
          <a:p>
            <a:pPr marL="0" indent="0">
              <a:buNone/>
            </a:pPr>
            <a:r>
              <a:rPr lang="fr-FR" sz="1700" b="1" i="0" u="none" strike="noStrike" baseline="0" dirty="0">
                <a:latin typeface="Roboto" panose="02000000000000000000" pitchFamily="2" charset="0"/>
                <a:ea typeface="Roboto" panose="02000000000000000000" pitchFamily="2" charset="0"/>
                <a:cs typeface="Roboto" panose="02000000000000000000" pitchFamily="2" charset="0"/>
              </a:rPr>
              <a:t>Hépatite A : </a:t>
            </a:r>
            <a:r>
              <a:rPr lang="fr-FR" sz="1700" b="0" i="0" u="none" strike="noStrike" baseline="0" dirty="0">
                <a:latin typeface="Roboto" panose="02000000000000000000" pitchFamily="2" charset="0"/>
                <a:ea typeface="Roboto" panose="02000000000000000000" pitchFamily="2" charset="0"/>
                <a:cs typeface="Roboto" panose="02000000000000000000" pitchFamily="2" charset="0"/>
              </a:rPr>
              <a:t>recommandée chez les HSH</a:t>
            </a:r>
          </a:p>
          <a:p>
            <a:r>
              <a:rPr lang="fr-FR" sz="1700" b="0" i="0" u="none" strike="noStrike" baseline="0" dirty="0">
                <a:solidFill>
                  <a:srgbClr val="00B050"/>
                </a:solidFill>
                <a:latin typeface="Roboto" panose="02000000000000000000" pitchFamily="2" charset="0"/>
                <a:ea typeface="Roboto" panose="02000000000000000000" pitchFamily="2" charset="0"/>
                <a:cs typeface="Roboto" panose="02000000000000000000" pitchFamily="2" charset="0"/>
              </a:rPr>
              <a:t>1 dose puis un rappel 6 à 12 mois plus tard </a:t>
            </a:r>
            <a:r>
              <a:rPr lang="fr-FR" sz="1700" b="0" i="0" u="none" strike="noStrike" baseline="0" dirty="0">
                <a:latin typeface="Roboto" panose="02000000000000000000" pitchFamily="2" charset="0"/>
                <a:ea typeface="Roboto" panose="02000000000000000000" pitchFamily="2" charset="0"/>
                <a:cs typeface="Roboto" panose="02000000000000000000" pitchFamily="2" charset="0"/>
              </a:rPr>
              <a:t>(jusqu’à 5 ans)</a:t>
            </a:r>
          </a:p>
          <a:p>
            <a:pPr marL="0" indent="0">
              <a:buNone/>
            </a:pPr>
            <a:r>
              <a:rPr lang="fr-FR" sz="1700" b="1" i="0" u="none" strike="noStrike" baseline="0" dirty="0">
                <a:latin typeface="Roboto" panose="02000000000000000000" pitchFamily="2" charset="0"/>
                <a:ea typeface="Roboto" panose="02000000000000000000" pitchFamily="2" charset="0"/>
                <a:cs typeface="Roboto" panose="02000000000000000000" pitchFamily="2" charset="0"/>
              </a:rPr>
              <a:t>Hépatite B </a:t>
            </a:r>
            <a:r>
              <a:rPr lang="fr-FR" sz="1700" i="0" u="none" strike="noStrike" baseline="0" dirty="0">
                <a:latin typeface="Roboto" panose="02000000000000000000" pitchFamily="2" charset="0"/>
                <a:ea typeface="Roboto" panose="02000000000000000000" pitchFamily="2" charset="0"/>
                <a:cs typeface="Roboto" panose="02000000000000000000" pitchFamily="2" charset="0"/>
              </a:rPr>
              <a:t>: recommandée pour tout le monde jusqu’à l’âge de 15ans ; personnes </a:t>
            </a:r>
            <a:r>
              <a:rPr lang="fr-FR" sz="1700" b="0" i="0" u="none" strike="noStrike" baseline="0" dirty="0">
                <a:latin typeface="Roboto" panose="02000000000000000000" pitchFamily="2" charset="0"/>
                <a:ea typeface="Roboto" panose="02000000000000000000" pitchFamily="2" charset="0"/>
                <a:cs typeface="Roboto" panose="02000000000000000000" pitchFamily="2" charset="0"/>
              </a:rPr>
              <a:t>ayant des relations sexuelles avec des partenaires multiples, exposés aux IST, usagers de drogues, voyageurs en zone à risque, personnes détenues, personnes porteuses d’une hépatopathie chronique, personnes infectées par le VIH ou le VHC… ; professionnels médicaux, para médicaux, établissements de soins, de prévention (obligatoire selon profession), secouristes, éboueurs, tatoueurs…) </a:t>
            </a:r>
          </a:p>
          <a:p>
            <a:r>
              <a:rPr lang="es-ES" sz="1700" b="0" i="0" u="none" strike="noStrike" baseline="0" dirty="0">
                <a:solidFill>
                  <a:srgbClr val="00B050"/>
                </a:solidFill>
                <a:latin typeface="Roboto" panose="02000000000000000000" pitchFamily="2" charset="0"/>
                <a:ea typeface="Roboto" panose="02000000000000000000" pitchFamily="2" charset="0"/>
                <a:cs typeface="Roboto" panose="02000000000000000000" pitchFamily="2" charset="0"/>
              </a:rPr>
              <a:t>3 doses: M0 – M1 – M6</a:t>
            </a:r>
          </a:p>
          <a:p>
            <a:pPr marL="0" indent="0">
              <a:buNone/>
            </a:pPr>
            <a:r>
              <a:rPr lang="fr-FR" sz="1700" b="1" i="0" u="none" strike="noStrike" baseline="0" dirty="0" smtClean="0">
                <a:latin typeface="Roboto" panose="02000000000000000000" pitchFamily="2" charset="0"/>
                <a:ea typeface="Roboto" panose="02000000000000000000" pitchFamily="2" charset="0"/>
                <a:cs typeface="Roboto" panose="02000000000000000000" pitchFamily="2" charset="0"/>
              </a:rPr>
              <a:t>Papillomavirus </a:t>
            </a:r>
            <a:r>
              <a:rPr lang="fr-FR" sz="1700" b="1" i="0" u="none" strike="noStrike" baseline="0" dirty="0">
                <a:latin typeface="Roboto" panose="02000000000000000000" pitchFamily="2" charset="0"/>
                <a:ea typeface="Roboto" panose="02000000000000000000" pitchFamily="2" charset="0"/>
                <a:cs typeface="Roboto" panose="02000000000000000000" pitchFamily="2" charset="0"/>
              </a:rPr>
              <a:t>HPV </a:t>
            </a:r>
            <a:r>
              <a:rPr lang="fr-FR" sz="1700" i="0" u="none" strike="noStrike" baseline="0" dirty="0">
                <a:latin typeface="Roboto" panose="02000000000000000000" pitchFamily="2" charset="0"/>
                <a:ea typeface="Roboto" panose="02000000000000000000" pitchFamily="2" charset="0"/>
                <a:cs typeface="Roboto" panose="02000000000000000000" pitchFamily="2" charset="0"/>
              </a:rPr>
              <a:t>: recommandée </a:t>
            </a:r>
            <a:r>
              <a:rPr lang="fr-FR" sz="1700" b="0" i="0" u="none" strike="noStrike" baseline="0" dirty="0">
                <a:latin typeface="Roboto" panose="02000000000000000000" pitchFamily="2" charset="0"/>
                <a:ea typeface="Roboto" panose="02000000000000000000" pitchFamily="2" charset="0"/>
                <a:cs typeface="Roboto" panose="02000000000000000000" pitchFamily="2" charset="0"/>
              </a:rPr>
              <a:t>chez les jeunes filles jusqu’à l’âge de 19 ans ; HSH jusqu’à l’âge de 26 ans</a:t>
            </a:r>
          </a:p>
          <a:p>
            <a:r>
              <a:rPr lang="es-ES" sz="1700" b="0" i="0" u="none" strike="noStrike" baseline="0" dirty="0">
                <a:solidFill>
                  <a:srgbClr val="00B050"/>
                </a:solidFill>
                <a:latin typeface="Roboto" panose="02000000000000000000" pitchFamily="2" charset="0"/>
                <a:ea typeface="Roboto" panose="02000000000000000000" pitchFamily="2" charset="0"/>
                <a:cs typeface="Roboto" panose="02000000000000000000" pitchFamily="2" charset="0"/>
              </a:rPr>
              <a:t>3 doses: M0 – M2 – </a:t>
            </a:r>
            <a:r>
              <a:rPr lang="es-ES" sz="1700" b="0" i="0" u="none" strike="noStrike" baseline="0" dirty="0" smtClean="0">
                <a:solidFill>
                  <a:srgbClr val="00B050"/>
                </a:solidFill>
                <a:latin typeface="Roboto" panose="02000000000000000000" pitchFamily="2" charset="0"/>
                <a:ea typeface="Roboto" panose="02000000000000000000" pitchFamily="2" charset="0"/>
                <a:cs typeface="Roboto" panose="02000000000000000000" pitchFamily="2" charset="0"/>
              </a:rPr>
              <a:t>M6</a:t>
            </a:r>
          </a:p>
          <a:p>
            <a:pPr marL="0" indent="0">
              <a:buNone/>
            </a:pPr>
            <a:r>
              <a:rPr lang="es-ES" sz="1700" dirty="0" err="1" smtClean="0">
                <a:solidFill>
                  <a:schemeClr val="tx1"/>
                </a:solidFill>
                <a:latin typeface="Roboto" panose="02000000000000000000" pitchFamily="2" charset="0"/>
                <a:ea typeface="Roboto" panose="02000000000000000000" pitchFamily="2" charset="0"/>
                <a:cs typeface="Roboto" panose="02000000000000000000" pitchFamily="2" charset="0"/>
              </a:rPr>
              <a:t>Penser</a:t>
            </a:r>
            <a:r>
              <a:rPr lang="es-ES" sz="1700" dirty="0" smtClean="0">
                <a:solidFill>
                  <a:schemeClr val="tx1"/>
                </a:solidFill>
                <a:latin typeface="Roboto" panose="02000000000000000000" pitchFamily="2" charset="0"/>
                <a:ea typeface="Roboto" panose="02000000000000000000" pitchFamily="2" charset="0"/>
                <a:cs typeface="Roboto" panose="02000000000000000000" pitchFamily="2" charset="0"/>
              </a:rPr>
              <a:t> </a:t>
            </a:r>
            <a:r>
              <a:rPr lang="es-ES" sz="1700" dirty="0" err="1" smtClean="0">
                <a:solidFill>
                  <a:schemeClr val="tx1"/>
                </a:solidFill>
                <a:latin typeface="Roboto" panose="02000000000000000000" pitchFamily="2" charset="0"/>
                <a:ea typeface="Roboto" panose="02000000000000000000" pitchFamily="2" charset="0"/>
                <a:cs typeface="Roboto" panose="02000000000000000000" pitchFamily="2" charset="0"/>
              </a:rPr>
              <a:t>au</a:t>
            </a:r>
            <a:r>
              <a:rPr lang="es-ES" sz="1700" dirty="0" smtClean="0">
                <a:solidFill>
                  <a:schemeClr val="tx1"/>
                </a:solidFill>
                <a:latin typeface="Roboto" panose="02000000000000000000" pitchFamily="2" charset="0"/>
                <a:ea typeface="Roboto" panose="02000000000000000000" pitchFamily="2" charset="0"/>
                <a:cs typeface="Roboto" panose="02000000000000000000" pitchFamily="2" charset="0"/>
              </a:rPr>
              <a:t> rappel </a:t>
            </a:r>
            <a:r>
              <a:rPr lang="es-ES" sz="1700" b="1" dirty="0" err="1" smtClean="0">
                <a:solidFill>
                  <a:schemeClr val="tx1"/>
                </a:solidFill>
                <a:latin typeface="Roboto" panose="02000000000000000000" pitchFamily="2" charset="0"/>
                <a:ea typeface="Roboto" panose="02000000000000000000" pitchFamily="2" charset="0"/>
                <a:cs typeface="Roboto" panose="02000000000000000000" pitchFamily="2" charset="0"/>
              </a:rPr>
              <a:t>DTPCa</a:t>
            </a:r>
            <a:r>
              <a:rPr lang="es-ES" sz="1700" dirty="0" smtClean="0">
                <a:solidFill>
                  <a:schemeClr val="tx1"/>
                </a:solidFill>
                <a:latin typeface="Roboto" panose="02000000000000000000" pitchFamily="2" charset="0"/>
                <a:ea typeface="Roboto" panose="02000000000000000000" pitchFamily="2" charset="0"/>
                <a:cs typeface="Roboto" panose="02000000000000000000" pitchFamily="2" charset="0"/>
              </a:rPr>
              <a:t> à 25 </a:t>
            </a:r>
            <a:r>
              <a:rPr lang="es-ES" sz="1700" dirty="0" err="1" smtClean="0">
                <a:solidFill>
                  <a:schemeClr val="tx1"/>
                </a:solidFill>
                <a:latin typeface="Roboto" panose="02000000000000000000" pitchFamily="2" charset="0"/>
                <a:ea typeface="Roboto" panose="02000000000000000000" pitchFamily="2" charset="0"/>
                <a:cs typeface="Roboto" panose="02000000000000000000" pitchFamily="2" charset="0"/>
              </a:rPr>
              <a:t>ans</a:t>
            </a:r>
            <a:endParaRPr lang="es-ES" sz="1700" dirty="0" smtClean="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s-ES" sz="1700" b="1" dirty="0" err="1" smtClean="0">
                <a:solidFill>
                  <a:schemeClr val="tx1"/>
                </a:solidFill>
                <a:latin typeface="Roboto" panose="02000000000000000000" pitchFamily="2" charset="0"/>
                <a:ea typeface="Roboto" panose="02000000000000000000" pitchFamily="2" charset="0"/>
                <a:cs typeface="Roboto" panose="02000000000000000000" pitchFamily="2" charset="0"/>
              </a:rPr>
              <a:t>Méningocoque</a:t>
            </a:r>
            <a:r>
              <a:rPr lang="es-ES" sz="1700" b="1" dirty="0" smtClean="0">
                <a:solidFill>
                  <a:schemeClr val="tx1"/>
                </a:solidFill>
                <a:latin typeface="Roboto" panose="02000000000000000000" pitchFamily="2" charset="0"/>
                <a:ea typeface="Roboto" panose="02000000000000000000" pitchFamily="2" charset="0"/>
                <a:cs typeface="Roboto" panose="02000000000000000000" pitchFamily="2" charset="0"/>
              </a:rPr>
              <a:t> C </a:t>
            </a:r>
            <a:r>
              <a:rPr lang="es-ES" sz="1700" dirty="0" err="1" smtClean="0">
                <a:solidFill>
                  <a:schemeClr val="tx1"/>
                </a:solidFill>
                <a:latin typeface="Roboto" panose="02000000000000000000" pitchFamily="2" charset="0"/>
                <a:ea typeface="Roboto" panose="02000000000000000000" pitchFamily="2" charset="0"/>
                <a:cs typeface="Roboto" panose="02000000000000000000" pitchFamily="2" charset="0"/>
              </a:rPr>
              <a:t>jusqu’à</a:t>
            </a:r>
            <a:r>
              <a:rPr lang="es-ES" sz="1700" dirty="0" smtClean="0">
                <a:solidFill>
                  <a:schemeClr val="tx1"/>
                </a:solidFill>
                <a:latin typeface="Roboto" panose="02000000000000000000" pitchFamily="2" charset="0"/>
                <a:ea typeface="Roboto" panose="02000000000000000000" pitchFamily="2" charset="0"/>
                <a:cs typeface="Roboto" panose="02000000000000000000" pitchFamily="2" charset="0"/>
              </a:rPr>
              <a:t> 24 </a:t>
            </a:r>
            <a:r>
              <a:rPr lang="es-ES" sz="1700" dirty="0" err="1" smtClean="0">
                <a:solidFill>
                  <a:schemeClr val="tx1"/>
                </a:solidFill>
                <a:latin typeface="Roboto" panose="02000000000000000000" pitchFamily="2" charset="0"/>
                <a:ea typeface="Roboto" panose="02000000000000000000" pitchFamily="2" charset="0"/>
                <a:cs typeface="Roboto" panose="02000000000000000000" pitchFamily="2" charset="0"/>
              </a:rPr>
              <a:t>ans</a:t>
            </a:r>
            <a:endParaRPr lang="fr-FR" sz="17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19464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388" y="0"/>
            <a:ext cx="6012927" cy="1168606"/>
          </a:xfrm>
        </p:spPr>
        <p:txBody>
          <a:bodyPr>
            <a:normAutofit fontScale="90000"/>
          </a:bodyPr>
          <a:lstStyle/>
          <a:p>
            <a:r>
              <a:rPr lang="fr-FR" sz="7200" dirty="0" smtClean="0">
                <a:solidFill>
                  <a:schemeClr val="bg1"/>
                </a:solidFill>
              </a:rPr>
              <a:t>Vaccination HPV</a:t>
            </a:r>
            <a:endParaRPr lang="fr-FR" sz="7200" dirty="0">
              <a:solidFill>
                <a:schemeClr val="bg1"/>
              </a:solidFill>
            </a:endParaRPr>
          </a:p>
        </p:txBody>
      </p:sp>
      <p:sp>
        <p:nvSpPr>
          <p:cNvPr id="3" name="Sous-titre 2"/>
          <p:cNvSpPr>
            <a:spLocks noGrp="1"/>
          </p:cNvSpPr>
          <p:nvPr>
            <p:ph type="subTitle" idx="1"/>
          </p:nvPr>
        </p:nvSpPr>
        <p:spPr>
          <a:xfrm>
            <a:off x="4665785" y="2591379"/>
            <a:ext cx="5811715" cy="2059751"/>
          </a:xfrm>
        </p:spPr>
        <p:txBody>
          <a:bodyPr>
            <a:normAutofit/>
          </a:bodyPr>
          <a:lstStyle/>
          <a:p>
            <a:r>
              <a:rPr lang="fr-FR" sz="1800" dirty="0" smtClean="0"/>
              <a:t>Quadrivalent = 6-11-16-18</a:t>
            </a:r>
          </a:p>
          <a:p>
            <a:r>
              <a:rPr lang="fr-FR" sz="1800" dirty="0" smtClean="0"/>
              <a:t>Pro oncogènes : </a:t>
            </a:r>
            <a:r>
              <a:rPr lang="fr-FR" sz="1800" b="1" dirty="0" smtClean="0"/>
              <a:t>16</a:t>
            </a:r>
            <a:r>
              <a:rPr lang="fr-FR" sz="1800" dirty="0" smtClean="0"/>
              <a:t> ++ et </a:t>
            </a:r>
            <a:r>
              <a:rPr lang="fr-FR" sz="1800" b="1" dirty="0" smtClean="0"/>
              <a:t>18</a:t>
            </a:r>
          </a:p>
          <a:p>
            <a:r>
              <a:rPr lang="fr-FR" sz="1800" dirty="0" err="1" smtClean="0"/>
              <a:t>Nonavalent</a:t>
            </a:r>
            <a:r>
              <a:rPr lang="fr-FR" sz="1800" dirty="0" smtClean="0"/>
              <a:t> </a:t>
            </a:r>
            <a:r>
              <a:rPr lang="fr-FR" sz="1800" dirty="0"/>
              <a:t>6, 11, </a:t>
            </a:r>
            <a:r>
              <a:rPr lang="fr-FR" sz="1800" b="1" dirty="0"/>
              <a:t>16</a:t>
            </a:r>
            <a:r>
              <a:rPr lang="fr-FR" sz="1800" dirty="0"/>
              <a:t>, </a:t>
            </a:r>
            <a:r>
              <a:rPr lang="fr-FR" sz="1800" b="1" dirty="0"/>
              <a:t>18</a:t>
            </a:r>
            <a:r>
              <a:rPr lang="fr-FR" sz="1800" dirty="0"/>
              <a:t>, 31, 33, 45, 52 et </a:t>
            </a:r>
            <a:r>
              <a:rPr lang="fr-FR" sz="1800" dirty="0" smtClean="0"/>
              <a:t>58</a:t>
            </a:r>
          </a:p>
          <a:p>
            <a:endParaRPr lang="fr-FR" dirty="0"/>
          </a:p>
        </p:txBody>
      </p:sp>
      <p:pic>
        <p:nvPicPr>
          <p:cNvPr id="4" name="Image 3"/>
          <p:cNvPicPr>
            <a:picLocks noChangeAspect="1"/>
          </p:cNvPicPr>
          <p:nvPr/>
        </p:nvPicPr>
        <p:blipFill>
          <a:blip r:embed="rId2"/>
          <a:stretch>
            <a:fillRect/>
          </a:stretch>
        </p:blipFill>
        <p:spPr>
          <a:xfrm>
            <a:off x="263768" y="4572000"/>
            <a:ext cx="6832734" cy="921520"/>
          </a:xfrm>
          <a:prstGeom prst="rect">
            <a:avLst/>
          </a:prstGeom>
        </p:spPr>
      </p:pic>
      <p:pic>
        <p:nvPicPr>
          <p:cNvPr id="6" name="Image 5"/>
          <p:cNvPicPr>
            <a:picLocks noChangeAspect="1"/>
          </p:cNvPicPr>
          <p:nvPr/>
        </p:nvPicPr>
        <p:blipFill>
          <a:blip r:embed="rId3"/>
          <a:stretch>
            <a:fillRect/>
          </a:stretch>
        </p:blipFill>
        <p:spPr>
          <a:xfrm>
            <a:off x="941876" y="1647161"/>
            <a:ext cx="2305416" cy="1711500"/>
          </a:xfrm>
          <a:prstGeom prst="rect">
            <a:avLst/>
          </a:prstGeom>
        </p:spPr>
      </p:pic>
      <p:pic>
        <p:nvPicPr>
          <p:cNvPr id="7" name="Image 6"/>
          <p:cNvPicPr>
            <a:picLocks noChangeAspect="1"/>
          </p:cNvPicPr>
          <p:nvPr/>
        </p:nvPicPr>
        <p:blipFill>
          <a:blip r:embed="rId4"/>
          <a:stretch>
            <a:fillRect/>
          </a:stretch>
        </p:blipFill>
        <p:spPr>
          <a:xfrm>
            <a:off x="9407066" y="4971522"/>
            <a:ext cx="2784934" cy="1940902"/>
          </a:xfrm>
          <a:prstGeom prst="rect">
            <a:avLst/>
          </a:prstGeom>
        </p:spPr>
      </p:pic>
      <p:sp>
        <p:nvSpPr>
          <p:cNvPr id="8" name="Sous-titre 2"/>
          <p:cNvSpPr txBox="1">
            <a:spLocks/>
          </p:cNvSpPr>
          <p:nvPr/>
        </p:nvSpPr>
        <p:spPr>
          <a:xfrm>
            <a:off x="263768" y="5651782"/>
            <a:ext cx="6137031" cy="5803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fr-FR" sz="1400" cap="none" dirty="0" smtClean="0">
                <a:latin typeface="Arial" panose="020B0604020202020204" pitchFamily="34" charset="0"/>
                <a:cs typeface="Arial" panose="020B0604020202020204" pitchFamily="34" charset="0"/>
              </a:rPr>
              <a:t>Jusqu’à 26 ans pour les HSH, et bientôt pour tous et toutes</a:t>
            </a:r>
          </a:p>
          <a:p>
            <a:endParaRPr lang="fr-FR" dirty="0"/>
          </a:p>
        </p:txBody>
      </p:sp>
      <p:sp>
        <p:nvSpPr>
          <p:cNvPr id="9" name="Espace réservé du contenu 2">
            <a:extLst>
              <a:ext uri="{FF2B5EF4-FFF2-40B4-BE49-F238E27FC236}">
                <a16:creationId xmlns:a16="http://schemas.microsoft.com/office/drawing/2014/main" xmlns="" id="{73A52041-EB8E-04B2-9B2F-0446C1ED4202}"/>
              </a:ext>
            </a:extLst>
          </p:cNvPr>
          <p:cNvSpPr txBox="1">
            <a:spLocks/>
          </p:cNvSpPr>
          <p:nvPr/>
        </p:nvSpPr>
        <p:spPr>
          <a:xfrm>
            <a:off x="6523892" y="478016"/>
            <a:ext cx="5668108" cy="1594858"/>
          </a:xfrm>
          <a:prstGeom prst="rect">
            <a:avLst/>
          </a:prstGeom>
          <a:solidFill>
            <a:srgbClr val="FFC000"/>
          </a:solidFill>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fr-FR" cap="none" dirty="0" smtClean="0">
                <a:solidFill>
                  <a:schemeClr val="accent2">
                    <a:lumMod val="50000"/>
                  </a:schemeClr>
                </a:solidFill>
              </a:rPr>
              <a:t>Les recommandations à venir vont possiblement valider une vaccination contre HPV jusqu’à l’âge de 26 ans pour </a:t>
            </a:r>
            <a:r>
              <a:rPr lang="fr-FR" cap="none" dirty="0" err="1" smtClean="0">
                <a:solidFill>
                  <a:schemeClr val="accent2">
                    <a:lumMod val="50000"/>
                  </a:schemeClr>
                </a:solidFill>
              </a:rPr>
              <a:t>tous.tes</a:t>
            </a:r>
            <a:endParaRPr lang="fr-FR" cap="none" dirty="0" smtClean="0">
              <a:solidFill>
                <a:schemeClr val="accent2">
                  <a:lumMod val="50000"/>
                </a:schemeClr>
              </a:solidFill>
            </a:endParaRPr>
          </a:p>
          <a:p>
            <a:r>
              <a:rPr lang="fr-FR" cap="none" dirty="0" smtClean="0">
                <a:solidFill>
                  <a:schemeClr val="accent2">
                    <a:lumMod val="50000"/>
                  </a:schemeClr>
                </a:solidFill>
              </a:rPr>
              <a:t>Plus l’activité sexuelle est intense, moins le vaccin est efficace</a:t>
            </a:r>
          </a:p>
          <a:p>
            <a:r>
              <a:rPr lang="fr-FR" cap="none" dirty="0" smtClean="0">
                <a:solidFill>
                  <a:schemeClr val="accent2">
                    <a:lumMod val="50000"/>
                  </a:schemeClr>
                </a:solidFill>
              </a:rPr>
              <a:t>Plus l’âge est avancé, plus la probabilité d’avoir rencontré un HPV-HR est élevée, moins la vaccination est efficace sauf </a:t>
            </a:r>
            <a:r>
              <a:rPr lang="fr-FR" cap="none" dirty="0" err="1" smtClean="0">
                <a:solidFill>
                  <a:schemeClr val="accent2">
                    <a:lumMod val="50000"/>
                  </a:schemeClr>
                </a:solidFill>
              </a:rPr>
              <a:t>pre</a:t>
            </a:r>
            <a:r>
              <a:rPr lang="fr-FR" cap="none" dirty="0" smtClean="0">
                <a:solidFill>
                  <a:schemeClr val="accent2">
                    <a:lumMod val="50000"/>
                  </a:schemeClr>
                </a:solidFill>
              </a:rPr>
              <a:t>-screening par </a:t>
            </a:r>
            <a:r>
              <a:rPr lang="fr-FR" cap="none" dirty="0" err="1" smtClean="0">
                <a:solidFill>
                  <a:schemeClr val="accent2">
                    <a:lumMod val="50000"/>
                  </a:schemeClr>
                </a:solidFill>
              </a:rPr>
              <a:t>serologie</a:t>
            </a:r>
            <a:r>
              <a:rPr lang="fr-FR" cap="none" dirty="0" smtClean="0">
                <a:solidFill>
                  <a:schemeClr val="accent2">
                    <a:lumMod val="50000"/>
                  </a:schemeClr>
                </a:solidFill>
              </a:rPr>
              <a:t> et PCR non faisable en pratique</a:t>
            </a:r>
            <a:endParaRPr lang="fr-FR" cap="none" dirty="0">
              <a:solidFill>
                <a:schemeClr val="accent2">
                  <a:lumMod val="50000"/>
                </a:schemeClr>
              </a:solidFill>
            </a:endParaRPr>
          </a:p>
        </p:txBody>
      </p:sp>
    </p:spTree>
    <p:extLst>
      <p:ext uri="{BB962C8B-B14F-4D97-AF65-F5344CB8AC3E}">
        <p14:creationId xmlns:p14="http://schemas.microsoft.com/office/powerpoint/2010/main" val="35829050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Focus VIH</a:t>
            </a:r>
            <a:endParaRPr lang="fr-FR" dirty="0"/>
          </a:p>
        </p:txBody>
      </p:sp>
    </p:spTree>
    <p:extLst>
      <p:ext uri="{BB962C8B-B14F-4D97-AF65-F5344CB8AC3E}">
        <p14:creationId xmlns:p14="http://schemas.microsoft.com/office/powerpoint/2010/main" val="904352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4349" y="313266"/>
            <a:ext cx="6757051" cy="495021"/>
          </a:xfrm>
        </p:spPr>
        <p:txBody>
          <a:bodyPr>
            <a:noAutofit/>
          </a:bodyPr>
          <a:lstStyle/>
          <a:p>
            <a:r>
              <a:rPr lang="fr-FR" sz="3600" dirty="0" smtClean="0"/>
              <a:t>Vocabulaire </a:t>
            </a:r>
            <a:r>
              <a:rPr lang="fr-FR" sz="3600" dirty="0" smtClean="0"/>
              <a:t>: genres –  orientations</a:t>
            </a:r>
            <a:endParaRPr lang="fr-FR" sz="3600" dirty="0"/>
          </a:p>
        </p:txBody>
      </p:sp>
      <p:sp>
        <p:nvSpPr>
          <p:cNvPr id="3" name="Espace réservé du contenu 2"/>
          <p:cNvSpPr>
            <a:spLocks noGrp="1"/>
          </p:cNvSpPr>
          <p:nvPr>
            <p:ph idx="1"/>
          </p:nvPr>
        </p:nvSpPr>
        <p:spPr>
          <a:xfrm>
            <a:off x="562903" y="1411785"/>
            <a:ext cx="10058400" cy="4909884"/>
          </a:xfrm>
        </p:spPr>
        <p:txBody>
          <a:bodyPr>
            <a:normAutofit fontScale="85000" lnSpcReduction="20000"/>
          </a:bodyPr>
          <a:lstStyle/>
          <a:p>
            <a:pPr>
              <a:buFont typeface="Wingdings" panose="05000000000000000000" pitchFamily="2" charset="2"/>
              <a:buChar char="§"/>
            </a:pPr>
            <a:r>
              <a:rPr lang="fr-FR" dirty="0" smtClean="0"/>
              <a:t> Identités de genre ? </a:t>
            </a:r>
          </a:p>
          <a:p>
            <a:pPr>
              <a:buFont typeface="Wingdings" panose="05000000000000000000" pitchFamily="2" charset="2"/>
              <a:buChar char="§"/>
            </a:pPr>
            <a:r>
              <a:rPr lang="fr-FR" dirty="0" smtClean="0"/>
              <a:t> Orientations sexuelles?</a:t>
            </a:r>
          </a:p>
          <a:p>
            <a:pPr>
              <a:buFont typeface="Wingdings" panose="05000000000000000000" pitchFamily="2" charset="2"/>
              <a:buChar char="§"/>
            </a:pPr>
            <a:endParaRPr lang="fr-FR" dirty="0" smtClean="0"/>
          </a:p>
          <a:p>
            <a:pPr>
              <a:buFont typeface="Wingdings" panose="05000000000000000000" pitchFamily="2" charset="2"/>
              <a:buChar char="§"/>
            </a:pPr>
            <a:r>
              <a:rPr lang="fr-FR" dirty="0"/>
              <a:t> </a:t>
            </a:r>
            <a:r>
              <a:rPr lang="fr-FR" dirty="0" smtClean="0"/>
              <a:t>Personne transgenre : personne ne se reconnaissant pas </a:t>
            </a:r>
            <a:r>
              <a:rPr lang="fr-FR" dirty="0" smtClean="0"/>
              <a:t>dans</a:t>
            </a:r>
          </a:p>
          <a:p>
            <a:pPr marL="0" indent="0">
              <a:buNone/>
            </a:pPr>
            <a:r>
              <a:rPr lang="fr-FR" dirty="0" smtClean="0"/>
              <a:t>son </a:t>
            </a:r>
            <a:r>
              <a:rPr lang="fr-FR" dirty="0" smtClean="0"/>
              <a:t>genre assigné à la naissance. Binaire H - F / non binaire; </a:t>
            </a:r>
            <a:endParaRPr lang="fr-FR" dirty="0" smtClean="0"/>
          </a:p>
          <a:p>
            <a:pPr marL="0" indent="0">
              <a:buNone/>
            </a:pPr>
            <a:r>
              <a:rPr lang="fr-FR" dirty="0" smtClean="0"/>
              <a:t>à </a:t>
            </a:r>
            <a:r>
              <a:rPr lang="fr-FR" dirty="0" smtClean="0"/>
              <a:t>la marge du spectre des </a:t>
            </a:r>
            <a:r>
              <a:rPr lang="fr-FR" dirty="0" err="1" smtClean="0"/>
              <a:t>transidentités</a:t>
            </a:r>
            <a:r>
              <a:rPr lang="fr-FR" dirty="0" smtClean="0"/>
              <a:t> : </a:t>
            </a:r>
            <a:r>
              <a:rPr lang="fr-FR" dirty="0" err="1" smtClean="0"/>
              <a:t>intersexe</a:t>
            </a:r>
            <a:r>
              <a:rPr lang="fr-FR" dirty="0" smtClean="0"/>
              <a:t>. Contraire : </a:t>
            </a:r>
            <a:r>
              <a:rPr lang="fr-FR" dirty="0" err="1" smtClean="0"/>
              <a:t>cisgenre</a:t>
            </a:r>
            <a:endParaRPr lang="fr-FR" dirty="0" smtClean="0"/>
          </a:p>
          <a:p>
            <a:pPr>
              <a:buFont typeface="Wingdings" panose="05000000000000000000" pitchFamily="2" charset="2"/>
              <a:buChar char="§"/>
            </a:pPr>
            <a:r>
              <a:rPr lang="fr-FR" dirty="0"/>
              <a:t> </a:t>
            </a:r>
            <a:r>
              <a:rPr lang="fr-FR" dirty="0" smtClean="0"/>
              <a:t>Hétéro - homo – bi – pan – a – sexuel(le</a:t>
            </a:r>
            <a:r>
              <a:rPr lang="fr-FR" dirty="0" smtClean="0"/>
              <a:t>) etc…</a:t>
            </a:r>
            <a:endParaRPr lang="fr-FR" dirty="0" smtClean="0"/>
          </a:p>
          <a:p>
            <a:pPr>
              <a:buFont typeface="Wingdings" panose="05000000000000000000" pitchFamily="2" charset="2"/>
              <a:buChar char="§"/>
            </a:pPr>
            <a:r>
              <a:rPr lang="fr-FR" dirty="0" smtClean="0"/>
              <a:t> Bannir le terme transsexuel : </a:t>
            </a:r>
            <a:r>
              <a:rPr lang="fr-FR" dirty="0" err="1" smtClean="0"/>
              <a:t>trans</a:t>
            </a:r>
            <a:r>
              <a:rPr lang="fr-FR" dirty="0" smtClean="0"/>
              <a:t> n’est pas une orientation sexuelle mais une identité de genre</a:t>
            </a:r>
          </a:p>
          <a:p>
            <a:pPr>
              <a:buFont typeface="Wingdings" panose="05000000000000000000" pitchFamily="2" charset="2"/>
              <a:buChar char="§"/>
            </a:pPr>
            <a:r>
              <a:rPr lang="fr-FR" dirty="0" smtClean="0"/>
              <a:t>Ne pas hésiter à demander le pronom (il, elle, </a:t>
            </a:r>
            <a:r>
              <a:rPr lang="fr-FR" dirty="0" err="1" smtClean="0"/>
              <a:t>iel</a:t>
            </a:r>
            <a:r>
              <a:rPr lang="fr-FR" dirty="0" smtClean="0"/>
              <a:t>) en cas de doute. Bien moins inconfortable que de </a:t>
            </a:r>
            <a:r>
              <a:rPr lang="fr-FR" dirty="0" err="1" smtClean="0"/>
              <a:t>mégenrer</a:t>
            </a:r>
            <a:r>
              <a:rPr lang="fr-FR" dirty="0" smtClean="0"/>
              <a:t> la personne</a:t>
            </a:r>
          </a:p>
          <a:p>
            <a:pPr>
              <a:buFont typeface="Wingdings" panose="05000000000000000000" pitchFamily="2" charset="2"/>
              <a:buChar char="§"/>
            </a:pPr>
            <a:endParaRPr lang="fr-FR" dirty="0"/>
          </a:p>
          <a:p>
            <a:pPr>
              <a:buFont typeface="Wingdings" panose="05000000000000000000" pitchFamily="2" charset="2"/>
              <a:buChar char="§"/>
            </a:pPr>
            <a:r>
              <a:rPr lang="fr-FR" dirty="0" smtClean="0"/>
              <a:t> La clinique et les examens sont guidés par les organes en place, et non l’identité de genre. Un homme </a:t>
            </a:r>
            <a:r>
              <a:rPr lang="fr-FR" dirty="0" err="1" smtClean="0"/>
              <a:t>trans</a:t>
            </a:r>
            <a:r>
              <a:rPr lang="fr-FR" dirty="0" smtClean="0"/>
              <a:t> peut avoir un vagin, une femme </a:t>
            </a:r>
            <a:r>
              <a:rPr lang="fr-FR" dirty="0" err="1" smtClean="0"/>
              <a:t>trans</a:t>
            </a:r>
            <a:r>
              <a:rPr lang="fr-FR" dirty="0" smtClean="0"/>
              <a:t> peut avoir un pénis. On peut être </a:t>
            </a:r>
            <a:r>
              <a:rPr lang="fr-FR" dirty="0" err="1" smtClean="0"/>
              <a:t>trans</a:t>
            </a:r>
            <a:r>
              <a:rPr lang="fr-FR" dirty="0" smtClean="0"/>
              <a:t> sans hormonothérapie, sans chirurgie. Spectre large, mouvant, pas figé dans le temps.</a:t>
            </a:r>
          </a:p>
          <a:p>
            <a:pPr>
              <a:buFont typeface="Wingdings" panose="05000000000000000000" pitchFamily="2" charset="2"/>
              <a:buChar char="§"/>
            </a:pPr>
            <a:r>
              <a:rPr lang="fr-FR" dirty="0"/>
              <a:t> </a:t>
            </a:r>
            <a:r>
              <a:rPr lang="fr-FR" dirty="0" smtClean="0">
                <a:sym typeface="Wingdings" panose="05000000000000000000" pitchFamily="2" charset="2"/>
              </a:rPr>
              <a:t></a:t>
            </a:r>
            <a:r>
              <a:rPr lang="fr-FR" dirty="0" smtClean="0"/>
              <a:t> Personnes ayant un vagin, personnes ayant un pénis.</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933" y="0"/>
            <a:ext cx="4555067" cy="3420903"/>
          </a:xfrm>
          <a:prstGeom prst="rect">
            <a:avLst/>
          </a:prstGeom>
        </p:spPr>
      </p:pic>
    </p:spTree>
    <p:extLst>
      <p:ext uri="{BB962C8B-B14F-4D97-AF65-F5344CB8AC3E}">
        <p14:creationId xmlns:p14="http://schemas.microsoft.com/office/powerpoint/2010/main" val="5613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22" y="0"/>
            <a:ext cx="12192000" cy="6858000"/>
          </a:xfrm>
        </p:spPr>
      </p:pic>
      <p:sp>
        <p:nvSpPr>
          <p:cNvPr id="2" name="Titre 1"/>
          <p:cNvSpPr>
            <a:spLocks noGrp="1"/>
          </p:cNvSpPr>
          <p:nvPr>
            <p:ph type="title"/>
          </p:nvPr>
        </p:nvSpPr>
        <p:spPr>
          <a:xfrm>
            <a:off x="0" y="0"/>
            <a:ext cx="12192000" cy="1136469"/>
          </a:xfrm>
        </p:spPr>
        <p:txBody>
          <a:bodyPr>
            <a:noAutofit/>
          </a:bodyPr>
          <a:lstStyle/>
          <a:p>
            <a:pPr algn="ctr"/>
            <a:r>
              <a:rPr lang="fr-FR" sz="4000" b="1" dirty="0" smtClean="0">
                <a:solidFill>
                  <a:schemeClr val="bg1"/>
                </a:solidFill>
              </a:rPr>
              <a:t>VIH : Epidémiologie mondiale et nationale</a:t>
            </a:r>
            <a:endParaRPr lang="fr-FR" sz="4000" b="1" dirty="0">
              <a:solidFill>
                <a:schemeClr val="bg1"/>
              </a:solidFill>
            </a:endParaRP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558" y="1322534"/>
            <a:ext cx="6013320" cy="1720332"/>
          </a:xfrm>
          <a:prstGeom prst="rect">
            <a:avLst/>
          </a:prstGeom>
        </p:spPr>
      </p:pic>
      <p:sp>
        <p:nvSpPr>
          <p:cNvPr id="18" name="Rectangle à coins arrondis 17"/>
          <p:cNvSpPr/>
          <p:nvPr/>
        </p:nvSpPr>
        <p:spPr>
          <a:xfrm>
            <a:off x="8335030" y="3381006"/>
            <a:ext cx="1951926" cy="996001"/>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Une incidence mondiale </a:t>
            </a:r>
            <a:r>
              <a:rPr lang="fr-FR" smtClean="0"/>
              <a:t>en diminution lente</a:t>
            </a:r>
            <a:endParaRPr lang="fr-FR"/>
          </a:p>
        </p:txBody>
      </p:sp>
      <p:cxnSp>
        <p:nvCxnSpPr>
          <p:cNvPr id="27" name="Connecteur droit avec flèche 26"/>
          <p:cNvCxnSpPr/>
          <p:nvPr/>
        </p:nvCxnSpPr>
        <p:spPr>
          <a:xfrm flipV="1">
            <a:off x="10263393" y="2505808"/>
            <a:ext cx="589085" cy="87519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à coins arrondis 20"/>
          <p:cNvSpPr/>
          <p:nvPr/>
        </p:nvSpPr>
        <p:spPr>
          <a:xfrm>
            <a:off x="6218090" y="5266098"/>
            <a:ext cx="1846709" cy="915622"/>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t>2020 : covid-19 : moins de dépistages, moins de soignants alloués aux dépistages</a:t>
            </a:r>
            <a:endParaRPr lang="fr-FR" sz="1200" dirty="0"/>
          </a:p>
        </p:txBody>
      </p:sp>
      <p:pic>
        <p:nvPicPr>
          <p:cNvPr id="8" name="Image 7"/>
          <p:cNvPicPr>
            <a:picLocks noChangeAspect="1"/>
          </p:cNvPicPr>
          <p:nvPr/>
        </p:nvPicPr>
        <p:blipFill rotWithShape="1">
          <a:blip r:embed="rId4"/>
          <a:srcRect l="1687" t="1" r="2238" b="3094"/>
          <a:stretch/>
        </p:blipFill>
        <p:spPr>
          <a:xfrm>
            <a:off x="641838" y="2923071"/>
            <a:ext cx="4932485" cy="2879852"/>
          </a:xfrm>
          <a:prstGeom prst="rect">
            <a:avLst/>
          </a:prstGeom>
        </p:spPr>
      </p:pic>
      <p:cxnSp>
        <p:nvCxnSpPr>
          <p:cNvPr id="23" name="Connecteur droit avec flèche 22"/>
          <p:cNvCxnSpPr/>
          <p:nvPr/>
        </p:nvCxnSpPr>
        <p:spPr>
          <a:xfrm flipH="1" flipV="1">
            <a:off x="3736731" y="3719146"/>
            <a:ext cx="2496263" cy="15469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55249" y="2505808"/>
            <a:ext cx="5045451" cy="369332"/>
          </a:xfrm>
          <a:prstGeom prst="rect">
            <a:avLst/>
          </a:prstGeom>
          <a:noFill/>
        </p:spPr>
        <p:txBody>
          <a:bodyPr wrap="square" rtlCol="0">
            <a:spAutoFit/>
          </a:bodyPr>
          <a:lstStyle/>
          <a:p>
            <a:r>
              <a:rPr lang="fr-FR" dirty="0" smtClean="0"/>
              <a:t>Nombre de découvertes VIH par an en France</a:t>
            </a:r>
            <a:endParaRPr lang="fr-FR" dirty="0"/>
          </a:p>
        </p:txBody>
      </p:sp>
    </p:spTree>
    <p:extLst>
      <p:ext uri="{BB962C8B-B14F-4D97-AF65-F5344CB8AC3E}">
        <p14:creationId xmlns:p14="http://schemas.microsoft.com/office/powerpoint/2010/main" val="36360433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8341" y="228601"/>
            <a:ext cx="10058400" cy="831752"/>
          </a:xfrm>
        </p:spPr>
        <p:txBody>
          <a:bodyPr/>
          <a:lstStyle/>
          <a:p>
            <a:r>
              <a:rPr lang="fr-FR" dirty="0" smtClean="0"/>
              <a:t>Transmission sexuelle du VIH</a:t>
            </a:r>
            <a:endParaRPr lang="fr-FR" dirty="0"/>
          </a:p>
        </p:txBody>
      </p:sp>
      <p:sp>
        <p:nvSpPr>
          <p:cNvPr id="3" name="Espace réservé du contenu 2"/>
          <p:cNvSpPr>
            <a:spLocks noGrp="1"/>
          </p:cNvSpPr>
          <p:nvPr>
            <p:ph idx="1"/>
          </p:nvPr>
        </p:nvSpPr>
        <p:spPr>
          <a:xfrm>
            <a:off x="723482" y="1845734"/>
            <a:ext cx="10801978" cy="2846846"/>
          </a:xfrm>
        </p:spPr>
        <p:txBody>
          <a:bodyPr>
            <a:noAutofit/>
          </a:bodyPr>
          <a:lstStyle/>
          <a:p>
            <a:pPr algn="ctr"/>
            <a:r>
              <a:rPr lang="fr-FR" sz="3200" b="1" dirty="0"/>
              <a:t>Pour 1 rapport non protégé avec personne VIH+ non traitée</a:t>
            </a:r>
          </a:p>
          <a:p>
            <a:pPr marL="1471400" lvl="8" indent="0">
              <a:buNone/>
            </a:pPr>
            <a:r>
              <a:rPr lang="fr-FR" sz="2800" dirty="0"/>
              <a:t>– rapport anal réceptif ≈ 1 - 2 %</a:t>
            </a:r>
          </a:p>
          <a:p>
            <a:pPr marL="1471400" lvl="8" indent="0">
              <a:buNone/>
            </a:pPr>
            <a:r>
              <a:rPr lang="fr-FR" sz="2800" dirty="0"/>
              <a:t>– rapport anal </a:t>
            </a:r>
            <a:r>
              <a:rPr lang="fr-FR" sz="2800" dirty="0" err="1"/>
              <a:t>insertif</a:t>
            </a:r>
            <a:r>
              <a:rPr lang="fr-FR" sz="2800" dirty="0"/>
              <a:t> ≈ 0, 1- 0, 2 %</a:t>
            </a:r>
          </a:p>
          <a:p>
            <a:pPr marL="1471400" lvl="8" indent="0">
              <a:buNone/>
            </a:pPr>
            <a:r>
              <a:rPr lang="fr-FR" sz="2800" dirty="0"/>
              <a:t>– rapport vaginal réceptif ≈ 0, 08 %</a:t>
            </a:r>
          </a:p>
          <a:p>
            <a:pPr marL="1471400" lvl="8" indent="0">
              <a:buNone/>
            </a:pPr>
            <a:r>
              <a:rPr lang="fr-FR" sz="2800" dirty="0"/>
              <a:t>– rapport vaginal </a:t>
            </a:r>
            <a:r>
              <a:rPr lang="fr-FR" sz="2800" dirty="0" err="1"/>
              <a:t>insertif</a:t>
            </a:r>
            <a:r>
              <a:rPr lang="fr-FR" sz="2800" dirty="0"/>
              <a:t> ≈ 0, 04 %</a:t>
            </a:r>
          </a:p>
          <a:p>
            <a:pPr marL="1471400" lvl="8" indent="0">
              <a:buNone/>
            </a:pPr>
            <a:r>
              <a:rPr lang="fr-FR" sz="2800" dirty="0"/>
              <a:t>– rapports </a:t>
            </a:r>
            <a:r>
              <a:rPr lang="fr-FR" sz="2800" dirty="0" err="1"/>
              <a:t>oro-génitaux</a:t>
            </a:r>
            <a:r>
              <a:rPr lang="fr-FR" sz="2800" dirty="0"/>
              <a:t> risque très faible (≤ 0,04 %)</a:t>
            </a:r>
          </a:p>
        </p:txBody>
      </p:sp>
      <p:sp>
        <p:nvSpPr>
          <p:cNvPr id="4" name="ZoneTexte 3"/>
          <p:cNvSpPr txBox="1"/>
          <p:nvPr/>
        </p:nvSpPr>
        <p:spPr>
          <a:xfrm>
            <a:off x="9890928" y="6488668"/>
            <a:ext cx="2301072" cy="369332"/>
          </a:xfrm>
          <a:prstGeom prst="rect">
            <a:avLst/>
          </a:prstGeom>
          <a:noFill/>
        </p:spPr>
        <p:txBody>
          <a:bodyPr wrap="square" rtlCol="0">
            <a:spAutoFit/>
          </a:bodyPr>
          <a:lstStyle/>
          <a:p>
            <a:r>
              <a:rPr lang="fr-FR" b="1" dirty="0"/>
              <a:t>Patel et al. AIDS 2014</a:t>
            </a:r>
            <a:endParaRPr lang="fr-FR" dirty="0"/>
          </a:p>
        </p:txBody>
      </p:sp>
      <p:grpSp>
        <p:nvGrpSpPr>
          <p:cNvPr id="7" name="Groupe 6"/>
          <p:cNvGrpSpPr/>
          <p:nvPr/>
        </p:nvGrpSpPr>
        <p:grpSpPr>
          <a:xfrm>
            <a:off x="2062424" y="4948358"/>
            <a:ext cx="8124093" cy="1284532"/>
            <a:chOff x="1999621" y="4906256"/>
            <a:chExt cx="8124093" cy="1284532"/>
          </a:xfrm>
        </p:grpSpPr>
        <p:sp>
          <p:nvSpPr>
            <p:cNvPr id="5" name="ZoneTexte 4"/>
            <p:cNvSpPr txBox="1"/>
            <p:nvPr/>
          </p:nvSpPr>
          <p:spPr>
            <a:xfrm>
              <a:off x="2125227" y="4990459"/>
              <a:ext cx="7998487" cy="1200329"/>
            </a:xfrm>
            <a:prstGeom prst="rect">
              <a:avLst/>
            </a:prstGeom>
            <a:noFill/>
          </p:spPr>
          <p:txBody>
            <a:bodyPr wrap="square" rtlCol="0">
              <a:spAutoFit/>
            </a:bodyPr>
            <a:lstStyle/>
            <a:p>
              <a:pPr algn="ctr"/>
              <a:r>
                <a:rPr lang="fr-FR" b="1" dirty="0"/>
                <a:t>MODULATION du RISQUE</a:t>
              </a:r>
            </a:p>
            <a:p>
              <a:r>
                <a:rPr lang="fr-FR" b="1" dirty="0"/>
                <a:t>Personne source en primo-infection, en stade tardif, avec CV élevée: RR x ≈ 3 -10</a:t>
              </a:r>
            </a:p>
            <a:p>
              <a:r>
                <a:rPr lang="fr-FR" b="1" dirty="0" err="1"/>
                <a:t>Presence</a:t>
              </a:r>
              <a:r>
                <a:rPr lang="fr-FR" b="1" dirty="0"/>
                <a:t> d ’</a:t>
              </a:r>
              <a:r>
                <a:rPr lang="fr-FR" b="1" dirty="0" err="1"/>
                <a:t>ulcerations</a:t>
              </a:r>
              <a:r>
                <a:rPr lang="fr-FR" b="1" dirty="0"/>
                <a:t> ou de sang (IST, viol, …) RR x ≈ 2 – 5</a:t>
              </a:r>
            </a:p>
            <a:p>
              <a:endParaRPr lang="fr-FR" dirty="0"/>
            </a:p>
          </p:txBody>
        </p:sp>
        <p:sp>
          <p:nvSpPr>
            <p:cNvPr id="6" name="Rectangle à coins arrondis 5"/>
            <p:cNvSpPr/>
            <p:nvPr/>
          </p:nvSpPr>
          <p:spPr>
            <a:xfrm>
              <a:off x="1999621" y="4906256"/>
              <a:ext cx="8028633" cy="1162948"/>
            </a:xfrm>
            <a:prstGeom prst="roundRect">
              <a:avLst/>
            </a:prstGeom>
            <a:noFill/>
            <a:ln w="38100">
              <a:solidFill>
                <a:srgbClr val="D34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8482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838200" y="206864"/>
            <a:ext cx="9545515" cy="698744"/>
          </a:xfrm>
        </p:spPr>
        <p:txBody>
          <a:bodyPr>
            <a:normAutofit fontScale="90000"/>
          </a:bodyPr>
          <a:lstStyle/>
          <a:p>
            <a:r>
              <a:rPr lang="fr-FR" b="1" dirty="0" smtClean="0">
                <a:solidFill>
                  <a:schemeClr val="bg1"/>
                </a:solidFill>
              </a:rPr>
              <a:t>VIH : modes de transmission</a:t>
            </a:r>
            <a:endParaRPr lang="fr-FR" b="1" dirty="0">
              <a:solidFill>
                <a:schemeClr val="bg1"/>
              </a:solidFill>
            </a:endParaRPr>
          </a:p>
        </p:txBody>
      </p:sp>
      <p:sp>
        <p:nvSpPr>
          <p:cNvPr id="3" name="Espace réservé du contenu 2"/>
          <p:cNvSpPr>
            <a:spLocks noGrp="1"/>
          </p:cNvSpPr>
          <p:nvPr>
            <p:ph idx="1"/>
          </p:nvPr>
        </p:nvSpPr>
        <p:spPr>
          <a:xfrm>
            <a:off x="838200" y="1690428"/>
            <a:ext cx="4489939" cy="4382752"/>
          </a:xfrm>
          <a:prstGeom prst="roundRect">
            <a:avLst/>
          </a:prstGeom>
          <a:ln w="19050"/>
        </p:spPr>
        <p:style>
          <a:lnRef idx="2">
            <a:schemeClr val="accent2"/>
          </a:lnRef>
          <a:fillRef idx="1">
            <a:schemeClr val="lt1"/>
          </a:fillRef>
          <a:effectRef idx="0">
            <a:schemeClr val="accent2"/>
          </a:effectRef>
          <a:fontRef idx="minor">
            <a:schemeClr val="dk1"/>
          </a:fontRef>
        </p:style>
        <p:txBody>
          <a:bodyPr>
            <a:normAutofit lnSpcReduction="10000"/>
          </a:bodyPr>
          <a:lstStyle/>
          <a:p>
            <a:r>
              <a:rPr lang="fr-FR" b="1" u="sng" dirty="0" smtClean="0"/>
              <a:t>Ce qui transmet (sans </a:t>
            </a:r>
            <a:r>
              <a:rPr lang="fr-FR" b="1" u="sng" dirty="0" err="1" smtClean="0"/>
              <a:t>PrEP</a:t>
            </a:r>
            <a:r>
              <a:rPr lang="fr-FR" b="1" u="sng" dirty="0" smtClean="0"/>
              <a:t>):</a:t>
            </a:r>
          </a:p>
          <a:p>
            <a:r>
              <a:rPr lang="fr-FR" sz="2000" dirty="0" smtClean="0"/>
              <a:t>Rapport sexuel vaginal ou anal sans préservatif ou avec rupture de préservatif</a:t>
            </a:r>
          </a:p>
          <a:p>
            <a:r>
              <a:rPr lang="fr-FR" sz="2000" dirty="0" smtClean="0"/>
              <a:t>Fellation sans préservatif : risque très faible</a:t>
            </a:r>
          </a:p>
          <a:p>
            <a:r>
              <a:rPr lang="fr-FR" sz="2000" dirty="0" smtClean="0"/>
              <a:t>Échange de paille (sniff) </a:t>
            </a:r>
          </a:p>
          <a:p>
            <a:r>
              <a:rPr lang="fr-FR" sz="2000" dirty="0" smtClean="0"/>
              <a:t>Échange de seringue</a:t>
            </a:r>
          </a:p>
          <a:p>
            <a:r>
              <a:rPr lang="fr-FR" sz="2000" dirty="0" smtClean="0"/>
              <a:t>Mère-enfant au décours de l’accouchement en l’absence de précautions</a:t>
            </a:r>
          </a:p>
          <a:p>
            <a:endParaRPr lang="fr-FR" dirty="0"/>
          </a:p>
        </p:txBody>
      </p:sp>
      <p:sp>
        <p:nvSpPr>
          <p:cNvPr id="6" name="Espace réservé du contenu 2"/>
          <p:cNvSpPr txBox="1">
            <a:spLocks/>
          </p:cNvSpPr>
          <p:nvPr/>
        </p:nvSpPr>
        <p:spPr>
          <a:xfrm>
            <a:off x="5729654" y="1690430"/>
            <a:ext cx="4451838" cy="4382750"/>
          </a:xfrm>
          <a:prstGeom prst="roundRect">
            <a:avLst/>
          </a:prstGeom>
          <a:ln w="1905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fr-FR" b="1" u="sng" dirty="0" smtClean="0"/>
              <a:t>Ce qui ne transmet pas :</a:t>
            </a:r>
          </a:p>
          <a:p>
            <a:r>
              <a:rPr lang="fr-FR" sz="2000" dirty="0" smtClean="0"/>
              <a:t>N’importe quel contact avec une personne séropo indétectable : i=i</a:t>
            </a:r>
          </a:p>
          <a:p>
            <a:r>
              <a:rPr lang="fr-FR" sz="2000" dirty="0" smtClean="0"/>
              <a:t>Les câlins, bisous, gros bisous langoureux, poignée de main, partage de linge, de literie, tout contact peau à peau</a:t>
            </a:r>
          </a:p>
          <a:p>
            <a:r>
              <a:rPr lang="fr-FR" sz="2000" dirty="0" smtClean="0"/>
              <a:t>Salive, larmes, urines</a:t>
            </a:r>
          </a:p>
          <a:p>
            <a:r>
              <a:rPr lang="fr-FR" sz="2000" dirty="0" smtClean="0"/>
              <a:t>Moustiques</a:t>
            </a:r>
          </a:p>
          <a:p>
            <a:endParaRPr lang="fr-FR" sz="2000" dirty="0" smtClean="0"/>
          </a:p>
          <a:p>
            <a:endParaRPr lang="fr-FR" sz="2000" dirty="0" smtClean="0"/>
          </a:p>
          <a:p>
            <a:endParaRPr lang="fr-FR" dirty="0"/>
          </a:p>
        </p:txBody>
      </p:sp>
    </p:spTree>
    <p:extLst>
      <p:ext uri="{BB962C8B-B14F-4D97-AF65-F5344CB8AC3E}">
        <p14:creationId xmlns:p14="http://schemas.microsoft.com/office/powerpoint/2010/main" val="277220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8847" y="219808"/>
            <a:ext cx="8483164" cy="729815"/>
          </a:xfrm>
          <a:noFill/>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fr-FR" dirty="0" smtClean="0">
                <a:solidFill>
                  <a:schemeClr val="bg1"/>
                </a:solidFill>
              </a:rPr>
              <a:t>Risque infectieux des UDI : viral</a:t>
            </a:r>
            <a:endParaRPr lang="fr-FR" dirty="0">
              <a:solidFill>
                <a:schemeClr val="bg1"/>
              </a:solidFill>
            </a:endParaRPr>
          </a:p>
        </p:txBody>
      </p:sp>
      <p:sp>
        <p:nvSpPr>
          <p:cNvPr id="4" name="Rectangle à coins arrondis 3"/>
          <p:cNvSpPr/>
          <p:nvPr/>
        </p:nvSpPr>
        <p:spPr>
          <a:xfrm>
            <a:off x="1608993" y="1600200"/>
            <a:ext cx="2682414" cy="39124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r-FR" sz="2100" dirty="0">
                <a:solidFill>
                  <a:sysClr val="windowText" lastClr="000000"/>
                </a:solidFill>
                <a:latin typeface="Calibri" panose="020F0502020204030204"/>
              </a:rPr>
              <a:t>VIH</a:t>
            </a:r>
          </a:p>
          <a:p>
            <a:pPr algn="ctr" defTabSz="685800"/>
            <a:endParaRPr lang="fr-FR" sz="1350" dirty="0">
              <a:solidFill>
                <a:sysClr val="windowText" lastClr="000000"/>
              </a:solidFill>
              <a:latin typeface="Calibri" panose="020F0502020204030204"/>
            </a:endParaRPr>
          </a:p>
          <a:p>
            <a:pPr marL="214313" indent="-214313" defTabSz="685800">
              <a:buFont typeface="Arial" charset="0"/>
              <a:buChar char="•"/>
            </a:pPr>
            <a:r>
              <a:rPr lang="fr-FR" sz="1350" dirty="0">
                <a:solidFill>
                  <a:sysClr val="windowText" lastClr="000000"/>
                </a:solidFill>
                <a:latin typeface="Calibri" panose="020F0502020204030204"/>
              </a:rPr>
              <a:t>Risque de transmission de </a:t>
            </a:r>
            <a:r>
              <a:rPr lang="fr-FR" sz="1500" b="1" dirty="0">
                <a:solidFill>
                  <a:srgbClr val="ED7D31">
                    <a:lumMod val="75000"/>
                  </a:srgbClr>
                </a:solidFill>
                <a:latin typeface="Calibri" panose="020F0502020204030204"/>
              </a:rPr>
              <a:t>0.3</a:t>
            </a:r>
            <a:r>
              <a:rPr lang="fr-FR" sz="1350" b="1" dirty="0">
                <a:solidFill>
                  <a:srgbClr val="ED7D31">
                    <a:lumMod val="75000"/>
                  </a:srgbClr>
                </a:solidFill>
                <a:latin typeface="Calibri" panose="020F0502020204030204"/>
              </a:rPr>
              <a:t>%</a:t>
            </a:r>
            <a:r>
              <a:rPr lang="fr-FR" sz="1350" dirty="0">
                <a:solidFill>
                  <a:sysClr val="windowText" lastClr="000000"/>
                </a:solidFill>
                <a:latin typeface="Calibri" panose="020F0502020204030204"/>
              </a:rPr>
              <a:t> par partage de seringue</a:t>
            </a:r>
          </a:p>
          <a:p>
            <a:pPr marL="214313" indent="-214313" defTabSz="685800">
              <a:buFont typeface="Arial" charset="0"/>
              <a:buChar char="•"/>
            </a:pPr>
            <a:r>
              <a:rPr lang="fr-FR" sz="1500" b="1" dirty="0">
                <a:solidFill>
                  <a:sysClr val="windowText" lastClr="000000"/>
                </a:solidFill>
                <a:latin typeface="Calibri" panose="020F0502020204030204"/>
              </a:rPr>
              <a:t>180.000</a:t>
            </a:r>
            <a:r>
              <a:rPr lang="fr-FR" sz="1350" dirty="0">
                <a:solidFill>
                  <a:sysClr val="windowText" lastClr="000000"/>
                </a:solidFill>
                <a:latin typeface="Calibri" panose="020F0502020204030204"/>
              </a:rPr>
              <a:t> personnes infectées</a:t>
            </a:r>
          </a:p>
          <a:p>
            <a:pPr marL="214313" indent="-214313" defTabSz="685800">
              <a:buFont typeface="Arial" charset="0"/>
              <a:buChar char="•"/>
            </a:pPr>
            <a:r>
              <a:rPr lang="fr-FR" sz="1350" u="sng" dirty="0">
                <a:solidFill>
                  <a:sysClr val="windowText" lastClr="000000"/>
                </a:solidFill>
                <a:latin typeface="Calibri" panose="020F0502020204030204"/>
              </a:rPr>
              <a:t>Prévention</a:t>
            </a:r>
            <a:r>
              <a:rPr lang="fr-FR" sz="1350" dirty="0">
                <a:solidFill>
                  <a:sysClr val="windowText" lastClr="000000"/>
                </a:solidFill>
                <a:latin typeface="Calibri" panose="020F0502020204030204"/>
              </a:rPr>
              <a:t> : RDR, pas de vaccin, </a:t>
            </a:r>
            <a:r>
              <a:rPr lang="fr-FR" sz="1350" dirty="0" err="1">
                <a:solidFill>
                  <a:sysClr val="windowText" lastClr="000000"/>
                </a:solidFill>
                <a:latin typeface="Calibri" panose="020F0502020204030204"/>
              </a:rPr>
              <a:t>TasP</a:t>
            </a:r>
            <a:r>
              <a:rPr lang="fr-FR" sz="1350" dirty="0">
                <a:solidFill>
                  <a:sysClr val="windowText" lastClr="000000"/>
                </a:solidFill>
                <a:latin typeface="Calibri" panose="020F0502020204030204"/>
              </a:rPr>
              <a:t>, </a:t>
            </a:r>
            <a:r>
              <a:rPr lang="fr-FR" sz="1350" dirty="0" err="1">
                <a:solidFill>
                  <a:sysClr val="windowText" lastClr="000000"/>
                </a:solidFill>
                <a:latin typeface="Calibri" panose="020F0502020204030204"/>
              </a:rPr>
              <a:t>PrEP</a:t>
            </a:r>
            <a:endParaRPr lang="fr-FR" sz="1350" dirty="0">
              <a:solidFill>
                <a:sysClr val="windowText" lastClr="000000"/>
              </a:solidFill>
              <a:latin typeface="Calibri" panose="020F0502020204030204"/>
            </a:endParaRPr>
          </a:p>
          <a:p>
            <a:pPr marL="214313" indent="-214313" defTabSz="685800">
              <a:buFont typeface="Arial" charset="0"/>
              <a:buChar char="•"/>
            </a:pPr>
            <a:r>
              <a:rPr lang="fr-FR" sz="1350" u="sng" dirty="0">
                <a:solidFill>
                  <a:sysClr val="windowText" lastClr="000000"/>
                </a:solidFill>
                <a:latin typeface="Calibri" panose="020F0502020204030204"/>
              </a:rPr>
              <a:t>Traitement</a:t>
            </a:r>
            <a:r>
              <a:rPr lang="fr-FR" sz="1350" dirty="0">
                <a:solidFill>
                  <a:sysClr val="windowText" lastClr="000000"/>
                </a:solidFill>
                <a:latin typeface="Calibri" panose="020F0502020204030204"/>
              </a:rPr>
              <a:t> : inhiber la réplication, pas de guérison</a:t>
            </a:r>
          </a:p>
          <a:p>
            <a:pPr marL="214313" indent="-214313" defTabSz="685800">
              <a:buFont typeface="Arial" charset="0"/>
              <a:buChar char="•"/>
            </a:pPr>
            <a:r>
              <a:rPr lang="fr-FR" sz="1350" u="sng" dirty="0">
                <a:solidFill>
                  <a:sysClr val="windowText" lastClr="000000"/>
                </a:solidFill>
                <a:latin typeface="Calibri" panose="020F0502020204030204"/>
              </a:rPr>
              <a:t>Conséquences</a:t>
            </a:r>
            <a:r>
              <a:rPr lang="fr-FR" sz="1350" dirty="0">
                <a:solidFill>
                  <a:sysClr val="windowText" lastClr="000000"/>
                </a:solidFill>
                <a:latin typeface="Calibri" panose="020F0502020204030204"/>
              </a:rPr>
              <a:t> : immunodépression</a:t>
            </a:r>
          </a:p>
          <a:p>
            <a:pPr defTabSz="685800"/>
            <a:endParaRPr lang="fr-FR" sz="1350" dirty="0">
              <a:solidFill>
                <a:sysClr val="windowText" lastClr="000000"/>
              </a:solidFill>
              <a:latin typeface="Calibri" panose="020F0502020204030204"/>
            </a:endParaRPr>
          </a:p>
        </p:txBody>
      </p:sp>
      <p:sp>
        <p:nvSpPr>
          <p:cNvPr id="6" name="Rectangle à coins arrondis 5"/>
          <p:cNvSpPr/>
          <p:nvPr/>
        </p:nvSpPr>
        <p:spPr>
          <a:xfrm>
            <a:off x="4514903" y="1600201"/>
            <a:ext cx="2682414" cy="39124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r-FR" sz="2100" dirty="0">
                <a:solidFill>
                  <a:sysClr val="windowText" lastClr="000000"/>
                </a:solidFill>
                <a:latin typeface="Calibri" panose="020F0502020204030204"/>
              </a:rPr>
              <a:t>VHC</a:t>
            </a:r>
          </a:p>
          <a:p>
            <a:pPr algn="ctr" defTabSz="685800"/>
            <a:endParaRPr lang="fr-FR" sz="1350" dirty="0">
              <a:solidFill>
                <a:sysClr val="windowText" lastClr="000000"/>
              </a:solidFill>
              <a:latin typeface="Calibri" panose="020F0502020204030204"/>
            </a:endParaRPr>
          </a:p>
          <a:p>
            <a:pPr marL="214313" indent="-214313" defTabSz="685800">
              <a:buFont typeface="Arial" charset="0"/>
              <a:buChar char="•"/>
            </a:pPr>
            <a:r>
              <a:rPr lang="fr-FR" sz="1350" dirty="0">
                <a:solidFill>
                  <a:sysClr val="windowText" lastClr="000000"/>
                </a:solidFill>
                <a:latin typeface="Calibri" panose="020F0502020204030204"/>
              </a:rPr>
              <a:t>Risque de transmission de </a:t>
            </a:r>
            <a:r>
              <a:rPr lang="fr-FR" sz="1500" b="1" dirty="0">
                <a:solidFill>
                  <a:srgbClr val="ED7D31">
                    <a:lumMod val="75000"/>
                  </a:srgbClr>
                </a:solidFill>
                <a:latin typeface="Calibri" panose="020F0502020204030204"/>
              </a:rPr>
              <a:t>3</a:t>
            </a:r>
            <a:r>
              <a:rPr lang="fr-FR" sz="1350" b="1" dirty="0">
                <a:solidFill>
                  <a:srgbClr val="ED7D31">
                    <a:lumMod val="75000"/>
                  </a:srgbClr>
                </a:solidFill>
                <a:latin typeface="Calibri" panose="020F0502020204030204"/>
              </a:rPr>
              <a:t>%</a:t>
            </a:r>
            <a:r>
              <a:rPr lang="fr-FR" sz="1350" dirty="0">
                <a:solidFill>
                  <a:sysClr val="windowText" lastClr="000000"/>
                </a:solidFill>
                <a:latin typeface="Calibri" panose="020F0502020204030204"/>
              </a:rPr>
              <a:t> par partage de seringue</a:t>
            </a:r>
          </a:p>
          <a:p>
            <a:pPr marL="214313" indent="-214313" defTabSz="685800">
              <a:buFont typeface="Arial" charset="0"/>
              <a:buChar char="•"/>
            </a:pPr>
            <a:r>
              <a:rPr lang="fr-FR" sz="1500" b="1" dirty="0">
                <a:solidFill>
                  <a:sysClr val="windowText" lastClr="000000"/>
                </a:solidFill>
                <a:latin typeface="Calibri" panose="020F0502020204030204"/>
              </a:rPr>
              <a:t>133.000</a:t>
            </a:r>
            <a:r>
              <a:rPr lang="fr-FR" sz="1350" dirty="0">
                <a:solidFill>
                  <a:sysClr val="windowText" lastClr="000000"/>
                </a:solidFill>
                <a:latin typeface="Calibri" panose="020F0502020204030204"/>
              </a:rPr>
              <a:t> personnes infectées, </a:t>
            </a:r>
            <a:r>
              <a:rPr lang="fr-FR" sz="1350" b="1" dirty="0">
                <a:solidFill>
                  <a:sysClr val="windowText" lastClr="000000"/>
                </a:solidFill>
                <a:latin typeface="Calibri" panose="020F0502020204030204"/>
              </a:rPr>
              <a:t>30%</a:t>
            </a:r>
            <a:r>
              <a:rPr lang="fr-FR" sz="1350" dirty="0">
                <a:solidFill>
                  <a:sysClr val="windowText" lastClr="000000"/>
                </a:solidFill>
                <a:latin typeface="Calibri" panose="020F0502020204030204"/>
              </a:rPr>
              <a:t> des UDI</a:t>
            </a:r>
          </a:p>
          <a:p>
            <a:pPr marL="214313" indent="-214313" defTabSz="685800">
              <a:buFont typeface="Arial" charset="0"/>
              <a:buChar char="•"/>
            </a:pPr>
            <a:r>
              <a:rPr lang="fr-FR" sz="1350" u="sng" dirty="0">
                <a:solidFill>
                  <a:sysClr val="windowText" lastClr="000000"/>
                </a:solidFill>
                <a:latin typeface="Calibri" panose="020F0502020204030204"/>
              </a:rPr>
              <a:t>Prévention</a:t>
            </a:r>
            <a:r>
              <a:rPr lang="fr-FR" sz="1350" dirty="0">
                <a:solidFill>
                  <a:sysClr val="windowText" lastClr="000000"/>
                </a:solidFill>
                <a:latin typeface="Calibri" panose="020F0502020204030204"/>
              </a:rPr>
              <a:t> : RDR, pas de vaccin, </a:t>
            </a:r>
            <a:r>
              <a:rPr lang="fr-FR" sz="1350" dirty="0" err="1">
                <a:solidFill>
                  <a:sysClr val="windowText" lastClr="000000"/>
                </a:solidFill>
                <a:latin typeface="Calibri" panose="020F0502020204030204"/>
              </a:rPr>
              <a:t>TasP</a:t>
            </a:r>
            <a:endParaRPr lang="fr-FR" sz="1350" dirty="0">
              <a:solidFill>
                <a:sysClr val="windowText" lastClr="000000"/>
              </a:solidFill>
              <a:latin typeface="Calibri" panose="020F0502020204030204"/>
            </a:endParaRPr>
          </a:p>
          <a:p>
            <a:pPr marL="214313" indent="-214313" defTabSz="685800">
              <a:buFont typeface="Arial" charset="0"/>
              <a:buChar char="•"/>
            </a:pPr>
            <a:r>
              <a:rPr lang="fr-FR" sz="1350" u="sng" dirty="0">
                <a:solidFill>
                  <a:sysClr val="windowText" lastClr="000000"/>
                </a:solidFill>
                <a:latin typeface="Calibri" panose="020F0502020204030204"/>
              </a:rPr>
              <a:t>Traitement</a:t>
            </a:r>
            <a:r>
              <a:rPr lang="fr-FR" sz="1350" dirty="0">
                <a:solidFill>
                  <a:sysClr val="windowText" lastClr="000000"/>
                </a:solidFill>
                <a:latin typeface="Calibri" panose="020F0502020204030204"/>
              </a:rPr>
              <a:t> : </a:t>
            </a:r>
            <a:r>
              <a:rPr lang="fr-FR" sz="1350" b="1" dirty="0">
                <a:solidFill>
                  <a:sysClr val="windowText" lastClr="000000"/>
                </a:solidFill>
                <a:latin typeface="Calibri" panose="020F0502020204030204"/>
              </a:rPr>
              <a:t>curatif</a:t>
            </a:r>
            <a:r>
              <a:rPr lang="fr-FR" sz="1350" dirty="0">
                <a:solidFill>
                  <a:sysClr val="windowText" lastClr="000000"/>
                </a:solidFill>
                <a:latin typeface="Calibri" panose="020F0502020204030204"/>
              </a:rPr>
              <a:t> en 12 semaines, réinfection possible</a:t>
            </a:r>
          </a:p>
          <a:p>
            <a:pPr marL="214313" indent="-214313" defTabSz="685800">
              <a:buFont typeface="Arial" charset="0"/>
              <a:buChar char="•"/>
            </a:pPr>
            <a:r>
              <a:rPr lang="fr-FR" sz="1350" u="sng" dirty="0">
                <a:solidFill>
                  <a:sysClr val="windowText" lastClr="000000"/>
                </a:solidFill>
                <a:latin typeface="Calibri" panose="020F0502020204030204"/>
              </a:rPr>
              <a:t>Conséquences</a:t>
            </a:r>
            <a:r>
              <a:rPr lang="fr-FR" sz="1350" dirty="0">
                <a:solidFill>
                  <a:sysClr val="windowText" lastClr="000000"/>
                </a:solidFill>
                <a:latin typeface="Calibri" panose="020F0502020204030204"/>
              </a:rPr>
              <a:t>: 60-90% chronicité </a:t>
            </a:r>
            <a:r>
              <a:rPr lang="fr-FR" sz="1350" dirty="0">
                <a:solidFill>
                  <a:sysClr val="windowText" lastClr="000000"/>
                </a:solidFill>
                <a:latin typeface="Calibri" panose="020F0502020204030204"/>
                <a:sym typeface="Wingdings"/>
              </a:rPr>
              <a:t> cirrhose, cancer</a:t>
            </a:r>
            <a:endParaRPr lang="fr-FR" sz="1350" dirty="0">
              <a:solidFill>
                <a:sysClr val="windowText" lastClr="000000"/>
              </a:solidFill>
              <a:latin typeface="Calibri" panose="020F0502020204030204"/>
            </a:endParaRPr>
          </a:p>
          <a:p>
            <a:pPr defTabSz="685800"/>
            <a:endParaRPr lang="fr-FR" sz="1350" dirty="0">
              <a:solidFill>
                <a:sysClr val="windowText" lastClr="000000"/>
              </a:solidFill>
              <a:latin typeface="Calibri" panose="020F0502020204030204"/>
            </a:endParaRPr>
          </a:p>
        </p:txBody>
      </p:sp>
      <p:sp>
        <p:nvSpPr>
          <p:cNvPr id="7" name="Rectangle à coins arrondis 6"/>
          <p:cNvSpPr/>
          <p:nvPr/>
        </p:nvSpPr>
        <p:spPr>
          <a:xfrm>
            <a:off x="7420812" y="1600201"/>
            <a:ext cx="2682414" cy="39124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r-FR" sz="2100" dirty="0">
                <a:solidFill>
                  <a:sysClr val="windowText" lastClr="000000"/>
                </a:solidFill>
                <a:latin typeface="Calibri" panose="020F0502020204030204"/>
              </a:rPr>
              <a:t>VHB</a:t>
            </a:r>
          </a:p>
          <a:p>
            <a:pPr algn="ctr" defTabSz="685800"/>
            <a:endParaRPr lang="fr-FR" sz="1350" dirty="0">
              <a:solidFill>
                <a:sysClr val="windowText" lastClr="000000"/>
              </a:solidFill>
              <a:latin typeface="Calibri" panose="020F0502020204030204"/>
            </a:endParaRPr>
          </a:p>
          <a:p>
            <a:pPr marL="214313" indent="-214313" defTabSz="685800">
              <a:buFont typeface="Arial" charset="0"/>
              <a:buChar char="•"/>
            </a:pPr>
            <a:r>
              <a:rPr lang="fr-FR" sz="1350" dirty="0">
                <a:solidFill>
                  <a:sysClr val="windowText" lastClr="000000"/>
                </a:solidFill>
                <a:latin typeface="Calibri" panose="020F0502020204030204"/>
              </a:rPr>
              <a:t>Risque de transmission de </a:t>
            </a:r>
            <a:r>
              <a:rPr lang="fr-FR" sz="1500" b="1" dirty="0">
                <a:solidFill>
                  <a:srgbClr val="ED7D31">
                    <a:lumMod val="75000"/>
                  </a:srgbClr>
                </a:solidFill>
                <a:latin typeface="Calibri" panose="020F0502020204030204"/>
              </a:rPr>
              <a:t>30</a:t>
            </a:r>
            <a:r>
              <a:rPr lang="fr-FR" sz="1350" b="1" dirty="0">
                <a:solidFill>
                  <a:srgbClr val="ED7D31">
                    <a:lumMod val="75000"/>
                  </a:srgbClr>
                </a:solidFill>
                <a:latin typeface="Calibri" panose="020F0502020204030204"/>
              </a:rPr>
              <a:t>%</a:t>
            </a:r>
            <a:r>
              <a:rPr lang="fr-FR" sz="1350" dirty="0">
                <a:solidFill>
                  <a:sysClr val="windowText" lastClr="000000"/>
                </a:solidFill>
                <a:latin typeface="Calibri" panose="020F0502020204030204"/>
              </a:rPr>
              <a:t> par partage de seringue</a:t>
            </a:r>
          </a:p>
          <a:p>
            <a:pPr marL="214313" indent="-214313" defTabSz="685800">
              <a:buFont typeface="Arial" charset="0"/>
              <a:buChar char="•"/>
            </a:pPr>
            <a:r>
              <a:rPr lang="fr-FR" sz="1500" b="1" dirty="0">
                <a:solidFill>
                  <a:sysClr val="windowText" lastClr="000000"/>
                </a:solidFill>
                <a:latin typeface="Calibri" panose="020F0502020204030204"/>
              </a:rPr>
              <a:t>135.000</a:t>
            </a:r>
            <a:r>
              <a:rPr lang="fr-FR" sz="1350" dirty="0">
                <a:solidFill>
                  <a:sysClr val="windowText" lastClr="000000"/>
                </a:solidFill>
                <a:latin typeface="Calibri" panose="020F0502020204030204"/>
              </a:rPr>
              <a:t> personnes infectées</a:t>
            </a:r>
          </a:p>
          <a:p>
            <a:pPr marL="214313" indent="-214313" defTabSz="685800">
              <a:buFont typeface="Arial" charset="0"/>
              <a:buChar char="•"/>
            </a:pPr>
            <a:r>
              <a:rPr lang="fr-FR" sz="1350" u="sng" dirty="0">
                <a:solidFill>
                  <a:sysClr val="windowText" lastClr="000000"/>
                </a:solidFill>
                <a:latin typeface="Calibri" panose="020F0502020204030204"/>
              </a:rPr>
              <a:t>Prévention</a:t>
            </a:r>
            <a:r>
              <a:rPr lang="fr-FR" sz="1350" dirty="0">
                <a:solidFill>
                  <a:sysClr val="windowText" lastClr="000000"/>
                </a:solidFill>
                <a:latin typeface="Calibri" panose="020F0502020204030204"/>
              </a:rPr>
              <a:t> : </a:t>
            </a:r>
            <a:r>
              <a:rPr lang="fr-FR" sz="1350" b="1" dirty="0">
                <a:solidFill>
                  <a:sysClr val="windowText" lastClr="000000"/>
                </a:solidFill>
                <a:latin typeface="Calibri" panose="020F0502020204030204"/>
              </a:rPr>
              <a:t>vaccin</a:t>
            </a:r>
            <a:r>
              <a:rPr lang="fr-FR" sz="1350" dirty="0">
                <a:solidFill>
                  <a:sysClr val="windowText" lastClr="000000"/>
                </a:solidFill>
                <a:latin typeface="Calibri" panose="020F0502020204030204"/>
              </a:rPr>
              <a:t>, RDR, </a:t>
            </a:r>
            <a:r>
              <a:rPr lang="fr-FR" sz="1350" dirty="0" err="1">
                <a:solidFill>
                  <a:sysClr val="windowText" lastClr="000000"/>
                </a:solidFill>
                <a:latin typeface="Calibri" panose="020F0502020204030204"/>
              </a:rPr>
              <a:t>TasP</a:t>
            </a:r>
            <a:endParaRPr lang="fr-FR" sz="1350" dirty="0">
              <a:solidFill>
                <a:sysClr val="windowText" lastClr="000000"/>
              </a:solidFill>
              <a:latin typeface="Calibri" panose="020F0502020204030204"/>
            </a:endParaRPr>
          </a:p>
          <a:p>
            <a:pPr marL="214313" indent="-214313" defTabSz="685800">
              <a:buFont typeface="Arial" charset="0"/>
              <a:buChar char="•"/>
            </a:pPr>
            <a:r>
              <a:rPr lang="fr-FR" sz="1350" u="sng" dirty="0">
                <a:solidFill>
                  <a:sysClr val="windowText" lastClr="000000"/>
                </a:solidFill>
                <a:latin typeface="Calibri" panose="020F0502020204030204"/>
              </a:rPr>
              <a:t>Traitement</a:t>
            </a:r>
            <a:r>
              <a:rPr lang="fr-FR" sz="1350" dirty="0">
                <a:solidFill>
                  <a:sysClr val="windowText" lastClr="000000"/>
                </a:solidFill>
                <a:latin typeface="Calibri" panose="020F0502020204030204"/>
              </a:rPr>
              <a:t> : inhiber la réplication, pas de guérison</a:t>
            </a:r>
          </a:p>
          <a:p>
            <a:pPr marL="214313" indent="-214313" defTabSz="685800">
              <a:buFont typeface="Arial" charset="0"/>
              <a:buChar char="•"/>
            </a:pPr>
            <a:r>
              <a:rPr lang="fr-FR" sz="1350" u="sng" dirty="0">
                <a:solidFill>
                  <a:sysClr val="windowText" lastClr="000000"/>
                </a:solidFill>
                <a:latin typeface="Calibri" panose="020F0502020204030204"/>
              </a:rPr>
              <a:t>Conséquences</a:t>
            </a:r>
            <a:r>
              <a:rPr lang="fr-FR" sz="1350" dirty="0">
                <a:solidFill>
                  <a:sysClr val="windowText" lastClr="000000"/>
                </a:solidFill>
                <a:latin typeface="Calibri" panose="020F0502020204030204"/>
              </a:rPr>
              <a:t>: 5% chronicité </a:t>
            </a:r>
            <a:r>
              <a:rPr lang="fr-FR" sz="1350" dirty="0">
                <a:solidFill>
                  <a:sysClr val="windowText" lastClr="000000"/>
                </a:solidFill>
                <a:latin typeface="Calibri" panose="020F0502020204030204"/>
                <a:sym typeface="Wingdings"/>
              </a:rPr>
              <a:t> cirrhose, cancer</a:t>
            </a:r>
            <a:endParaRPr lang="fr-FR" sz="1350" dirty="0">
              <a:solidFill>
                <a:sysClr val="windowText" lastClr="000000"/>
              </a:solidFill>
              <a:latin typeface="Calibri" panose="020F0502020204030204"/>
            </a:endParaRPr>
          </a:p>
          <a:p>
            <a:pPr defTabSz="685800"/>
            <a:endParaRPr lang="fr-FR" sz="1350" dirty="0">
              <a:solidFill>
                <a:sysClr val="windowText" lastClr="000000"/>
              </a:solidFill>
              <a:latin typeface="Calibri" panose="020F0502020204030204"/>
            </a:endParaRPr>
          </a:p>
        </p:txBody>
      </p:sp>
    </p:spTree>
    <p:extLst>
      <p:ext uri="{BB962C8B-B14F-4D97-AF65-F5344CB8AC3E}">
        <p14:creationId xmlns:p14="http://schemas.microsoft.com/office/powerpoint/2010/main" val="143542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3390" y="78620"/>
            <a:ext cx="2936110" cy="1005997"/>
          </a:xfrm>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fr-FR" sz="2800" dirty="0" smtClean="0">
                <a:solidFill>
                  <a:srgbClr val="FF0000"/>
                </a:solidFill>
              </a:rPr>
              <a:t>Risque infectieux des UDI : bactérien/fongique</a:t>
            </a:r>
            <a:endParaRPr lang="fr-FR" sz="2800" dirty="0">
              <a:solidFill>
                <a:srgbClr val="FF0000"/>
              </a:solidFill>
            </a:endParaRPr>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9538" y="1890139"/>
            <a:ext cx="2044710" cy="2029489"/>
          </a:xfrm>
          <a:prstGeom prst="rect">
            <a:avLst/>
          </a:prstGeom>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518" y="2027017"/>
            <a:ext cx="2729180" cy="1819453"/>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406" y="5109900"/>
            <a:ext cx="3570909" cy="1428364"/>
          </a:xfrm>
          <a:prstGeom prst="rect">
            <a:avLst/>
          </a:prstGeom>
        </p:spPr>
      </p:pic>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9069" y="5824082"/>
            <a:ext cx="2251863" cy="700612"/>
          </a:xfrm>
          <a:prstGeom prst="rect">
            <a:avLst/>
          </a:prstGeom>
        </p:spPr>
      </p:pic>
      <p:pic>
        <p:nvPicPr>
          <p:cNvPr id="7" name="Imag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27899" y="141051"/>
            <a:ext cx="2365513" cy="2365513"/>
          </a:xfrm>
          <a:prstGeom prst="rect">
            <a:avLst/>
          </a:prstGeom>
        </p:spPr>
      </p:pic>
      <p:pic>
        <p:nvPicPr>
          <p:cNvPr id="8" name="Image 7"/>
          <p:cNvPicPr>
            <a:picLocks noChangeAspect="1"/>
          </p:cNvPicPr>
          <p:nvPr/>
        </p:nvPicPr>
        <p:blipFill>
          <a:blip r:embed="rId7"/>
          <a:stretch>
            <a:fillRect/>
          </a:stretch>
        </p:blipFill>
        <p:spPr>
          <a:xfrm>
            <a:off x="211235" y="4406928"/>
            <a:ext cx="2704478" cy="1906657"/>
          </a:xfrm>
          <a:prstGeom prst="rect">
            <a:avLst/>
          </a:prstGeom>
        </p:spPr>
      </p:pic>
      <p:pic>
        <p:nvPicPr>
          <p:cNvPr id="9" name="Imag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68848" y="3070408"/>
            <a:ext cx="2267778" cy="1698441"/>
          </a:xfrm>
          <a:prstGeom prst="rect">
            <a:avLst/>
          </a:prstGeom>
        </p:spPr>
      </p:pic>
      <p:cxnSp>
        <p:nvCxnSpPr>
          <p:cNvPr id="11" name="Connecteur en arc 10"/>
          <p:cNvCxnSpPr>
            <a:stCxn id="3" idx="1"/>
            <a:endCxn id="4" idx="3"/>
          </p:cNvCxnSpPr>
          <p:nvPr/>
        </p:nvCxnSpPr>
        <p:spPr>
          <a:xfrm rot="10800000" flipV="1">
            <a:off x="2456662" y="2904884"/>
            <a:ext cx="2362876" cy="31860"/>
          </a:xfrm>
          <a:prstGeom prst="curvedConnector3">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en arc 11"/>
          <p:cNvCxnSpPr>
            <a:endCxn id="8" idx="3"/>
          </p:cNvCxnSpPr>
          <p:nvPr/>
        </p:nvCxnSpPr>
        <p:spPr>
          <a:xfrm rot="10800000" flipV="1">
            <a:off x="2915713" y="3742267"/>
            <a:ext cx="1903824" cy="1617990"/>
          </a:xfrm>
          <a:prstGeom prst="curvedConnector3">
            <a:avLst>
              <a:gd name="adj1" fmla="val 50000"/>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en arc 14"/>
          <p:cNvCxnSpPr>
            <a:stCxn id="3" idx="2"/>
          </p:cNvCxnSpPr>
          <p:nvPr/>
        </p:nvCxnSpPr>
        <p:spPr>
          <a:xfrm rot="16200000" flipH="1">
            <a:off x="5716693" y="4044828"/>
            <a:ext cx="1190272" cy="939872"/>
          </a:xfrm>
          <a:prstGeom prst="curvedConnector3">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en arc 19"/>
          <p:cNvCxnSpPr>
            <a:stCxn id="3" idx="0"/>
            <a:endCxn id="7" idx="1"/>
          </p:cNvCxnSpPr>
          <p:nvPr/>
        </p:nvCxnSpPr>
        <p:spPr>
          <a:xfrm rot="5400000" flipH="1" flipV="1">
            <a:off x="7451731" y="-286029"/>
            <a:ext cx="566331" cy="3786006"/>
          </a:xfrm>
          <a:prstGeom prst="curvedConnector2">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en arc 22"/>
          <p:cNvCxnSpPr>
            <a:endCxn id="9" idx="1"/>
          </p:cNvCxnSpPr>
          <p:nvPr/>
        </p:nvCxnSpPr>
        <p:spPr>
          <a:xfrm>
            <a:off x="6946732" y="2506564"/>
            <a:ext cx="2222116" cy="1413065"/>
          </a:xfrm>
          <a:prstGeom prst="curvedConnector3">
            <a:avLst>
              <a:gd name="adj1" fmla="val 50000"/>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en arc 23"/>
          <p:cNvCxnSpPr>
            <a:endCxn id="6" idx="1"/>
          </p:cNvCxnSpPr>
          <p:nvPr/>
        </p:nvCxnSpPr>
        <p:spPr>
          <a:xfrm>
            <a:off x="6864249" y="3637749"/>
            <a:ext cx="2604820" cy="2536639"/>
          </a:xfrm>
          <a:prstGeom prst="curvedConnector3">
            <a:avLst>
              <a:gd name="adj1" fmla="val 50000"/>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à coins arrondis 32"/>
          <p:cNvSpPr/>
          <p:nvPr/>
        </p:nvSpPr>
        <p:spPr>
          <a:xfrm>
            <a:off x="1699770" y="1914760"/>
            <a:ext cx="1693159" cy="571281"/>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75000"/>
                    <a:lumOff val="25000"/>
                  </a:schemeClr>
                </a:solidFill>
              </a:rPr>
              <a:t>Endocardite infectieuse</a:t>
            </a:r>
            <a:endParaRPr lang="fr-FR" dirty="0">
              <a:solidFill>
                <a:schemeClr val="tx1">
                  <a:lumMod val="75000"/>
                  <a:lumOff val="25000"/>
                </a:schemeClr>
              </a:solidFill>
            </a:endParaRPr>
          </a:p>
        </p:txBody>
      </p:sp>
      <p:sp>
        <p:nvSpPr>
          <p:cNvPr id="34" name="Rectangle à coins arrondis 33"/>
          <p:cNvSpPr/>
          <p:nvPr/>
        </p:nvSpPr>
        <p:spPr>
          <a:xfrm>
            <a:off x="1699770" y="4005312"/>
            <a:ext cx="1868790" cy="671859"/>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solidFill>
                  <a:schemeClr val="tx1">
                    <a:lumMod val="75000"/>
                    <a:lumOff val="25000"/>
                  </a:schemeClr>
                </a:solidFill>
              </a:rPr>
              <a:t>Thrombose +/- septique</a:t>
            </a:r>
            <a:endParaRPr lang="fr-FR" dirty="0">
              <a:solidFill>
                <a:schemeClr val="tx1">
                  <a:lumMod val="75000"/>
                  <a:lumOff val="25000"/>
                </a:schemeClr>
              </a:solidFill>
            </a:endParaRPr>
          </a:p>
        </p:txBody>
      </p:sp>
      <p:sp>
        <p:nvSpPr>
          <p:cNvPr id="35" name="Rectangle à coins arrondis 34"/>
          <p:cNvSpPr/>
          <p:nvPr/>
        </p:nvSpPr>
        <p:spPr>
          <a:xfrm>
            <a:off x="7981769" y="1642890"/>
            <a:ext cx="1868790" cy="671859"/>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solidFill>
                  <a:schemeClr val="tx1">
                    <a:lumMod val="75000"/>
                    <a:lumOff val="25000"/>
                  </a:schemeClr>
                </a:solidFill>
              </a:rPr>
              <a:t>Infection ostéo-articulaire</a:t>
            </a:r>
            <a:endParaRPr lang="fr-FR" dirty="0">
              <a:solidFill>
                <a:schemeClr val="tx1">
                  <a:lumMod val="75000"/>
                  <a:lumOff val="25000"/>
                </a:schemeClr>
              </a:solidFill>
            </a:endParaRPr>
          </a:p>
        </p:txBody>
      </p:sp>
      <p:sp>
        <p:nvSpPr>
          <p:cNvPr id="36" name="Rectangle à coins arrondis 35"/>
          <p:cNvSpPr/>
          <p:nvPr/>
        </p:nvSpPr>
        <p:spPr>
          <a:xfrm>
            <a:off x="10124622" y="4341241"/>
            <a:ext cx="1868790" cy="671859"/>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solidFill>
                  <a:schemeClr val="tx1">
                    <a:lumMod val="75000"/>
                    <a:lumOff val="25000"/>
                  </a:schemeClr>
                </a:solidFill>
              </a:rPr>
              <a:t>Abcès cérébral, méningite</a:t>
            </a:r>
            <a:endParaRPr lang="fr-FR" dirty="0">
              <a:solidFill>
                <a:schemeClr val="tx1">
                  <a:lumMod val="75000"/>
                  <a:lumOff val="25000"/>
                </a:schemeClr>
              </a:solidFill>
            </a:endParaRPr>
          </a:p>
        </p:txBody>
      </p:sp>
      <p:sp>
        <p:nvSpPr>
          <p:cNvPr id="37" name="Rectangle à coins arrondis 36"/>
          <p:cNvSpPr/>
          <p:nvPr/>
        </p:nvSpPr>
        <p:spPr>
          <a:xfrm>
            <a:off x="8057790" y="5078272"/>
            <a:ext cx="1868790" cy="671859"/>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schemeClr val="tx1">
                    <a:lumMod val="75000"/>
                    <a:lumOff val="25000"/>
                  </a:schemeClr>
                </a:solidFill>
              </a:rPr>
              <a:t>Endophtalmie</a:t>
            </a:r>
            <a:r>
              <a:rPr lang="fr-FR" smtClean="0">
                <a:solidFill>
                  <a:schemeClr val="tx1">
                    <a:lumMod val="75000"/>
                    <a:lumOff val="25000"/>
                  </a:schemeClr>
                </a:solidFill>
              </a:rPr>
              <a:t>, rétinite</a:t>
            </a:r>
            <a:endParaRPr lang="fr-FR" dirty="0">
              <a:solidFill>
                <a:schemeClr val="tx1">
                  <a:lumMod val="75000"/>
                  <a:lumOff val="25000"/>
                </a:schemeClr>
              </a:solidFill>
            </a:endParaRPr>
          </a:p>
        </p:txBody>
      </p:sp>
      <p:sp>
        <p:nvSpPr>
          <p:cNvPr id="38" name="Rectangle à coins arrondis 37"/>
          <p:cNvSpPr/>
          <p:nvPr/>
        </p:nvSpPr>
        <p:spPr>
          <a:xfrm>
            <a:off x="4449987" y="4515905"/>
            <a:ext cx="1868790" cy="671859"/>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solidFill>
                  <a:schemeClr val="tx1">
                    <a:lumMod val="75000"/>
                    <a:lumOff val="25000"/>
                  </a:schemeClr>
                </a:solidFill>
              </a:rPr>
              <a:t>Abcès pulmonaires</a:t>
            </a:r>
            <a:endParaRPr lang="fr-FR" dirty="0">
              <a:solidFill>
                <a:schemeClr val="tx1">
                  <a:lumMod val="75000"/>
                  <a:lumOff val="25000"/>
                </a:schemeClr>
              </a:solidFill>
            </a:endParaRPr>
          </a:p>
        </p:txBody>
      </p:sp>
      <p:pic>
        <p:nvPicPr>
          <p:cNvPr id="14" name="Image 13"/>
          <p:cNvPicPr>
            <a:picLocks noChangeAspect="1"/>
          </p:cNvPicPr>
          <p:nvPr/>
        </p:nvPicPr>
        <p:blipFill>
          <a:blip r:embed="rId9"/>
          <a:stretch>
            <a:fillRect/>
          </a:stretch>
        </p:blipFill>
        <p:spPr>
          <a:xfrm>
            <a:off x="20112" y="10886"/>
            <a:ext cx="2365529" cy="1575967"/>
          </a:xfrm>
          <a:prstGeom prst="rect">
            <a:avLst/>
          </a:prstGeom>
        </p:spPr>
      </p:pic>
      <p:sp>
        <p:nvSpPr>
          <p:cNvPr id="27" name="Rectangle à coins arrondis 26"/>
          <p:cNvSpPr/>
          <p:nvPr/>
        </p:nvSpPr>
        <p:spPr>
          <a:xfrm>
            <a:off x="1986497" y="78620"/>
            <a:ext cx="1716390" cy="649972"/>
          </a:xfrm>
          <a:prstGeom prst="round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75000"/>
                    <a:lumOff val="25000"/>
                  </a:schemeClr>
                </a:solidFill>
              </a:rPr>
              <a:t>Abcès au </a:t>
            </a:r>
            <a:r>
              <a:rPr lang="fr-FR" smtClean="0">
                <a:solidFill>
                  <a:schemeClr val="tx1">
                    <a:lumMod val="75000"/>
                    <a:lumOff val="25000"/>
                  </a:schemeClr>
                </a:solidFill>
              </a:rPr>
              <a:t>point d’injection</a:t>
            </a:r>
            <a:endParaRPr lang="fr-FR" dirty="0">
              <a:solidFill>
                <a:schemeClr val="tx1">
                  <a:lumMod val="75000"/>
                  <a:lumOff val="25000"/>
                </a:schemeClr>
              </a:solidFill>
            </a:endParaRPr>
          </a:p>
        </p:txBody>
      </p:sp>
      <p:cxnSp>
        <p:nvCxnSpPr>
          <p:cNvPr id="28" name="Connecteur en arc 27"/>
          <p:cNvCxnSpPr>
            <a:endCxn id="27" idx="2"/>
          </p:cNvCxnSpPr>
          <p:nvPr/>
        </p:nvCxnSpPr>
        <p:spPr>
          <a:xfrm rot="16200000" flipV="1">
            <a:off x="2832227" y="741058"/>
            <a:ext cx="1999777" cy="1974845"/>
          </a:xfrm>
          <a:prstGeom prst="curvedConnector3">
            <a:avLst>
              <a:gd name="adj1" fmla="val 50000"/>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299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8002" y="140678"/>
            <a:ext cx="9664505" cy="902090"/>
          </a:xfrm>
        </p:spPr>
        <p:txBody>
          <a:bodyPr>
            <a:normAutofit fontScale="90000"/>
          </a:bodyPr>
          <a:lstStyle/>
          <a:p>
            <a:r>
              <a:rPr lang="fr-FR" dirty="0"/>
              <a:t>Evolution </a:t>
            </a:r>
            <a:r>
              <a:rPr lang="fr-FR" dirty="0" smtClean="0"/>
              <a:t>naturelle d’une infection VIH</a:t>
            </a:r>
            <a:endParaRPr lang="fr-FR" dirty="0"/>
          </a:p>
        </p:txBody>
      </p:sp>
      <p:pic>
        <p:nvPicPr>
          <p:cNvPr id="4" name="Image 3"/>
          <p:cNvPicPr>
            <a:picLocks noChangeAspect="1"/>
          </p:cNvPicPr>
          <p:nvPr/>
        </p:nvPicPr>
        <p:blipFill rotWithShape="1">
          <a:blip r:embed="rId2"/>
          <a:srcRect l="27744" t="37368" r="29148" b="26381"/>
          <a:stretch/>
        </p:blipFill>
        <p:spPr>
          <a:xfrm>
            <a:off x="1828800" y="1794701"/>
            <a:ext cx="8470232" cy="4451798"/>
          </a:xfrm>
          <a:prstGeom prst="rect">
            <a:avLst/>
          </a:prstGeom>
        </p:spPr>
      </p:pic>
    </p:spTree>
    <p:extLst>
      <p:ext uri="{BB962C8B-B14F-4D97-AF65-F5344CB8AC3E}">
        <p14:creationId xmlns:p14="http://schemas.microsoft.com/office/powerpoint/2010/main" val="376791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675237" y="126750"/>
            <a:ext cx="10478631" cy="887240"/>
          </a:xfrm>
        </p:spPr>
        <p:txBody>
          <a:bodyPr/>
          <a:lstStyle/>
          <a:p>
            <a:r>
              <a:rPr lang="fr-FR" b="1" dirty="0" smtClean="0">
                <a:solidFill>
                  <a:schemeClr val="bg1"/>
                </a:solidFill>
              </a:rPr>
              <a:t>Prise en charge globale d’une PVVIH</a:t>
            </a:r>
            <a:endParaRPr lang="fr-FR" b="1" dirty="0">
              <a:solidFill>
                <a:schemeClr val="bg1"/>
              </a:solidFill>
            </a:endParaRPr>
          </a:p>
        </p:txBody>
      </p:sp>
      <p:sp>
        <p:nvSpPr>
          <p:cNvPr id="3" name="Espace réservé du contenu 2"/>
          <p:cNvSpPr>
            <a:spLocks noGrp="1"/>
          </p:cNvSpPr>
          <p:nvPr>
            <p:ph idx="1"/>
          </p:nvPr>
        </p:nvSpPr>
        <p:spPr>
          <a:xfrm>
            <a:off x="228048" y="1272689"/>
            <a:ext cx="11601262" cy="5326612"/>
          </a:xfrm>
        </p:spPr>
        <p:txBody>
          <a:bodyPr>
            <a:normAutofit lnSpcReduction="10000"/>
          </a:bodyPr>
          <a:lstStyle/>
          <a:p>
            <a:r>
              <a:rPr lang="fr-FR" sz="2800" dirty="0" smtClean="0"/>
              <a:t>Au diagnostic : </a:t>
            </a:r>
          </a:p>
          <a:p>
            <a:endParaRPr lang="fr-FR" sz="2800" dirty="0" smtClean="0"/>
          </a:p>
          <a:p>
            <a:pPr lvl="1"/>
            <a:r>
              <a:rPr lang="fr-FR" sz="2400" dirty="0" smtClean="0"/>
              <a:t>Informations sur le virus et essai de réassurance</a:t>
            </a:r>
          </a:p>
          <a:p>
            <a:pPr lvl="1"/>
            <a:r>
              <a:rPr lang="fr-FR" sz="2400" dirty="0" smtClean="0"/>
              <a:t>Pas trop d’infos car sidérés</a:t>
            </a:r>
          </a:p>
          <a:p>
            <a:pPr lvl="1"/>
            <a:r>
              <a:rPr lang="fr-FR" sz="2400" dirty="0" smtClean="0"/>
              <a:t>Bilan avec </a:t>
            </a:r>
            <a:r>
              <a:rPr lang="fr-FR" sz="2400" b="1" dirty="0" smtClean="0"/>
              <a:t>CD4</a:t>
            </a:r>
            <a:r>
              <a:rPr lang="fr-FR" sz="2400" dirty="0" smtClean="0"/>
              <a:t> et </a:t>
            </a:r>
            <a:r>
              <a:rPr lang="fr-FR" sz="2400" b="1" dirty="0" smtClean="0"/>
              <a:t>charge virale</a:t>
            </a:r>
            <a:r>
              <a:rPr lang="fr-FR" sz="2400" dirty="0" smtClean="0"/>
              <a:t>, les 2 marqueurs à surveiller à chaque </a:t>
            </a:r>
            <a:r>
              <a:rPr lang="fr-FR" sz="2400" dirty="0" err="1" smtClean="0"/>
              <a:t>consult</a:t>
            </a:r>
            <a:endParaRPr lang="fr-FR" sz="2400" dirty="0" smtClean="0"/>
          </a:p>
          <a:p>
            <a:pPr lvl="1"/>
            <a:r>
              <a:rPr lang="fr-FR" sz="2400" b="1" dirty="0" smtClean="0"/>
              <a:t>Génotypage</a:t>
            </a:r>
            <a:r>
              <a:rPr lang="fr-FR" sz="2400" dirty="0" smtClean="0"/>
              <a:t> des résistances = une sorte d’antibiogramme génotypique</a:t>
            </a:r>
          </a:p>
          <a:p>
            <a:pPr lvl="1"/>
            <a:r>
              <a:rPr lang="fr-FR" sz="2400" dirty="0" smtClean="0"/>
              <a:t>Sérologie VIH de confirmation médico légale</a:t>
            </a:r>
          </a:p>
          <a:p>
            <a:pPr lvl="1"/>
            <a:r>
              <a:rPr lang="fr-FR" sz="2400" dirty="0"/>
              <a:t>D</a:t>
            </a:r>
            <a:r>
              <a:rPr lang="fr-FR" sz="2400" dirty="0" smtClean="0"/>
              <a:t>ébut </a:t>
            </a:r>
            <a:r>
              <a:rPr lang="fr-FR" sz="2400" i="1" dirty="0" smtClean="0"/>
              <a:t>rapide</a:t>
            </a:r>
            <a:r>
              <a:rPr lang="fr-FR" sz="2400" dirty="0" smtClean="0"/>
              <a:t> du traitement, quand la personne est </a:t>
            </a:r>
            <a:r>
              <a:rPr lang="fr-FR" sz="2400" u="sng" dirty="0" smtClean="0"/>
              <a:t>prête</a:t>
            </a:r>
            <a:r>
              <a:rPr lang="fr-FR" sz="2400" dirty="0" smtClean="0"/>
              <a:t> </a:t>
            </a:r>
            <a:r>
              <a:rPr lang="fr-FR" sz="2400" i="1" dirty="0" smtClean="0"/>
              <a:t>(engagement à vie, elle choisit le jour)</a:t>
            </a:r>
          </a:p>
          <a:p>
            <a:pPr lvl="1"/>
            <a:r>
              <a:rPr lang="fr-FR" sz="2400" dirty="0" smtClean="0"/>
              <a:t>Consultation de contrôle quelques jours après (présentielle ou tel) pour refaire le point</a:t>
            </a:r>
          </a:p>
          <a:p>
            <a:pPr lvl="1"/>
            <a:r>
              <a:rPr lang="fr-FR" sz="2400" dirty="0" smtClean="0"/>
              <a:t>Puis M1 puis tous les 3 mois la 1ere année puis tous les 6 mois si tout roule</a:t>
            </a:r>
          </a:p>
          <a:p>
            <a:pPr lvl="1"/>
            <a:r>
              <a:rPr lang="fr-FR" sz="2400" dirty="0" smtClean="0"/>
              <a:t>Si changement de traitement (tolérance, simplification </a:t>
            </a:r>
            <a:r>
              <a:rPr lang="fr-FR" sz="2400" dirty="0" err="1" smtClean="0"/>
              <a:t>etc</a:t>
            </a:r>
            <a:r>
              <a:rPr lang="fr-FR" sz="2400" dirty="0" smtClean="0"/>
              <a:t>) bilan de contrôle </a:t>
            </a:r>
          </a:p>
          <a:p>
            <a:pPr marL="201168" lvl="1" indent="0">
              <a:buNone/>
            </a:pPr>
            <a:r>
              <a:rPr lang="fr-FR" sz="2400" dirty="0" smtClean="0"/>
              <a:t>M1 M3 M6</a:t>
            </a:r>
          </a:p>
          <a:p>
            <a:pPr marL="201168" lvl="1" indent="0">
              <a:buNone/>
            </a:pPr>
            <a:endParaRPr lang="fr-FR" dirty="0"/>
          </a:p>
        </p:txBody>
      </p:sp>
    </p:spTree>
    <p:extLst>
      <p:ext uri="{BB962C8B-B14F-4D97-AF65-F5344CB8AC3E}">
        <p14:creationId xmlns:p14="http://schemas.microsoft.com/office/powerpoint/2010/main" val="2165533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675237" y="126750"/>
            <a:ext cx="10478631" cy="887240"/>
          </a:xfrm>
        </p:spPr>
        <p:txBody>
          <a:bodyPr/>
          <a:lstStyle/>
          <a:p>
            <a:r>
              <a:rPr lang="fr-FR" b="1" dirty="0" smtClean="0">
                <a:solidFill>
                  <a:schemeClr val="bg1"/>
                </a:solidFill>
              </a:rPr>
              <a:t>Prise en charge globale d’une PVVIH</a:t>
            </a:r>
            <a:endParaRPr lang="fr-FR" b="1" dirty="0">
              <a:solidFill>
                <a:schemeClr val="bg1"/>
              </a:solidFill>
            </a:endParaRPr>
          </a:p>
        </p:txBody>
      </p:sp>
      <p:sp>
        <p:nvSpPr>
          <p:cNvPr id="3" name="Espace réservé du contenu 2"/>
          <p:cNvSpPr>
            <a:spLocks noGrp="1"/>
          </p:cNvSpPr>
          <p:nvPr>
            <p:ph idx="1"/>
          </p:nvPr>
        </p:nvSpPr>
        <p:spPr>
          <a:xfrm>
            <a:off x="412687" y="1354845"/>
            <a:ext cx="11601262" cy="5326612"/>
          </a:xfrm>
        </p:spPr>
        <p:txBody>
          <a:bodyPr>
            <a:normAutofit/>
          </a:bodyPr>
          <a:lstStyle/>
          <a:p>
            <a:r>
              <a:rPr lang="fr-FR" dirty="0"/>
              <a:t>Le traitement antirétroviral : </a:t>
            </a:r>
          </a:p>
          <a:p>
            <a:pPr lvl="1"/>
            <a:r>
              <a:rPr lang="fr-FR" dirty="0"/>
              <a:t>Souvent une trithérapie mais pas uniquement : bithérapie, quadri, </a:t>
            </a:r>
            <a:r>
              <a:rPr lang="fr-FR" dirty="0" err="1"/>
              <a:t>pentathérapie</a:t>
            </a:r>
            <a:r>
              <a:rPr lang="fr-FR" dirty="0"/>
              <a:t> selon les cas</a:t>
            </a:r>
          </a:p>
          <a:p>
            <a:pPr lvl="1"/>
            <a:r>
              <a:rPr lang="fr-FR" dirty="0"/>
              <a:t>De plus en plus simple : </a:t>
            </a:r>
            <a:r>
              <a:rPr lang="fr-FR" dirty="0" smtClean="0"/>
              <a:t>favoriser </a:t>
            </a:r>
            <a:r>
              <a:rPr lang="fr-FR" dirty="0"/>
              <a:t>1cp par jour : qualité de vie et </a:t>
            </a:r>
            <a:r>
              <a:rPr lang="fr-FR" dirty="0" smtClean="0"/>
              <a:t>observance</a:t>
            </a:r>
          </a:p>
          <a:p>
            <a:pPr lvl="1"/>
            <a:r>
              <a:rPr lang="fr-FR" dirty="0" smtClean="0"/>
              <a:t>Le traitement s’adapte au patient plutôt que l’inverse</a:t>
            </a:r>
            <a:endParaRPr lang="fr-FR" dirty="0"/>
          </a:p>
          <a:p>
            <a:pPr lvl="1"/>
            <a:r>
              <a:rPr lang="fr-FR" dirty="0"/>
              <a:t>Classes médicamenteuses : </a:t>
            </a:r>
            <a:r>
              <a:rPr lang="fr-FR" dirty="0" smtClean="0"/>
              <a:t>inhibiteurs </a:t>
            </a:r>
            <a:r>
              <a:rPr lang="fr-FR" dirty="0" err="1" smtClean="0"/>
              <a:t>nucléosidiques</a:t>
            </a:r>
            <a:r>
              <a:rPr lang="fr-FR" dirty="0" smtClean="0"/>
              <a:t> : le </a:t>
            </a:r>
            <a:r>
              <a:rPr lang="fr-FR" dirty="0" err="1" smtClean="0"/>
              <a:t>backbone</a:t>
            </a:r>
            <a:r>
              <a:rPr lang="fr-FR" dirty="0" smtClean="0"/>
              <a:t> (la base) + inhibiteur d’</a:t>
            </a:r>
            <a:r>
              <a:rPr lang="fr-FR" dirty="0" err="1" smtClean="0"/>
              <a:t>intégrase</a:t>
            </a:r>
            <a:r>
              <a:rPr lang="fr-FR" dirty="0" smtClean="0"/>
              <a:t> : classe puissante ++ ou non </a:t>
            </a:r>
            <a:r>
              <a:rPr lang="fr-FR" dirty="0" err="1" smtClean="0"/>
              <a:t>nucléosidiques</a:t>
            </a:r>
            <a:r>
              <a:rPr lang="fr-FR" dirty="0" smtClean="0"/>
              <a:t> (moins d’effets métaboliques) ou Inhibiteur de protéase (que si résistances)</a:t>
            </a:r>
          </a:p>
          <a:p>
            <a:pPr lvl="1"/>
            <a:endParaRPr lang="fr-FR" dirty="0" smtClean="0"/>
          </a:p>
          <a:p>
            <a:pPr lvl="1"/>
            <a:endParaRPr lang="fr-FR" dirty="0"/>
          </a:p>
          <a:p>
            <a:pPr lvl="1"/>
            <a:endParaRPr lang="fr-FR" dirty="0" smtClean="0"/>
          </a:p>
        </p:txBody>
      </p:sp>
      <p:pic>
        <p:nvPicPr>
          <p:cNvPr id="5" name="Image 4"/>
          <p:cNvPicPr>
            <a:picLocks noChangeAspect="1"/>
          </p:cNvPicPr>
          <p:nvPr/>
        </p:nvPicPr>
        <p:blipFill>
          <a:blip r:embed="rId3"/>
          <a:stretch>
            <a:fillRect/>
          </a:stretch>
        </p:blipFill>
        <p:spPr>
          <a:xfrm>
            <a:off x="317859" y="3695085"/>
            <a:ext cx="9221795" cy="2746468"/>
          </a:xfrm>
          <a:prstGeom prst="rect">
            <a:avLst/>
          </a:prstGeom>
        </p:spPr>
      </p:pic>
    </p:spTree>
    <p:extLst>
      <p:ext uri="{BB962C8B-B14F-4D97-AF65-F5344CB8AC3E}">
        <p14:creationId xmlns:p14="http://schemas.microsoft.com/office/powerpoint/2010/main" val="1283108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2391508" y="81062"/>
            <a:ext cx="7042638" cy="6594009"/>
          </a:xfrm>
          <a:prstGeom prst="rect">
            <a:avLst/>
          </a:prstGeom>
        </p:spPr>
      </p:pic>
    </p:spTree>
    <p:extLst>
      <p:ext uri="{BB962C8B-B14F-4D97-AF65-F5344CB8AC3E}">
        <p14:creationId xmlns:p14="http://schemas.microsoft.com/office/powerpoint/2010/main" val="1616374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675237" y="126750"/>
            <a:ext cx="10478631" cy="887240"/>
          </a:xfrm>
        </p:spPr>
        <p:txBody>
          <a:bodyPr/>
          <a:lstStyle/>
          <a:p>
            <a:r>
              <a:rPr lang="fr-FR" b="1" dirty="0" smtClean="0">
                <a:solidFill>
                  <a:schemeClr val="bg1"/>
                </a:solidFill>
              </a:rPr>
              <a:t>Prise en charge globale d’une PVVIH</a:t>
            </a:r>
            <a:endParaRPr lang="fr-FR" b="1" dirty="0">
              <a:solidFill>
                <a:schemeClr val="bg1"/>
              </a:solidFill>
            </a:endParaRPr>
          </a:p>
        </p:txBody>
      </p:sp>
      <p:sp>
        <p:nvSpPr>
          <p:cNvPr id="3" name="Espace réservé du contenu 2"/>
          <p:cNvSpPr>
            <a:spLocks noGrp="1"/>
          </p:cNvSpPr>
          <p:nvPr>
            <p:ph idx="1"/>
          </p:nvPr>
        </p:nvSpPr>
        <p:spPr>
          <a:xfrm>
            <a:off x="412687" y="1354845"/>
            <a:ext cx="11601262" cy="5326612"/>
          </a:xfrm>
        </p:spPr>
        <p:txBody>
          <a:bodyPr>
            <a:normAutofit/>
          </a:bodyPr>
          <a:lstStyle/>
          <a:p>
            <a:r>
              <a:rPr lang="fr-FR" dirty="0"/>
              <a:t>Le traitement antirétroviral : </a:t>
            </a:r>
          </a:p>
          <a:p>
            <a:pPr lvl="1"/>
            <a:r>
              <a:rPr lang="fr-FR" dirty="0" smtClean="0"/>
              <a:t>Exemple de traitement : </a:t>
            </a:r>
          </a:p>
          <a:p>
            <a:pPr lvl="1"/>
            <a:r>
              <a:rPr lang="fr-FR" dirty="0" smtClean="0"/>
              <a:t>Trithérapie avec inhibiteur d’</a:t>
            </a:r>
            <a:r>
              <a:rPr lang="fr-FR" dirty="0" err="1" smtClean="0"/>
              <a:t>intégrase</a:t>
            </a:r>
            <a:r>
              <a:rPr lang="fr-FR" dirty="0" smtClean="0"/>
              <a:t> pendant 1 an</a:t>
            </a:r>
          </a:p>
          <a:p>
            <a:pPr lvl="1"/>
            <a:r>
              <a:rPr lang="fr-FR" dirty="0" smtClean="0"/>
              <a:t>Puis si pas de résistances, à 1 an : </a:t>
            </a:r>
          </a:p>
          <a:p>
            <a:pPr lvl="2"/>
            <a:r>
              <a:rPr lang="fr-FR" dirty="0" smtClean="0"/>
              <a:t>Poursuite tri en 7/7</a:t>
            </a:r>
          </a:p>
          <a:p>
            <a:pPr lvl="2"/>
            <a:r>
              <a:rPr lang="fr-FR" dirty="0" smtClean="0"/>
              <a:t>Poursuite tri mais en 5/7 ou 4/7</a:t>
            </a:r>
          </a:p>
          <a:p>
            <a:pPr lvl="2"/>
            <a:r>
              <a:rPr lang="fr-FR" dirty="0" smtClean="0"/>
              <a:t>Switch en bithérapie orale</a:t>
            </a:r>
          </a:p>
          <a:p>
            <a:pPr lvl="2"/>
            <a:r>
              <a:rPr lang="fr-FR" dirty="0" smtClean="0"/>
              <a:t>Switch en bithérapie injectable</a:t>
            </a:r>
          </a:p>
          <a:p>
            <a:pPr lvl="1"/>
            <a:endParaRPr lang="fr-FR" dirty="0" smtClean="0"/>
          </a:p>
          <a:p>
            <a:pPr lvl="1"/>
            <a:r>
              <a:rPr lang="fr-FR" dirty="0" smtClean="0"/>
              <a:t>Le pire : prendre un comprimé de temps en temps : émergence de résistances</a:t>
            </a:r>
          </a:p>
          <a:p>
            <a:pPr lvl="1"/>
            <a:r>
              <a:rPr lang="fr-FR" dirty="0" smtClean="0"/>
              <a:t>Si arrêt volontaire : arrêter d’un coup, la charge virale remonte mais le </a:t>
            </a:r>
            <a:r>
              <a:rPr lang="fr-FR" dirty="0" err="1" smtClean="0"/>
              <a:t>ttt</a:t>
            </a:r>
            <a:r>
              <a:rPr lang="fr-FR" dirty="0" smtClean="0"/>
              <a:t> ne perd pas en efficacité</a:t>
            </a:r>
          </a:p>
          <a:p>
            <a:pPr lvl="1"/>
            <a:endParaRPr lang="fr-FR" dirty="0"/>
          </a:p>
          <a:p>
            <a:pPr lvl="1"/>
            <a:r>
              <a:rPr lang="fr-FR" dirty="0" smtClean="0"/>
              <a:t>Rares cas de guérison suite à une allogreffe de moelle</a:t>
            </a:r>
          </a:p>
          <a:p>
            <a:pPr lvl="1"/>
            <a:endParaRPr lang="fr-FR" dirty="0"/>
          </a:p>
          <a:p>
            <a:pPr lvl="1"/>
            <a:r>
              <a:rPr lang="fr-FR" dirty="0" smtClean="0"/>
              <a:t>U=U / i=i : indétectable = intransmissible. Aucune transmission avec une charge virale &lt; 200copies/</a:t>
            </a:r>
            <a:r>
              <a:rPr lang="fr-FR" dirty="0" err="1" smtClean="0"/>
              <a:t>mL</a:t>
            </a:r>
            <a:r>
              <a:rPr lang="fr-FR" dirty="0" smtClean="0"/>
              <a:t> </a:t>
            </a:r>
            <a:br>
              <a:rPr lang="fr-FR" dirty="0" smtClean="0"/>
            </a:br>
            <a:r>
              <a:rPr lang="fr-FR" dirty="0" smtClean="0"/>
              <a:t>(étude PARTNER)</a:t>
            </a:r>
          </a:p>
          <a:p>
            <a:pPr lvl="1"/>
            <a:endParaRPr lang="fr-FR" dirty="0"/>
          </a:p>
          <a:p>
            <a:pPr lvl="1"/>
            <a:endParaRPr lang="fr-FR" dirty="0" smtClean="0"/>
          </a:p>
        </p:txBody>
      </p:sp>
    </p:spTree>
    <p:extLst>
      <p:ext uri="{BB962C8B-B14F-4D97-AF65-F5344CB8AC3E}">
        <p14:creationId xmlns:p14="http://schemas.microsoft.com/office/powerpoint/2010/main" val="3070218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06864"/>
            <a:ext cx="9545515" cy="698744"/>
          </a:xfrm>
        </p:spPr>
        <p:txBody>
          <a:bodyPr>
            <a:normAutofit fontScale="90000"/>
          </a:bodyPr>
          <a:lstStyle/>
          <a:p>
            <a:r>
              <a:rPr lang="fr-FR" b="1" dirty="0" smtClean="0">
                <a:solidFill>
                  <a:schemeClr val="bg1"/>
                </a:solidFill>
              </a:rPr>
              <a:t>IST et modes de transmission</a:t>
            </a:r>
            <a:endParaRPr lang="fr-FR" b="1" dirty="0">
              <a:solidFill>
                <a:schemeClr val="bg1"/>
              </a:solidFill>
            </a:endParaRPr>
          </a:p>
        </p:txBody>
      </p:sp>
      <p:sp>
        <p:nvSpPr>
          <p:cNvPr id="3" name="Espace réservé du contenu 2"/>
          <p:cNvSpPr>
            <a:spLocks noGrp="1"/>
          </p:cNvSpPr>
          <p:nvPr>
            <p:ph idx="1"/>
          </p:nvPr>
        </p:nvSpPr>
        <p:spPr>
          <a:xfrm>
            <a:off x="213946" y="1305871"/>
            <a:ext cx="10515600" cy="5151865"/>
          </a:xfrm>
        </p:spPr>
        <p:txBody>
          <a:bodyPr>
            <a:normAutofit/>
          </a:bodyPr>
          <a:lstStyle/>
          <a:p>
            <a:r>
              <a:rPr lang="fr-FR" b="1" u="sng" dirty="0" smtClean="0"/>
              <a:t>Virales</a:t>
            </a:r>
            <a:r>
              <a:rPr lang="fr-FR" dirty="0" smtClean="0"/>
              <a:t> : </a:t>
            </a:r>
          </a:p>
          <a:p>
            <a:pPr lvl="1"/>
            <a:r>
              <a:rPr lang="fr-FR" dirty="0" smtClean="0"/>
              <a:t>VIH : sanguine (échange de seringues, de pailles), sexuelle (sperme, cyprine), </a:t>
            </a:r>
            <a:r>
              <a:rPr lang="fr-FR" dirty="0" err="1" smtClean="0"/>
              <a:t>materno</a:t>
            </a:r>
            <a:r>
              <a:rPr lang="fr-FR" dirty="0" smtClean="0"/>
              <a:t>-fœtale </a:t>
            </a:r>
          </a:p>
          <a:p>
            <a:pPr lvl="1"/>
            <a:r>
              <a:rPr lang="fr-FR" dirty="0" smtClean="0"/>
              <a:t>Hépatites AE </a:t>
            </a:r>
            <a:r>
              <a:rPr lang="fr-FR" dirty="0" err="1" smtClean="0"/>
              <a:t>féco</a:t>
            </a:r>
            <a:r>
              <a:rPr lang="fr-FR" dirty="0" smtClean="0"/>
              <a:t>-orale (hygiène de l’eau et des mains, </a:t>
            </a:r>
            <a:r>
              <a:rPr lang="fr-FR" dirty="0" err="1" smtClean="0"/>
              <a:t>anulingus</a:t>
            </a:r>
            <a:r>
              <a:rPr lang="fr-FR" dirty="0" smtClean="0"/>
              <a:t>)</a:t>
            </a:r>
          </a:p>
          <a:p>
            <a:pPr lvl="2"/>
            <a:r>
              <a:rPr lang="fr-FR" dirty="0" smtClean="0"/>
              <a:t>B : sanguin, sexuelle</a:t>
            </a:r>
          </a:p>
          <a:p>
            <a:pPr lvl="2"/>
            <a:r>
              <a:rPr lang="fr-FR" dirty="0" smtClean="0"/>
              <a:t>C : sanguine, +/- sexuelle (traumatique, partages d’objets </a:t>
            </a:r>
            <a:r>
              <a:rPr lang="fr-FR" dirty="0" err="1" smtClean="0"/>
              <a:t>etc</a:t>
            </a:r>
            <a:r>
              <a:rPr lang="fr-FR" dirty="0" smtClean="0"/>
              <a:t>)</a:t>
            </a:r>
          </a:p>
          <a:p>
            <a:pPr lvl="1"/>
            <a:r>
              <a:rPr lang="fr-FR" dirty="0" smtClean="0"/>
              <a:t>HPV (papillomavirus), Herpes : contact peau / muqueuse génitale</a:t>
            </a:r>
          </a:p>
          <a:p>
            <a:pPr lvl="1"/>
            <a:endParaRPr lang="fr-FR" dirty="0" smtClean="0"/>
          </a:p>
          <a:p>
            <a:r>
              <a:rPr lang="fr-FR" b="1" u="sng" dirty="0" smtClean="0"/>
              <a:t>Bactériennes</a:t>
            </a:r>
            <a:r>
              <a:rPr lang="fr-FR" dirty="0" smtClean="0"/>
              <a:t> : Chlamydiae, Gonocoque, </a:t>
            </a:r>
            <a:r>
              <a:rPr lang="fr-FR" dirty="0" err="1" smtClean="0"/>
              <a:t>Mycoplasma</a:t>
            </a:r>
            <a:r>
              <a:rPr lang="fr-FR" dirty="0" smtClean="0"/>
              <a:t> </a:t>
            </a:r>
            <a:r>
              <a:rPr lang="fr-FR" dirty="0" err="1" smtClean="0"/>
              <a:t>genitallium</a:t>
            </a:r>
            <a:r>
              <a:rPr lang="fr-FR" dirty="0" smtClean="0"/>
              <a:t>, Syphilis : contact de muqueuse à muqueuse</a:t>
            </a:r>
          </a:p>
          <a:p>
            <a:endParaRPr lang="fr-FR" dirty="0"/>
          </a:p>
          <a:p>
            <a:r>
              <a:rPr lang="fr-FR" dirty="0" smtClean="0"/>
              <a:t>Pas 100% de transmission en cas de contact à risque, mais chaque contact peut être infectant</a:t>
            </a:r>
            <a:endParaRPr lang="fr-FR" dirty="0"/>
          </a:p>
        </p:txBody>
      </p:sp>
    </p:spTree>
    <p:extLst>
      <p:ext uri="{BB962C8B-B14F-4D97-AF65-F5344CB8AC3E}">
        <p14:creationId xmlns:p14="http://schemas.microsoft.com/office/powerpoint/2010/main" val="3932691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675237" y="126750"/>
            <a:ext cx="10478631" cy="887240"/>
          </a:xfrm>
        </p:spPr>
        <p:txBody>
          <a:bodyPr/>
          <a:lstStyle/>
          <a:p>
            <a:r>
              <a:rPr lang="fr-FR" b="1" dirty="0" smtClean="0">
                <a:solidFill>
                  <a:schemeClr val="bg1"/>
                </a:solidFill>
              </a:rPr>
              <a:t>Prise en charge globale d’une PVVIH</a:t>
            </a:r>
            <a:endParaRPr lang="fr-FR" b="1" dirty="0">
              <a:solidFill>
                <a:schemeClr val="bg1"/>
              </a:solidFill>
            </a:endParaRPr>
          </a:p>
        </p:txBody>
      </p:sp>
      <p:sp>
        <p:nvSpPr>
          <p:cNvPr id="3" name="Espace réservé du contenu 2"/>
          <p:cNvSpPr>
            <a:spLocks noGrp="1"/>
          </p:cNvSpPr>
          <p:nvPr>
            <p:ph idx="1"/>
          </p:nvPr>
        </p:nvSpPr>
        <p:spPr>
          <a:xfrm>
            <a:off x="412687" y="1354845"/>
            <a:ext cx="11601262" cy="5326612"/>
          </a:xfrm>
        </p:spPr>
        <p:txBody>
          <a:bodyPr>
            <a:normAutofit/>
          </a:bodyPr>
          <a:lstStyle/>
          <a:p>
            <a:r>
              <a:rPr lang="fr-FR" dirty="0" smtClean="0"/>
              <a:t>Prise en charge et prévention des comorbidités : </a:t>
            </a:r>
          </a:p>
          <a:p>
            <a:pPr lvl="1"/>
            <a:r>
              <a:rPr lang="fr-FR" dirty="0" smtClean="0"/>
              <a:t>Contrôle des facteurs de risque cardio vasculaires +++</a:t>
            </a:r>
          </a:p>
          <a:p>
            <a:pPr lvl="1"/>
            <a:r>
              <a:rPr lang="fr-FR" dirty="0" smtClean="0"/>
              <a:t>Dépistage / prévention / prise en charge précoce des cancers</a:t>
            </a:r>
          </a:p>
          <a:p>
            <a:r>
              <a:rPr lang="fr-FR" dirty="0" smtClean="0"/>
              <a:t>ALD 30 : prise en charge à 100%</a:t>
            </a:r>
          </a:p>
          <a:p>
            <a:r>
              <a:rPr lang="fr-FR" dirty="0" smtClean="0"/>
              <a:t>Suivi et traitement à vie</a:t>
            </a:r>
          </a:p>
          <a:p>
            <a:r>
              <a:rPr lang="fr-FR" dirty="0" smtClean="0"/>
              <a:t>Tout médecin peut renouveler les ordo de traitement</a:t>
            </a:r>
          </a:p>
          <a:p>
            <a:r>
              <a:rPr lang="fr-FR" dirty="0" smtClean="0"/>
              <a:t>Vaccins : DTP, pneumocoque, </a:t>
            </a:r>
            <a:r>
              <a:rPr lang="fr-FR" dirty="0" err="1" smtClean="0"/>
              <a:t>covid</a:t>
            </a:r>
            <a:r>
              <a:rPr lang="fr-FR" dirty="0" smtClean="0"/>
              <a:t>, VHB, VHA, HPV (attention pas de VVA &lt;200 CD4)</a:t>
            </a:r>
          </a:p>
          <a:p>
            <a:endParaRPr lang="fr-FR" dirty="0"/>
          </a:p>
          <a:p>
            <a:r>
              <a:rPr lang="fr-FR" dirty="0" smtClean="0"/>
              <a:t>Aucune contre indication : sportive, alimentaire, alcool, (drogues selon interactions), voyages</a:t>
            </a:r>
          </a:p>
          <a:p>
            <a:endParaRPr lang="fr-FR" dirty="0"/>
          </a:p>
          <a:p>
            <a:r>
              <a:rPr lang="fr-FR" dirty="0" smtClean="0"/>
              <a:t>Pas toujours besoin de connaitre le mode de contamination, curiosité ≠ info médicale</a:t>
            </a:r>
          </a:p>
        </p:txBody>
      </p:sp>
    </p:spTree>
    <p:extLst>
      <p:ext uri="{BB962C8B-B14F-4D97-AF65-F5344CB8AC3E}">
        <p14:creationId xmlns:p14="http://schemas.microsoft.com/office/powerpoint/2010/main" val="4171475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Hépatite B – OMS</a:t>
            </a:r>
            <a:endParaRPr lang="fr-FR" dirty="0"/>
          </a:p>
        </p:txBody>
      </p:sp>
      <p:sp>
        <p:nvSpPr>
          <p:cNvPr id="3" name="Espace réservé du contenu 2"/>
          <p:cNvSpPr>
            <a:spLocks noGrp="1"/>
          </p:cNvSpPr>
          <p:nvPr>
            <p:ph idx="1"/>
          </p:nvPr>
        </p:nvSpPr>
        <p:spPr>
          <a:xfrm>
            <a:off x="589279" y="1561253"/>
            <a:ext cx="10222155" cy="4559847"/>
          </a:xfrm>
          <a:ln w="28575">
            <a:solidFill>
              <a:schemeClr val="bg2">
                <a:lumMod val="50000"/>
              </a:schemeClr>
            </a:solidFill>
          </a:ln>
        </p:spPr>
        <p:txBody>
          <a:bodyPr>
            <a:normAutofit fontScale="92500" lnSpcReduction="10000"/>
          </a:bodyPr>
          <a:lstStyle/>
          <a:p>
            <a:endParaRPr lang="fr-FR" b="1" dirty="0" smtClean="0"/>
          </a:p>
          <a:p>
            <a:r>
              <a:rPr lang="fr-FR" b="1" dirty="0" smtClean="0"/>
              <a:t>Principaux </a:t>
            </a:r>
            <a:r>
              <a:rPr lang="fr-FR" b="1" dirty="0"/>
              <a:t>faits</a:t>
            </a:r>
          </a:p>
          <a:p>
            <a:r>
              <a:rPr lang="fr-FR" dirty="0" smtClean="0"/>
              <a:t>- L’hépatite </a:t>
            </a:r>
            <a:r>
              <a:rPr lang="fr-FR" dirty="0"/>
              <a:t>B est une infection virale qui s’attaque au foie et peut entraîner une affection aussi bien aiguë que chronique.</a:t>
            </a:r>
          </a:p>
          <a:p>
            <a:r>
              <a:rPr lang="fr-FR" dirty="0" smtClean="0"/>
              <a:t>- Le </a:t>
            </a:r>
            <a:r>
              <a:rPr lang="fr-FR" dirty="0"/>
              <a:t>virus responsable est le plus souvent transmis par la mère à l’enfant lors de la naissance et de l’accouchement, pendant la petite enfance, ou par contact avec du sang ou d’autres liquides biologiques lors d’un rapport sexuel avec un partenaire infecté, d’injections à risque ou d’une exposition à des instruments tranchants ou piquants.</a:t>
            </a:r>
          </a:p>
          <a:p>
            <a:r>
              <a:rPr lang="fr-FR" dirty="0" smtClean="0"/>
              <a:t>- L’OMS </a:t>
            </a:r>
            <a:r>
              <a:rPr lang="fr-FR" dirty="0"/>
              <a:t>estime que 254 millions de personnes vivaient avec une hépatite B chronique en 2022 et l’on dénombre 1,2 million de nouvelles infections chaque année.</a:t>
            </a:r>
          </a:p>
          <a:p>
            <a:r>
              <a:rPr lang="fr-FR" dirty="0" smtClean="0"/>
              <a:t>- En </a:t>
            </a:r>
            <a:r>
              <a:rPr lang="fr-FR" dirty="0"/>
              <a:t>2022, l’hépatite B a provoqué environ 1,1 million de décès, principalement par cirrhose ou par carcinome hépatocellulaire (cancer primitif du foie).</a:t>
            </a:r>
          </a:p>
          <a:p>
            <a:r>
              <a:rPr lang="fr-FR" dirty="0" smtClean="0"/>
              <a:t>- On </a:t>
            </a:r>
            <a:r>
              <a:rPr lang="fr-FR" dirty="0"/>
              <a:t>dispose cependant de vaccins sûrs et efficaces pour prévenir l’hépatite B. </a:t>
            </a:r>
            <a:endParaRPr lang="fr-FR" dirty="0" smtClean="0"/>
          </a:p>
          <a:p>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1866" y="148487"/>
            <a:ext cx="2365636" cy="779045"/>
          </a:xfrm>
          <a:prstGeom prst="rect">
            <a:avLst/>
          </a:prstGeom>
        </p:spPr>
      </p:pic>
    </p:spTree>
    <p:extLst>
      <p:ext uri="{BB962C8B-B14F-4D97-AF65-F5344CB8AC3E}">
        <p14:creationId xmlns:p14="http://schemas.microsoft.com/office/powerpoint/2010/main" val="5808018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Marqueurs de l’hépatite B</a:t>
            </a:r>
            <a:endParaRPr lang="fr-FR" dirty="0"/>
          </a:p>
        </p:txBody>
      </p:sp>
      <p:sp>
        <p:nvSpPr>
          <p:cNvPr id="3" name="Espace réservé du contenu 2"/>
          <p:cNvSpPr>
            <a:spLocks noGrp="1"/>
          </p:cNvSpPr>
          <p:nvPr>
            <p:ph idx="1"/>
          </p:nvPr>
        </p:nvSpPr>
        <p:spPr/>
        <p:txBody>
          <a:bodyPr/>
          <a:lstStyle/>
          <a:p>
            <a:r>
              <a:rPr lang="fr-FR" dirty="0" smtClean="0"/>
              <a:t>Antigène </a:t>
            </a:r>
            <a:r>
              <a:rPr lang="fr-FR" dirty="0" err="1" smtClean="0">
                <a:solidFill>
                  <a:srgbClr val="7030A0"/>
                </a:solidFill>
              </a:rPr>
              <a:t>Hb</a:t>
            </a:r>
            <a:r>
              <a:rPr lang="fr-FR" b="1" u="sng" dirty="0" err="1" smtClean="0">
                <a:solidFill>
                  <a:srgbClr val="7030A0"/>
                </a:solidFill>
              </a:rPr>
              <a:t>S</a:t>
            </a:r>
            <a:r>
              <a:rPr lang="fr-FR" dirty="0" smtClean="0">
                <a:solidFill>
                  <a:srgbClr val="7030A0"/>
                </a:solidFill>
              </a:rPr>
              <a:t> </a:t>
            </a:r>
            <a:r>
              <a:rPr lang="fr-FR" dirty="0" smtClean="0"/>
              <a:t>(Ag </a:t>
            </a:r>
            <a:r>
              <a:rPr lang="fr-FR" dirty="0" err="1" smtClean="0"/>
              <a:t>HbS</a:t>
            </a:r>
            <a:r>
              <a:rPr lang="fr-FR" dirty="0" smtClean="0"/>
              <a:t>) : protéine virale de </a:t>
            </a:r>
            <a:r>
              <a:rPr lang="fr-FR" b="1" u="sng" dirty="0" smtClean="0">
                <a:solidFill>
                  <a:srgbClr val="7030A0"/>
                </a:solidFill>
              </a:rPr>
              <a:t>s</a:t>
            </a:r>
            <a:r>
              <a:rPr lang="fr-FR" dirty="0" smtClean="0">
                <a:solidFill>
                  <a:srgbClr val="7030A0"/>
                </a:solidFill>
              </a:rPr>
              <a:t>urface</a:t>
            </a:r>
            <a:r>
              <a:rPr lang="fr-FR" dirty="0" smtClean="0"/>
              <a:t> du virus : témoin d’une infection en cours </a:t>
            </a:r>
          </a:p>
          <a:p>
            <a:r>
              <a:rPr lang="fr-FR" dirty="0" smtClean="0"/>
              <a:t>Anticorps anti </a:t>
            </a:r>
            <a:r>
              <a:rPr lang="fr-FR" dirty="0" err="1" smtClean="0">
                <a:solidFill>
                  <a:srgbClr val="7030A0"/>
                </a:solidFill>
              </a:rPr>
              <a:t>Hb</a:t>
            </a:r>
            <a:r>
              <a:rPr lang="fr-FR" b="1" u="sng" dirty="0" err="1" smtClean="0">
                <a:solidFill>
                  <a:srgbClr val="7030A0"/>
                </a:solidFill>
              </a:rPr>
              <a:t>S</a:t>
            </a:r>
            <a:r>
              <a:rPr lang="fr-FR" dirty="0" smtClean="0">
                <a:solidFill>
                  <a:srgbClr val="7030A0"/>
                </a:solidFill>
              </a:rPr>
              <a:t> </a:t>
            </a:r>
            <a:r>
              <a:rPr lang="fr-FR" dirty="0" smtClean="0"/>
              <a:t>est dirigé contre cet antigène : protecteur : </a:t>
            </a:r>
            <a:r>
              <a:rPr lang="fr-FR" dirty="0" smtClean="0">
                <a:solidFill>
                  <a:srgbClr val="7030A0"/>
                </a:solidFill>
              </a:rPr>
              <a:t>guérison ou vaccination</a:t>
            </a:r>
          </a:p>
          <a:p>
            <a:r>
              <a:rPr lang="fr-FR" dirty="0" smtClean="0"/>
              <a:t>Antigène </a:t>
            </a:r>
            <a:r>
              <a:rPr lang="fr-FR" dirty="0" err="1" smtClean="0">
                <a:solidFill>
                  <a:srgbClr val="C00000"/>
                </a:solidFill>
              </a:rPr>
              <a:t>Hb</a:t>
            </a:r>
            <a:r>
              <a:rPr lang="fr-FR" b="1" u="sng" dirty="0" err="1" smtClean="0">
                <a:solidFill>
                  <a:srgbClr val="C00000"/>
                </a:solidFill>
              </a:rPr>
              <a:t>c</a:t>
            </a:r>
            <a:r>
              <a:rPr lang="fr-FR" dirty="0" smtClean="0">
                <a:solidFill>
                  <a:srgbClr val="C00000"/>
                </a:solidFill>
              </a:rPr>
              <a:t> </a:t>
            </a:r>
            <a:r>
              <a:rPr lang="fr-FR" dirty="0" smtClean="0"/>
              <a:t>: c = </a:t>
            </a:r>
            <a:r>
              <a:rPr lang="fr-FR" dirty="0" err="1" smtClean="0">
                <a:solidFill>
                  <a:srgbClr val="C00000"/>
                </a:solidFill>
              </a:rPr>
              <a:t>core</a:t>
            </a:r>
            <a:r>
              <a:rPr lang="fr-FR" dirty="0" smtClean="0">
                <a:solidFill>
                  <a:srgbClr val="C00000"/>
                </a:solidFill>
              </a:rPr>
              <a:t> </a:t>
            </a:r>
            <a:r>
              <a:rPr lang="fr-FR" dirty="0" smtClean="0"/>
              <a:t>= noyau  </a:t>
            </a:r>
          </a:p>
          <a:p>
            <a:r>
              <a:rPr lang="fr-FR" dirty="0" smtClean="0"/>
              <a:t>Anticorps anti </a:t>
            </a:r>
            <a:r>
              <a:rPr lang="fr-FR" dirty="0" err="1" smtClean="0">
                <a:solidFill>
                  <a:srgbClr val="C00000"/>
                </a:solidFill>
              </a:rPr>
              <a:t>Hb</a:t>
            </a:r>
            <a:r>
              <a:rPr lang="fr-FR" b="1" u="sng" dirty="0" err="1" smtClean="0">
                <a:solidFill>
                  <a:srgbClr val="C00000"/>
                </a:solidFill>
              </a:rPr>
              <a:t>c</a:t>
            </a:r>
            <a:r>
              <a:rPr lang="fr-FR" dirty="0" smtClean="0">
                <a:solidFill>
                  <a:srgbClr val="C00000"/>
                </a:solidFill>
              </a:rPr>
              <a:t> </a:t>
            </a:r>
            <a:r>
              <a:rPr lang="fr-FR" dirty="0" smtClean="0"/>
              <a:t>est dirigé contre cet antigène du noyau : témoin d’un </a:t>
            </a:r>
            <a:r>
              <a:rPr lang="fr-FR" b="1" u="sng" dirty="0" smtClean="0">
                <a:solidFill>
                  <a:srgbClr val="C00000"/>
                </a:solidFill>
              </a:rPr>
              <a:t>c</a:t>
            </a:r>
            <a:r>
              <a:rPr lang="fr-FR" dirty="0" smtClean="0">
                <a:solidFill>
                  <a:srgbClr val="C00000"/>
                </a:solidFill>
              </a:rPr>
              <a:t>ontact</a:t>
            </a:r>
            <a:r>
              <a:rPr lang="fr-FR" dirty="0" smtClean="0"/>
              <a:t> avec le virus</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3091" b="4112"/>
          <a:stretch/>
        </p:blipFill>
        <p:spPr>
          <a:xfrm>
            <a:off x="8799755" y="3457936"/>
            <a:ext cx="3241638" cy="203922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65" y="3963145"/>
            <a:ext cx="6201784" cy="2584077"/>
          </a:xfrm>
          <a:prstGeom prst="rect">
            <a:avLst/>
          </a:prstGeom>
        </p:spPr>
      </p:pic>
      <p:sp>
        <p:nvSpPr>
          <p:cNvPr id="6" name="Rectangle à coins arrondis 5"/>
          <p:cNvSpPr/>
          <p:nvPr/>
        </p:nvSpPr>
        <p:spPr>
          <a:xfrm>
            <a:off x="9588649" y="445688"/>
            <a:ext cx="2452744" cy="1130948"/>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fr-FR" u="sng" dirty="0"/>
              <a:t>Sérologie</a:t>
            </a:r>
            <a:r>
              <a:rPr lang="fr-FR" dirty="0"/>
              <a:t> : Ag </a:t>
            </a:r>
            <a:r>
              <a:rPr lang="fr-FR" dirty="0" err="1"/>
              <a:t>HbS</a:t>
            </a:r>
            <a:r>
              <a:rPr lang="fr-FR" dirty="0"/>
              <a:t> / </a:t>
            </a:r>
            <a:r>
              <a:rPr lang="fr-FR" dirty="0" err="1"/>
              <a:t>Ac</a:t>
            </a:r>
            <a:r>
              <a:rPr lang="fr-FR" dirty="0"/>
              <a:t> anti </a:t>
            </a:r>
            <a:r>
              <a:rPr lang="fr-FR" dirty="0" err="1"/>
              <a:t>HbS</a:t>
            </a:r>
            <a:r>
              <a:rPr lang="fr-FR" dirty="0"/>
              <a:t> / </a:t>
            </a:r>
            <a:r>
              <a:rPr lang="fr-FR" dirty="0" err="1"/>
              <a:t>Ac</a:t>
            </a:r>
            <a:r>
              <a:rPr lang="fr-FR" dirty="0"/>
              <a:t> anti </a:t>
            </a:r>
            <a:r>
              <a:rPr lang="fr-FR" dirty="0" err="1"/>
              <a:t>Hbc</a:t>
            </a:r>
            <a:endParaRPr lang="fr-FR" dirty="0"/>
          </a:p>
        </p:txBody>
      </p:sp>
    </p:spTree>
    <p:extLst>
      <p:ext uri="{BB962C8B-B14F-4D97-AF65-F5344CB8AC3E}">
        <p14:creationId xmlns:p14="http://schemas.microsoft.com/office/powerpoint/2010/main" val="482346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Marqueurs de l’hépatite B</a:t>
            </a:r>
            <a:endParaRPr lang="fr-FR" dirty="0"/>
          </a:p>
        </p:txBody>
      </p:sp>
      <p:sp>
        <p:nvSpPr>
          <p:cNvPr id="3" name="Espace réservé du contenu 2"/>
          <p:cNvSpPr>
            <a:spLocks noGrp="1"/>
          </p:cNvSpPr>
          <p:nvPr>
            <p:ph idx="1"/>
          </p:nvPr>
        </p:nvSpPr>
        <p:spPr/>
        <p:txBody>
          <a:bodyPr/>
          <a:lstStyle/>
          <a:p>
            <a:r>
              <a:rPr lang="fr-FR" dirty="0" smtClean="0"/>
              <a:t>Antigène </a:t>
            </a:r>
            <a:r>
              <a:rPr lang="fr-FR" dirty="0" err="1" smtClean="0">
                <a:solidFill>
                  <a:srgbClr val="7030A0"/>
                </a:solidFill>
              </a:rPr>
              <a:t>Hb</a:t>
            </a:r>
            <a:r>
              <a:rPr lang="fr-FR" b="1" u="sng" dirty="0" err="1" smtClean="0">
                <a:solidFill>
                  <a:srgbClr val="7030A0"/>
                </a:solidFill>
              </a:rPr>
              <a:t>S</a:t>
            </a:r>
            <a:r>
              <a:rPr lang="fr-FR" dirty="0" smtClean="0">
                <a:solidFill>
                  <a:srgbClr val="7030A0"/>
                </a:solidFill>
              </a:rPr>
              <a:t> </a:t>
            </a:r>
            <a:r>
              <a:rPr lang="fr-FR" dirty="0" smtClean="0"/>
              <a:t>(Ag </a:t>
            </a:r>
            <a:r>
              <a:rPr lang="fr-FR" dirty="0" err="1" smtClean="0"/>
              <a:t>HbS</a:t>
            </a:r>
            <a:r>
              <a:rPr lang="fr-FR" dirty="0" smtClean="0"/>
              <a:t>) : protéine virale de </a:t>
            </a:r>
            <a:r>
              <a:rPr lang="fr-FR" b="1" u="sng" dirty="0" smtClean="0">
                <a:solidFill>
                  <a:srgbClr val="7030A0"/>
                </a:solidFill>
              </a:rPr>
              <a:t>s</a:t>
            </a:r>
            <a:r>
              <a:rPr lang="fr-FR" dirty="0" smtClean="0">
                <a:solidFill>
                  <a:srgbClr val="7030A0"/>
                </a:solidFill>
              </a:rPr>
              <a:t>urface</a:t>
            </a:r>
            <a:r>
              <a:rPr lang="fr-FR" dirty="0" smtClean="0"/>
              <a:t> du virus : témoin d’une infection en cours </a:t>
            </a:r>
          </a:p>
          <a:p>
            <a:r>
              <a:rPr lang="fr-FR" dirty="0" smtClean="0"/>
              <a:t>Anticorps anti </a:t>
            </a:r>
            <a:r>
              <a:rPr lang="fr-FR" dirty="0" err="1" smtClean="0">
                <a:solidFill>
                  <a:srgbClr val="7030A0"/>
                </a:solidFill>
              </a:rPr>
              <a:t>Hb</a:t>
            </a:r>
            <a:r>
              <a:rPr lang="fr-FR" b="1" u="sng" dirty="0" err="1" smtClean="0">
                <a:solidFill>
                  <a:srgbClr val="7030A0"/>
                </a:solidFill>
              </a:rPr>
              <a:t>S</a:t>
            </a:r>
            <a:r>
              <a:rPr lang="fr-FR" dirty="0" smtClean="0">
                <a:solidFill>
                  <a:srgbClr val="7030A0"/>
                </a:solidFill>
              </a:rPr>
              <a:t> </a:t>
            </a:r>
            <a:r>
              <a:rPr lang="fr-FR" dirty="0" smtClean="0"/>
              <a:t>est dirigé contre cet antigène : protecteur : </a:t>
            </a:r>
            <a:r>
              <a:rPr lang="fr-FR" dirty="0" smtClean="0">
                <a:solidFill>
                  <a:srgbClr val="7030A0"/>
                </a:solidFill>
              </a:rPr>
              <a:t>guérison ou vaccination</a:t>
            </a:r>
          </a:p>
          <a:p>
            <a:r>
              <a:rPr lang="fr-FR" dirty="0" smtClean="0"/>
              <a:t>Antigène </a:t>
            </a:r>
            <a:r>
              <a:rPr lang="fr-FR" dirty="0" err="1" smtClean="0">
                <a:solidFill>
                  <a:srgbClr val="C00000"/>
                </a:solidFill>
              </a:rPr>
              <a:t>Hb</a:t>
            </a:r>
            <a:r>
              <a:rPr lang="fr-FR" b="1" u="sng" dirty="0" err="1" smtClean="0">
                <a:solidFill>
                  <a:srgbClr val="C00000"/>
                </a:solidFill>
              </a:rPr>
              <a:t>c</a:t>
            </a:r>
            <a:r>
              <a:rPr lang="fr-FR" dirty="0" smtClean="0">
                <a:solidFill>
                  <a:srgbClr val="C00000"/>
                </a:solidFill>
              </a:rPr>
              <a:t> </a:t>
            </a:r>
            <a:r>
              <a:rPr lang="fr-FR" dirty="0" smtClean="0"/>
              <a:t>: c = </a:t>
            </a:r>
            <a:r>
              <a:rPr lang="fr-FR" dirty="0" err="1" smtClean="0">
                <a:solidFill>
                  <a:srgbClr val="C00000"/>
                </a:solidFill>
              </a:rPr>
              <a:t>core</a:t>
            </a:r>
            <a:r>
              <a:rPr lang="fr-FR" dirty="0" smtClean="0">
                <a:solidFill>
                  <a:srgbClr val="C00000"/>
                </a:solidFill>
              </a:rPr>
              <a:t> </a:t>
            </a:r>
            <a:r>
              <a:rPr lang="fr-FR" dirty="0" smtClean="0"/>
              <a:t>= noyau  </a:t>
            </a:r>
          </a:p>
          <a:p>
            <a:r>
              <a:rPr lang="fr-FR" dirty="0" smtClean="0"/>
              <a:t>Anticorps anti </a:t>
            </a:r>
            <a:r>
              <a:rPr lang="fr-FR" dirty="0" err="1" smtClean="0">
                <a:solidFill>
                  <a:srgbClr val="C00000"/>
                </a:solidFill>
              </a:rPr>
              <a:t>Hb</a:t>
            </a:r>
            <a:r>
              <a:rPr lang="fr-FR" b="1" u="sng" dirty="0" err="1" smtClean="0">
                <a:solidFill>
                  <a:srgbClr val="C00000"/>
                </a:solidFill>
              </a:rPr>
              <a:t>c</a:t>
            </a:r>
            <a:r>
              <a:rPr lang="fr-FR" dirty="0" smtClean="0">
                <a:solidFill>
                  <a:srgbClr val="C00000"/>
                </a:solidFill>
              </a:rPr>
              <a:t> </a:t>
            </a:r>
            <a:r>
              <a:rPr lang="fr-FR" dirty="0" smtClean="0"/>
              <a:t>est dirigé contre cet antigène du noyau : témoin d’un </a:t>
            </a:r>
            <a:r>
              <a:rPr lang="fr-FR" b="1" u="sng" dirty="0" smtClean="0">
                <a:solidFill>
                  <a:srgbClr val="C00000"/>
                </a:solidFill>
              </a:rPr>
              <a:t>c</a:t>
            </a:r>
            <a:r>
              <a:rPr lang="fr-FR" dirty="0" smtClean="0">
                <a:solidFill>
                  <a:srgbClr val="C00000"/>
                </a:solidFill>
              </a:rPr>
              <a:t>ontact</a:t>
            </a:r>
            <a:r>
              <a:rPr lang="fr-FR" dirty="0" smtClean="0"/>
              <a:t> avec le virus</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3091" b="4112"/>
          <a:stretch/>
        </p:blipFill>
        <p:spPr>
          <a:xfrm>
            <a:off x="8799755" y="3457936"/>
            <a:ext cx="3241638" cy="203922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64" y="1969477"/>
            <a:ext cx="10986587" cy="4577745"/>
          </a:xfrm>
          <a:prstGeom prst="rect">
            <a:avLst/>
          </a:prstGeom>
        </p:spPr>
      </p:pic>
      <p:sp>
        <p:nvSpPr>
          <p:cNvPr id="6" name="Rectangle à coins arrondis 5"/>
          <p:cNvSpPr/>
          <p:nvPr/>
        </p:nvSpPr>
        <p:spPr>
          <a:xfrm>
            <a:off x="9588649" y="445688"/>
            <a:ext cx="2452744" cy="1130948"/>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fr-FR" u="sng" dirty="0"/>
              <a:t>Sérologie</a:t>
            </a:r>
            <a:r>
              <a:rPr lang="fr-FR" dirty="0"/>
              <a:t> : Ag </a:t>
            </a:r>
            <a:r>
              <a:rPr lang="fr-FR" dirty="0" err="1"/>
              <a:t>HbS</a:t>
            </a:r>
            <a:r>
              <a:rPr lang="fr-FR" dirty="0"/>
              <a:t> / </a:t>
            </a:r>
            <a:r>
              <a:rPr lang="fr-FR" dirty="0" err="1"/>
              <a:t>Ac</a:t>
            </a:r>
            <a:r>
              <a:rPr lang="fr-FR" dirty="0"/>
              <a:t> anti </a:t>
            </a:r>
            <a:r>
              <a:rPr lang="fr-FR" dirty="0" err="1"/>
              <a:t>HbS</a:t>
            </a:r>
            <a:r>
              <a:rPr lang="fr-FR" dirty="0"/>
              <a:t> / </a:t>
            </a:r>
            <a:r>
              <a:rPr lang="fr-FR" dirty="0" err="1"/>
              <a:t>Ac</a:t>
            </a:r>
            <a:r>
              <a:rPr lang="fr-FR" dirty="0"/>
              <a:t> anti </a:t>
            </a:r>
            <a:r>
              <a:rPr lang="fr-FR" dirty="0" err="1"/>
              <a:t>Hbc</a:t>
            </a:r>
            <a:endParaRPr lang="fr-FR" dirty="0"/>
          </a:p>
        </p:txBody>
      </p:sp>
      <p:sp>
        <p:nvSpPr>
          <p:cNvPr id="8" name="Flèche droite 7"/>
          <p:cNvSpPr/>
          <p:nvPr/>
        </p:nvSpPr>
        <p:spPr>
          <a:xfrm flipH="1">
            <a:off x="3385038" y="3657601"/>
            <a:ext cx="5758961" cy="2180492"/>
          </a:xfrm>
          <a:prstGeom prst="rightArrow">
            <a:avLst/>
          </a:prstGeom>
          <a:solidFill>
            <a:schemeClr val="bg1"/>
          </a:solid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fr-FR" sz="3600" b="1" dirty="0" smtClean="0">
                <a:solidFill>
                  <a:srgbClr val="C00000"/>
                </a:solidFill>
              </a:rPr>
              <a:t>TROD positif</a:t>
            </a:r>
            <a:endParaRPr lang="fr-FR" sz="3600" b="1" dirty="0">
              <a:solidFill>
                <a:srgbClr val="C00000"/>
              </a:solidFill>
            </a:endParaRPr>
          </a:p>
        </p:txBody>
      </p:sp>
    </p:spTree>
    <p:extLst>
      <p:ext uri="{BB962C8B-B14F-4D97-AF65-F5344CB8AC3E}">
        <p14:creationId xmlns:p14="http://schemas.microsoft.com/office/powerpoint/2010/main" val="5142064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Transmission = Ag </a:t>
            </a:r>
            <a:r>
              <a:rPr lang="fr-FR" dirty="0" err="1" smtClean="0"/>
              <a:t>HbS</a:t>
            </a:r>
            <a:r>
              <a:rPr lang="fr-FR" dirty="0" smtClean="0"/>
              <a:t> (+)</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5867" y="1470412"/>
            <a:ext cx="9267165" cy="4024312"/>
          </a:xfrm>
        </p:spPr>
      </p:pic>
      <p:pic>
        <p:nvPicPr>
          <p:cNvPr id="6" name="Image 5"/>
          <p:cNvPicPr>
            <a:picLocks noChangeAspect="1"/>
          </p:cNvPicPr>
          <p:nvPr/>
        </p:nvPicPr>
        <p:blipFill rotWithShape="1">
          <a:blip r:embed="rId3"/>
          <a:srcRect t="26182" r="3105" b="26935"/>
          <a:stretch/>
        </p:blipFill>
        <p:spPr>
          <a:xfrm>
            <a:off x="9372460" y="-22605"/>
            <a:ext cx="2490090" cy="1204857"/>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66" y="1353344"/>
            <a:ext cx="1156278" cy="1818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p:cNvPicPr>
            <a:picLocks noChangeAspect="1"/>
          </p:cNvPicPr>
          <p:nvPr/>
        </p:nvPicPr>
        <p:blipFill>
          <a:blip r:embed="rId5"/>
          <a:stretch>
            <a:fillRect/>
          </a:stretch>
        </p:blipFill>
        <p:spPr>
          <a:xfrm>
            <a:off x="220227" y="1590051"/>
            <a:ext cx="1130113" cy="941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p:nvPicPr>
        <p:blipFill>
          <a:blip r:embed="rId6"/>
          <a:stretch>
            <a:fillRect/>
          </a:stretch>
        </p:blipFill>
        <p:spPr>
          <a:xfrm>
            <a:off x="110220" y="2366626"/>
            <a:ext cx="981041" cy="904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a:blip r:embed="rId7"/>
          <a:stretch>
            <a:fillRect/>
          </a:stretch>
        </p:blipFill>
        <p:spPr>
          <a:xfrm>
            <a:off x="7548069" y="5613341"/>
            <a:ext cx="968614" cy="101807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p:cNvPicPr>
            <a:picLocks noChangeAspect="1"/>
          </p:cNvPicPr>
          <p:nvPr/>
        </p:nvPicPr>
        <p:blipFill>
          <a:blip r:embed="rId8"/>
          <a:stretch>
            <a:fillRect/>
          </a:stretch>
        </p:blipFill>
        <p:spPr>
          <a:xfrm>
            <a:off x="9294607" y="5593220"/>
            <a:ext cx="1011081" cy="118607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154" y="5593220"/>
            <a:ext cx="1874371" cy="105831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9449" y="5558274"/>
            <a:ext cx="883363" cy="112820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0840" y="3553060"/>
            <a:ext cx="1541929" cy="1327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30973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Infection – Evolution </a:t>
            </a:r>
            <a:endParaRPr lang="fr-FR" dirty="0"/>
          </a:p>
        </p:txBody>
      </p:sp>
      <p:graphicFrame>
        <p:nvGraphicFramePr>
          <p:cNvPr id="6" name="Espace réservé du contenu 5"/>
          <p:cNvGraphicFramePr>
            <a:graphicFrameLocks noGrp="1"/>
          </p:cNvGraphicFramePr>
          <p:nvPr>
            <p:ph idx="1"/>
            <p:extLst/>
          </p:nvPr>
        </p:nvGraphicFramePr>
        <p:xfrm>
          <a:off x="707296" y="1237782"/>
          <a:ext cx="10222473" cy="3560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p:cNvGraphicFramePr/>
          <p:nvPr>
            <p:extLst/>
          </p:nvPr>
        </p:nvGraphicFramePr>
        <p:xfrm>
          <a:off x="728813" y="5217459"/>
          <a:ext cx="10222472" cy="13016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Flèche vers le bas 8"/>
          <p:cNvSpPr/>
          <p:nvPr/>
        </p:nvSpPr>
        <p:spPr>
          <a:xfrm>
            <a:off x="5506562" y="4797911"/>
            <a:ext cx="666974" cy="817581"/>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721686" y="5439797"/>
            <a:ext cx="1678193" cy="369332"/>
          </a:xfrm>
          <a:prstGeom prst="rect">
            <a:avLst/>
          </a:prstGeom>
          <a:noFill/>
        </p:spPr>
        <p:txBody>
          <a:bodyPr wrap="square" rtlCol="0">
            <a:spAutoFit/>
          </a:bodyPr>
          <a:lstStyle/>
          <a:p>
            <a:r>
              <a:rPr lang="fr-FR" dirty="0" smtClean="0">
                <a:solidFill>
                  <a:schemeClr val="bg1"/>
                </a:solidFill>
              </a:rPr>
              <a:t>20-30%</a:t>
            </a:r>
            <a:endParaRPr lang="fr-FR" dirty="0">
              <a:solidFill>
                <a:schemeClr val="bg1"/>
              </a:solidFill>
            </a:endParaRPr>
          </a:p>
        </p:txBody>
      </p:sp>
      <p:sp>
        <p:nvSpPr>
          <p:cNvPr id="11" name="ZoneTexte 10"/>
          <p:cNvSpPr txBox="1"/>
          <p:nvPr/>
        </p:nvSpPr>
        <p:spPr>
          <a:xfrm>
            <a:off x="7973211" y="5439797"/>
            <a:ext cx="1678193" cy="369332"/>
          </a:xfrm>
          <a:prstGeom prst="rect">
            <a:avLst/>
          </a:prstGeom>
          <a:noFill/>
        </p:spPr>
        <p:txBody>
          <a:bodyPr wrap="square" rtlCol="0">
            <a:spAutoFit/>
          </a:bodyPr>
          <a:lstStyle/>
          <a:p>
            <a:r>
              <a:rPr lang="fr-FR" dirty="0" smtClean="0">
                <a:solidFill>
                  <a:schemeClr val="bg1"/>
                </a:solidFill>
              </a:rPr>
              <a:t>6-15%</a:t>
            </a:r>
            <a:endParaRPr lang="fr-FR" dirty="0">
              <a:solidFill>
                <a:schemeClr val="bg1"/>
              </a:solidFill>
            </a:endParaRPr>
          </a:p>
        </p:txBody>
      </p:sp>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44538" y="3466638"/>
            <a:ext cx="2547462" cy="1686275"/>
          </a:xfrm>
          <a:prstGeom prst="rect">
            <a:avLst/>
          </a:prstGeom>
        </p:spPr>
      </p:pic>
      <p:pic>
        <p:nvPicPr>
          <p:cNvPr id="13" name="Imag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987963"/>
            <a:ext cx="1109350" cy="1451834"/>
          </a:xfrm>
          <a:prstGeom prst="rect">
            <a:avLst/>
          </a:prstGeom>
        </p:spPr>
      </p:pic>
      <p:pic>
        <p:nvPicPr>
          <p:cNvPr id="14" name="Image 13"/>
          <p:cNvPicPr>
            <a:picLocks noChangeAspect="1"/>
          </p:cNvPicPr>
          <p:nvPr/>
        </p:nvPicPr>
        <p:blipFill rotWithShape="1">
          <a:blip r:embed="rId14" cstate="print">
            <a:extLst>
              <a:ext uri="{28A0092B-C50C-407E-A947-70E740481C1C}">
                <a14:useLocalDpi xmlns:a14="http://schemas.microsoft.com/office/drawing/2010/main" val="0"/>
              </a:ext>
            </a:extLst>
          </a:blip>
          <a:srcRect r="22039"/>
          <a:stretch/>
        </p:blipFill>
        <p:spPr>
          <a:xfrm>
            <a:off x="4095" y="5451139"/>
            <a:ext cx="1105256" cy="1406861"/>
          </a:xfrm>
          <a:prstGeom prst="rect">
            <a:avLst/>
          </a:prstGeom>
        </p:spPr>
      </p:pic>
    </p:spTree>
    <p:extLst>
      <p:ext uri="{BB962C8B-B14F-4D97-AF65-F5344CB8AC3E}">
        <p14:creationId xmlns:p14="http://schemas.microsoft.com/office/powerpoint/2010/main" val="1329210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Infection - Evolution</a:t>
            </a:r>
            <a:endParaRPr lang="fr-FR" dirty="0"/>
          </a:p>
        </p:txBody>
      </p:sp>
      <p:sp>
        <p:nvSpPr>
          <p:cNvPr id="3" name="Espace réservé du contenu 2"/>
          <p:cNvSpPr>
            <a:spLocks noGrp="1"/>
          </p:cNvSpPr>
          <p:nvPr>
            <p:ph idx="1"/>
          </p:nvPr>
        </p:nvSpPr>
        <p:spPr>
          <a:xfrm>
            <a:off x="1453759" y="2625123"/>
            <a:ext cx="9284482" cy="2316154"/>
          </a:xfrm>
        </p:spPr>
        <p:txBody>
          <a:bodyPr/>
          <a:lstStyle/>
          <a:p>
            <a:r>
              <a:rPr lang="fr-FR" dirty="0"/>
              <a:t>Chez les patients ayant une hépatite chronique B non </a:t>
            </a:r>
            <a:r>
              <a:rPr lang="fr-FR" dirty="0" smtClean="0"/>
              <a:t>traitée</a:t>
            </a:r>
          </a:p>
          <a:p>
            <a:r>
              <a:rPr lang="fr-FR" dirty="0" smtClean="0"/>
              <a:t>l’incidence </a:t>
            </a:r>
            <a:r>
              <a:rPr lang="fr-FR" dirty="0"/>
              <a:t>de la cirrhose à 5 ans varie de 8 à 20 %. </a:t>
            </a:r>
            <a:endParaRPr lang="fr-FR" dirty="0" smtClean="0"/>
          </a:p>
          <a:p>
            <a:r>
              <a:rPr lang="fr-FR" dirty="0" smtClean="0"/>
              <a:t>Parmi </a:t>
            </a:r>
            <a:r>
              <a:rPr lang="fr-FR" dirty="0"/>
              <a:t>les patients avec une cirrhose, le risque de décompensation sur 5 ans est de 20 % </a:t>
            </a:r>
            <a:endParaRPr lang="fr-FR" dirty="0" smtClean="0"/>
          </a:p>
          <a:p>
            <a:r>
              <a:rPr lang="fr-FR" dirty="0" smtClean="0"/>
              <a:t>et </a:t>
            </a:r>
            <a:r>
              <a:rPr lang="fr-FR" dirty="0"/>
              <a:t>le risque annuel de CHC est de 2 à 5 %</a:t>
            </a:r>
          </a:p>
        </p:txBody>
      </p:sp>
    </p:spTree>
    <p:extLst>
      <p:ext uri="{BB962C8B-B14F-4D97-AF65-F5344CB8AC3E}">
        <p14:creationId xmlns:p14="http://schemas.microsoft.com/office/powerpoint/2010/main" val="1913499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Problématique de santé publique</a:t>
            </a:r>
            <a:endParaRPr lang="fr-FR" dirty="0"/>
          </a:p>
        </p:txBody>
      </p:sp>
      <p:sp>
        <p:nvSpPr>
          <p:cNvPr id="3" name="Espace réservé du contenu 2"/>
          <p:cNvSpPr>
            <a:spLocks noGrp="1"/>
          </p:cNvSpPr>
          <p:nvPr>
            <p:ph idx="1"/>
          </p:nvPr>
        </p:nvSpPr>
        <p:spPr>
          <a:xfrm>
            <a:off x="774552" y="1678193"/>
            <a:ext cx="10477948" cy="4873214"/>
          </a:xfrm>
          <a:ln w="28575">
            <a:solidFill>
              <a:schemeClr val="bg2">
                <a:lumMod val="25000"/>
              </a:schemeClr>
            </a:solidFill>
          </a:ln>
        </p:spPr>
        <p:txBody>
          <a:bodyPr>
            <a:noAutofit/>
          </a:bodyPr>
          <a:lstStyle/>
          <a:p>
            <a:endParaRPr lang="fr-FR" dirty="0" smtClean="0"/>
          </a:p>
          <a:p>
            <a:r>
              <a:rPr lang="fr-FR" dirty="0" smtClean="0"/>
              <a:t>Dans le monde la </a:t>
            </a:r>
            <a:r>
              <a:rPr lang="fr-FR" dirty="0"/>
              <a:t>prévalence de l’</a:t>
            </a:r>
            <a:r>
              <a:rPr lang="fr-FR" dirty="0" err="1"/>
              <a:t>AgHBs</a:t>
            </a:r>
            <a:r>
              <a:rPr lang="fr-FR" dirty="0"/>
              <a:t> est de 3,61 % </a:t>
            </a:r>
            <a:endParaRPr lang="fr-FR" dirty="0" smtClean="0"/>
          </a:p>
          <a:p>
            <a:endParaRPr lang="fr-FR" dirty="0" smtClean="0"/>
          </a:p>
          <a:p>
            <a:r>
              <a:rPr lang="fr-FR" dirty="0" smtClean="0"/>
              <a:t>avec </a:t>
            </a:r>
            <a:r>
              <a:rPr lang="fr-FR" dirty="0"/>
              <a:t>d’importantes variations géographiques du fait de la migration des </a:t>
            </a:r>
            <a:r>
              <a:rPr lang="fr-FR" dirty="0" smtClean="0"/>
              <a:t>populations</a:t>
            </a:r>
          </a:p>
          <a:p>
            <a:endParaRPr lang="fr-FR" dirty="0" smtClean="0"/>
          </a:p>
          <a:p>
            <a:r>
              <a:rPr lang="fr-FR" dirty="0" smtClean="0"/>
              <a:t>de </a:t>
            </a:r>
            <a:r>
              <a:rPr lang="fr-FR" dirty="0"/>
              <a:t>la prise charge différente </a:t>
            </a:r>
            <a:r>
              <a:rPr lang="fr-FR" dirty="0" smtClean="0"/>
              <a:t>selon </a:t>
            </a:r>
            <a:r>
              <a:rPr lang="fr-FR" dirty="0"/>
              <a:t>les pays avec accès ou non au </a:t>
            </a:r>
            <a:r>
              <a:rPr lang="fr-FR" dirty="0" smtClean="0"/>
              <a:t>dépistage </a:t>
            </a:r>
          </a:p>
          <a:p>
            <a:r>
              <a:rPr lang="fr-FR" dirty="0" smtClean="0">
                <a:sym typeface="Wingdings"/>
              </a:rPr>
              <a:t> </a:t>
            </a:r>
            <a:r>
              <a:rPr lang="fr-FR" dirty="0" smtClean="0"/>
              <a:t>seulement </a:t>
            </a:r>
            <a:r>
              <a:rPr lang="fr-FR" dirty="0"/>
              <a:t>10 % des patients </a:t>
            </a:r>
            <a:r>
              <a:rPr lang="fr-FR" dirty="0" err="1"/>
              <a:t>AgHBs</a:t>
            </a:r>
            <a:r>
              <a:rPr lang="fr-FR" dirty="0"/>
              <a:t> positif sont </a:t>
            </a:r>
            <a:r>
              <a:rPr lang="fr-FR" dirty="0" smtClean="0"/>
              <a:t>diagnostiqués</a:t>
            </a:r>
          </a:p>
          <a:p>
            <a:endParaRPr lang="fr-FR" dirty="0" smtClean="0"/>
          </a:p>
          <a:p>
            <a:r>
              <a:rPr lang="fr-FR" dirty="0" smtClean="0"/>
              <a:t>la </a:t>
            </a:r>
            <a:r>
              <a:rPr lang="fr-FR" dirty="0"/>
              <a:t>prise en charge vaccinale et l’accès aux traitements </a:t>
            </a:r>
            <a:endParaRPr lang="fr-FR" dirty="0" smtClean="0"/>
          </a:p>
          <a:p>
            <a:r>
              <a:rPr lang="fr-FR" dirty="0" smtClean="0">
                <a:sym typeface="Wingdings"/>
              </a:rPr>
              <a:t> </a:t>
            </a:r>
            <a:r>
              <a:rPr lang="fr-FR" dirty="0" smtClean="0"/>
              <a:t>5 </a:t>
            </a:r>
            <a:r>
              <a:rPr lang="fr-FR" dirty="0"/>
              <a:t>% des 94 millions de patients, ayant une indication de traitement, sont effectivement </a:t>
            </a:r>
            <a:r>
              <a:rPr lang="fr-FR" dirty="0" smtClean="0"/>
              <a:t>traités</a:t>
            </a:r>
            <a:endParaRPr lang="fr-FR" dirty="0"/>
          </a:p>
        </p:txBody>
      </p:sp>
    </p:spTree>
    <p:extLst>
      <p:ext uri="{BB962C8B-B14F-4D97-AF65-F5344CB8AC3E}">
        <p14:creationId xmlns:p14="http://schemas.microsoft.com/office/powerpoint/2010/main" val="758536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D’où l’intérêt du TROD!</a:t>
            </a:r>
            <a:endParaRPr lang="fr-FR" dirty="0"/>
          </a:p>
        </p:txBody>
      </p:sp>
      <p:sp>
        <p:nvSpPr>
          <p:cNvPr id="3" name="Espace réservé du contenu 2"/>
          <p:cNvSpPr>
            <a:spLocks noGrp="1"/>
          </p:cNvSpPr>
          <p:nvPr>
            <p:ph idx="1"/>
          </p:nvPr>
        </p:nvSpPr>
        <p:spPr>
          <a:xfrm>
            <a:off x="589280" y="1561254"/>
            <a:ext cx="10058400" cy="4734038"/>
          </a:xfrm>
        </p:spPr>
        <p:txBody>
          <a:bodyPr>
            <a:normAutofit/>
          </a:bodyPr>
          <a:lstStyle/>
          <a:p>
            <a:r>
              <a:rPr lang="fr-FR" dirty="0" smtClean="0"/>
              <a:t>Détecte l’antigène </a:t>
            </a:r>
            <a:r>
              <a:rPr lang="fr-FR" dirty="0" err="1" smtClean="0"/>
              <a:t>Hbs</a:t>
            </a:r>
            <a:r>
              <a:rPr lang="fr-FR" dirty="0" smtClean="0"/>
              <a:t> = Infection active oui / non</a:t>
            </a:r>
          </a:p>
          <a:p>
            <a:r>
              <a:rPr lang="fr-FR" dirty="0" smtClean="0"/>
              <a:t>Nécessite une sérologie complète, une charge virale VHB, un bilan hépatique et un examen du foie : </a:t>
            </a:r>
            <a:r>
              <a:rPr lang="fr-FR" u="sng" dirty="0" err="1" smtClean="0"/>
              <a:t>Fibroscan</a:t>
            </a:r>
            <a:r>
              <a:rPr lang="fr-FR" dirty="0" smtClean="0"/>
              <a:t>, </a:t>
            </a:r>
            <a:r>
              <a:rPr lang="fr-FR" dirty="0" err="1" smtClean="0"/>
              <a:t>Fibromètre</a:t>
            </a:r>
            <a:r>
              <a:rPr lang="fr-FR" dirty="0" smtClean="0"/>
              <a:t>, FIB4</a:t>
            </a:r>
          </a:p>
          <a:p>
            <a:r>
              <a:rPr lang="fr-FR" dirty="0" smtClean="0"/>
              <a:t>Va guider l’indication de traitement ou non</a:t>
            </a:r>
          </a:p>
          <a:p>
            <a:r>
              <a:rPr lang="fr-FR" dirty="0" smtClean="0"/>
              <a:t>La transmissibilité est présente quand l’Ag </a:t>
            </a:r>
            <a:r>
              <a:rPr lang="fr-FR" dirty="0" err="1" smtClean="0"/>
              <a:t>HbS</a:t>
            </a:r>
            <a:r>
              <a:rPr lang="fr-FR" dirty="0" smtClean="0"/>
              <a:t> est présent, et proportionnelle à la charge virale sanguine</a:t>
            </a:r>
          </a:p>
          <a:p>
            <a:endParaRPr lang="fr-FR" dirty="0"/>
          </a:p>
          <a:p>
            <a:r>
              <a:rPr lang="fr-FR" dirty="0" smtClean="0">
                <a:sym typeface="Wingdings" panose="05000000000000000000" pitchFamily="2" charset="2"/>
              </a:rPr>
              <a:t> Objectif du traitement rejoint celui du VIH : endormir le virus à la charge virale la plus basse possible, et la maintenir. Durée prolongée / à vie</a:t>
            </a:r>
          </a:p>
          <a:p>
            <a:r>
              <a:rPr lang="fr-FR" dirty="0" smtClean="0">
                <a:sym typeface="Wingdings" panose="05000000000000000000" pitchFamily="2" charset="2"/>
              </a:rPr>
              <a:t> Surveillance de cette charge virale et de l’Ag </a:t>
            </a:r>
            <a:r>
              <a:rPr lang="fr-FR" dirty="0" err="1" smtClean="0">
                <a:sym typeface="Wingdings" panose="05000000000000000000" pitchFamily="2" charset="2"/>
              </a:rPr>
              <a:t>HbS</a:t>
            </a:r>
            <a:r>
              <a:rPr lang="fr-FR" dirty="0" smtClean="0">
                <a:sym typeface="Wingdings" panose="05000000000000000000" pitchFamily="2" charset="2"/>
              </a:rPr>
              <a:t>, de l’anticorps anti </a:t>
            </a:r>
            <a:r>
              <a:rPr lang="fr-FR" dirty="0" err="1" smtClean="0">
                <a:sym typeface="Wingdings" panose="05000000000000000000" pitchFamily="2" charset="2"/>
              </a:rPr>
              <a:t>HbS</a:t>
            </a:r>
            <a:r>
              <a:rPr lang="fr-FR" dirty="0" smtClean="0">
                <a:sym typeface="Wingdings" panose="05000000000000000000" pitchFamily="2" charset="2"/>
              </a:rPr>
              <a:t> : faible pourcentage de guérison par an</a:t>
            </a:r>
            <a:endParaRPr lang="fr-FR" dirty="0" smtClean="0"/>
          </a:p>
        </p:txBody>
      </p:sp>
    </p:spTree>
    <p:extLst>
      <p:ext uri="{BB962C8B-B14F-4D97-AF65-F5344CB8AC3E}">
        <p14:creationId xmlns:p14="http://schemas.microsoft.com/office/powerpoint/2010/main" val="1022822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8847" y="219808"/>
            <a:ext cx="8483164" cy="729815"/>
          </a:xfrm>
          <a:noFill/>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fr-FR" dirty="0" smtClean="0">
                <a:solidFill>
                  <a:schemeClr val="bg1"/>
                </a:solidFill>
              </a:rPr>
              <a:t>Risque infectieux des UDI : viral</a:t>
            </a:r>
            <a:endParaRPr lang="fr-FR" dirty="0">
              <a:solidFill>
                <a:schemeClr val="bg1"/>
              </a:solidFill>
            </a:endParaRPr>
          </a:p>
        </p:txBody>
      </p:sp>
      <p:sp>
        <p:nvSpPr>
          <p:cNvPr id="4" name="Rectangle à coins arrondis 3"/>
          <p:cNvSpPr/>
          <p:nvPr/>
        </p:nvSpPr>
        <p:spPr>
          <a:xfrm>
            <a:off x="1608993" y="1600200"/>
            <a:ext cx="2682414" cy="39124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r-FR" sz="2100" dirty="0">
                <a:solidFill>
                  <a:sysClr val="windowText" lastClr="000000"/>
                </a:solidFill>
                <a:latin typeface="Calibri" panose="020F0502020204030204"/>
              </a:rPr>
              <a:t>VIH</a:t>
            </a:r>
          </a:p>
          <a:p>
            <a:pPr algn="ctr" defTabSz="685800"/>
            <a:endParaRPr lang="fr-FR" sz="1350" dirty="0">
              <a:solidFill>
                <a:sysClr val="windowText" lastClr="000000"/>
              </a:solidFill>
              <a:latin typeface="Calibri" panose="020F0502020204030204"/>
            </a:endParaRPr>
          </a:p>
          <a:p>
            <a:pPr marL="214313" indent="-214313" defTabSz="685800">
              <a:buFont typeface="Arial" charset="0"/>
              <a:buChar char="•"/>
            </a:pPr>
            <a:r>
              <a:rPr lang="fr-FR" sz="1350" dirty="0">
                <a:solidFill>
                  <a:sysClr val="windowText" lastClr="000000"/>
                </a:solidFill>
                <a:latin typeface="Calibri" panose="020F0502020204030204"/>
              </a:rPr>
              <a:t>Risque de transmission de </a:t>
            </a:r>
            <a:r>
              <a:rPr lang="fr-FR" sz="1500" b="1" dirty="0">
                <a:solidFill>
                  <a:srgbClr val="ED7D31">
                    <a:lumMod val="75000"/>
                  </a:srgbClr>
                </a:solidFill>
                <a:latin typeface="Calibri" panose="020F0502020204030204"/>
              </a:rPr>
              <a:t>0.3</a:t>
            </a:r>
            <a:r>
              <a:rPr lang="fr-FR" sz="1350" b="1" dirty="0">
                <a:solidFill>
                  <a:srgbClr val="ED7D31">
                    <a:lumMod val="75000"/>
                  </a:srgbClr>
                </a:solidFill>
                <a:latin typeface="Calibri" panose="020F0502020204030204"/>
              </a:rPr>
              <a:t>%</a:t>
            </a:r>
            <a:r>
              <a:rPr lang="fr-FR" sz="1350" dirty="0">
                <a:solidFill>
                  <a:sysClr val="windowText" lastClr="000000"/>
                </a:solidFill>
                <a:latin typeface="Calibri" panose="020F0502020204030204"/>
              </a:rPr>
              <a:t> par partage de seringue</a:t>
            </a:r>
          </a:p>
          <a:p>
            <a:pPr marL="214313" indent="-214313" defTabSz="685800">
              <a:buFont typeface="Arial" charset="0"/>
              <a:buChar char="•"/>
            </a:pPr>
            <a:r>
              <a:rPr lang="fr-FR" sz="1500" b="1" dirty="0">
                <a:solidFill>
                  <a:sysClr val="windowText" lastClr="000000"/>
                </a:solidFill>
                <a:latin typeface="Calibri" panose="020F0502020204030204"/>
              </a:rPr>
              <a:t>180.000</a:t>
            </a:r>
            <a:r>
              <a:rPr lang="fr-FR" sz="1350" dirty="0">
                <a:solidFill>
                  <a:sysClr val="windowText" lastClr="000000"/>
                </a:solidFill>
                <a:latin typeface="Calibri" panose="020F0502020204030204"/>
              </a:rPr>
              <a:t> personnes infectées</a:t>
            </a:r>
          </a:p>
          <a:p>
            <a:pPr marL="214313" indent="-214313" defTabSz="685800">
              <a:buFont typeface="Arial" charset="0"/>
              <a:buChar char="•"/>
            </a:pPr>
            <a:r>
              <a:rPr lang="fr-FR" sz="1350" u="sng" dirty="0">
                <a:solidFill>
                  <a:sysClr val="windowText" lastClr="000000"/>
                </a:solidFill>
                <a:latin typeface="Calibri" panose="020F0502020204030204"/>
              </a:rPr>
              <a:t>Prévention</a:t>
            </a:r>
            <a:r>
              <a:rPr lang="fr-FR" sz="1350" dirty="0">
                <a:solidFill>
                  <a:sysClr val="windowText" lastClr="000000"/>
                </a:solidFill>
                <a:latin typeface="Calibri" panose="020F0502020204030204"/>
              </a:rPr>
              <a:t> : RDR, pas de vaccin, </a:t>
            </a:r>
            <a:r>
              <a:rPr lang="fr-FR" sz="1350" dirty="0" err="1">
                <a:solidFill>
                  <a:sysClr val="windowText" lastClr="000000"/>
                </a:solidFill>
                <a:latin typeface="Calibri" panose="020F0502020204030204"/>
              </a:rPr>
              <a:t>TasP</a:t>
            </a:r>
            <a:r>
              <a:rPr lang="fr-FR" sz="1350" dirty="0">
                <a:solidFill>
                  <a:sysClr val="windowText" lastClr="000000"/>
                </a:solidFill>
                <a:latin typeface="Calibri" panose="020F0502020204030204"/>
              </a:rPr>
              <a:t>, </a:t>
            </a:r>
            <a:r>
              <a:rPr lang="fr-FR" sz="1350" dirty="0" err="1">
                <a:solidFill>
                  <a:sysClr val="windowText" lastClr="000000"/>
                </a:solidFill>
                <a:latin typeface="Calibri" panose="020F0502020204030204"/>
              </a:rPr>
              <a:t>PrEP</a:t>
            </a:r>
            <a:endParaRPr lang="fr-FR" sz="1350" dirty="0">
              <a:solidFill>
                <a:sysClr val="windowText" lastClr="000000"/>
              </a:solidFill>
              <a:latin typeface="Calibri" panose="020F0502020204030204"/>
            </a:endParaRPr>
          </a:p>
          <a:p>
            <a:pPr marL="214313" indent="-214313" defTabSz="685800">
              <a:buFont typeface="Arial" charset="0"/>
              <a:buChar char="•"/>
            </a:pPr>
            <a:r>
              <a:rPr lang="fr-FR" sz="1350" u="sng" dirty="0">
                <a:solidFill>
                  <a:sysClr val="windowText" lastClr="000000"/>
                </a:solidFill>
                <a:latin typeface="Calibri" panose="020F0502020204030204"/>
              </a:rPr>
              <a:t>Traitement</a:t>
            </a:r>
            <a:r>
              <a:rPr lang="fr-FR" sz="1350" dirty="0">
                <a:solidFill>
                  <a:sysClr val="windowText" lastClr="000000"/>
                </a:solidFill>
                <a:latin typeface="Calibri" panose="020F0502020204030204"/>
              </a:rPr>
              <a:t> : inhiber la réplication, pas de guérison</a:t>
            </a:r>
          </a:p>
          <a:p>
            <a:pPr marL="214313" indent="-214313" defTabSz="685800">
              <a:buFont typeface="Arial" charset="0"/>
              <a:buChar char="•"/>
            </a:pPr>
            <a:r>
              <a:rPr lang="fr-FR" sz="1350" u="sng" dirty="0">
                <a:solidFill>
                  <a:sysClr val="windowText" lastClr="000000"/>
                </a:solidFill>
                <a:latin typeface="Calibri" panose="020F0502020204030204"/>
              </a:rPr>
              <a:t>Conséquences</a:t>
            </a:r>
            <a:r>
              <a:rPr lang="fr-FR" sz="1350" dirty="0">
                <a:solidFill>
                  <a:sysClr val="windowText" lastClr="000000"/>
                </a:solidFill>
                <a:latin typeface="Calibri" panose="020F0502020204030204"/>
              </a:rPr>
              <a:t> : immunodépression</a:t>
            </a:r>
          </a:p>
          <a:p>
            <a:pPr defTabSz="685800"/>
            <a:endParaRPr lang="fr-FR" sz="1350" dirty="0">
              <a:solidFill>
                <a:sysClr val="windowText" lastClr="000000"/>
              </a:solidFill>
              <a:latin typeface="Calibri" panose="020F0502020204030204"/>
            </a:endParaRPr>
          </a:p>
        </p:txBody>
      </p:sp>
      <p:sp>
        <p:nvSpPr>
          <p:cNvPr id="6" name="Rectangle à coins arrondis 5"/>
          <p:cNvSpPr/>
          <p:nvPr/>
        </p:nvSpPr>
        <p:spPr>
          <a:xfrm>
            <a:off x="4514903" y="1600201"/>
            <a:ext cx="2682414" cy="39124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r-FR" sz="2100" dirty="0">
                <a:solidFill>
                  <a:sysClr val="windowText" lastClr="000000"/>
                </a:solidFill>
                <a:latin typeface="Calibri" panose="020F0502020204030204"/>
              </a:rPr>
              <a:t>VHC</a:t>
            </a:r>
          </a:p>
          <a:p>
            <a:pPr algn="ctr" defTabSz="685800"/>
            <a:endParaRPr lang="fr-FR" sz="1350" dirty="0">
              <a:solidFill>
                <a:sysClr val="windowText" lastClr="000000"/>
              </a:solidFill>
              <a:latin typeface="Calibri" panose="020F0502020204030204"/>
            </a:endParaRPr>
          </a:p>
          <a:p>
            <a:pPr marL="214313" indent="-214313" defTabSz="685800">
              <a:buFont typeface="Arial" charset="0"/>
              <a:buChar char="•"/>
            </a:pPr>
            <a:r>
              <a:rPr lang="fr-FR" sz="1350" dirty="0">
                <a:solidFill>
                  <a:sysClr val="windowText" lastClr="000000"/>
                </a:solidFill>
                <a:latin typeface="Calibri" panose="020F0502020204030204"/>
              </a:rPr>
              <a:t>Risque de transmission de </a:t>
            </a:r>
            <a:r>
              <a:rPr lang="fr-FR" sz="1500" b="1" dirty="0">
                <a:solidFill>
                  <a:srgbClr val="ED7D31">
                    <a:lumMod val="75000"/>
                  </a:srgbClr>
                </a:solidFill>
                <a:latin typeface="Calibri" panose="020F0502020204030204"/>
              </a:rPr>
              <a:t>3</a:t>
            </a:r>
            <a:r>
              <a:rPr lang="fr-FR" sz="1350" b="1" dirty="0">
                <a:solidFill>
                  <a:srgbClr val="ED7D31">
                    <a:lumMod val="75000"/>
                  </a:srgbClr>
                </a:solidFill>
                <a:latin typeface="Calibri" panose="020F0502020204030204"/>
              </a:rPr>
              <a:t>%</a:t>
            </a:r>
            <a:r>
              <a:rPr lang="fr-FR" sz="1350" dirty="0">
                <a:solidFill>
                  <a:sysClr val="windowText" lastClr="000000"/>
                </a:solidFill>
                <a:latin typeface="Calibri" panose="020F0502020204030204"/>
              </a:rPr>
              <a:t> par partage de seringue</a:t>
            </a:r>
          </a:p>
          <a:p>
            <a:pPr marL="214313" indent="-214313" defTabSz="685800">
              <a:buFont typeface="Arial" charset="0"/>
              <a:buChar char="•"/>
            </a:pPr>
            <a:r>
              <a:rPr lang="fr-FR" sz="1500" b="1" dirty="0">
                <a:solidFill>
                  <a:sysClr val="windowText" lastClr="000000"/>
                </a:solidFill>
                <a:latin typeface="Calibri" panose="020F0502020204030204"/>
              </a:rPr>
              <a:t>133.000</a:t>
            </a:r>
            <a:r>
              <a:rPr lang="fr-FR" sz="1350" dirty="0">
                <a:solidFill>
                  <a:sysClr val="windowText" lastClr="000000"/>
                </a:solidFill>
                <a:latin typeface="Calibri" panose="020F0502020204030204"/>
              </a:rPr>
              <a:t> personnes infectées, </a:t>
            </a:r>
            <a:r>
              <a:rPr lang="fr-FR" sz="1350" b="1" dirty="0">
                <a:solidFill>
                  <a:sysClr val="windowText" lastClr="000000"/>
                </a:solidFill>
                <a:latin typeface="Calibri" panose="020F0502020204030204"/>
              </a:rPr>
              <a:t>30%</a:t>
            </a:r>
            <a:r>
              <a:rPr lang="fr-FR" sz="1350" dirty="0">
                <a:solidFill>
                  <a:sysClr val="windowText" lastClr="000000"/>
                </a:solidFill>
                <a:latin typeface="Calibri" panose="020F0502020204030204"/>
              </a:rPr>
              <a:t> des UDI</a:t>
            </a:r>
          </a:p>
          <a:p>
            <a:pPr marL="214313" indent="-214313" defTabSz="685800">
              <a:buFont typeface="Arial" charset="0"/>
              <a:buChar char="•"/>
            </a:pPr>
            <a:r>
              <a:rPr lang="fr-FR" sz="1350" u="sng" dirty="0">
                <a:solidFill>
                  <a:sysClr val="windowText" lastClr="000000"/>
                </a:solidFill>
                <a:latin typeface="Calibri" panose="020F0502020204030204"/>
              </a:rPr>
              <a:t>Prévention</a:t>
            </a:r>
            <a:r>
              <a:rPr lang="fr-FR" sz="1350" dirty="0">
                <a:solidFill>
                  <a:sysClr val="windowText" lastClr="000000"/>
                </a:solidFill>
                <a:latin typeface="Calibri" panose="020F0502020204030204"/>
              </a:rPr>
              <a:t> : RDR, pas de vaccin, </a:t>
            </a:r>
            <a:r>
              <a:rPr lang="fr-FR" sz="1350" dirty="0" err="1">
                <a:solidFill>
                  <a:sysClr val="windowText" lastClr="000000"/>
                </a:solidFill>
                <a:latin typeface="Calibri" panose="020F0502020204030204"/>
              </a:rPr>
              <a:t>TasP</a:t>
            </a:r>
            <a:endParaRPr lang="fr-FR" sz="1350" dirty="0">
              <a:solidFill>
                <a:sysClr val="windowText" lastClr="000000"/>
              </a:solidFill>
              <a:latin typeface="Calibri" panose="020F0502020204030204"/>
            </a:endParaRPr>
          </a:p>
          <a:p>
            <a:pPr marL="214313" indent="-214313" defTabSz="685800">
              <a:buFont typeface="Arial" charset="0"/>
              <a:buChar char="•"/>
            </a:pPr>
            <a:r>
              <a:rPr lang="fr-FR" sz="1350" u="sng" dirty="0">
                <a:solidFill>
                  <a:sysClr val="windowText" lastClr="000000"/>
                </a:solidFill>
                <a:latin typeface="Calibri" panose="020F0502020204030204"/>
              </a:rPr>
              <a:t>Traitement</a:t>
            </a:r>
            <a:r>
              <a:rPr lang="fr-FR" sz="1350" dirty="0">
                <a:solidFill>
                  <a:sysClr val="windowText" lastClr="000000"/>
                </a:solidFill>
                <a:latin typeface="Calibri" panose="020F0502020204030204"/>
              </a:rPr>
              <a:t> : </a:t>
            </a:r>
            <a:r>
              <a:rPr lang="fr-FR" sz="1350" b="1" dirty="0">
                <a:solidFill>
                  <a:sysClr val="windowText" lastClr="000000"/>
                </a:solidFill>
                <a:latin typeface="Calibri" panose="020F0502020204030204"/>
              </a:rPr>
              <a:t>curatif</a:t>
            </a:r>
            <a:r>
              <a:rPr lang="fr-FR" sz="1350" dirty="0">
                <a:solidFill>
                  <a:sysClr val="windowText" lastClr="000000"/>
                </a:solidFill>
                <a:latin typeface="Calibri" panose="020F0502020204030204"/>
              </a:rPr>
              <a:t> en 12 semaines, réinfection possible</a:t>
            </a:r>
          </a:p>
          <a:p>
            <a:pPr marL="214313" indent="-214313" defTabSz="685800">
              <a:buFont typeface="Arial" charset="0"/>
              <a:buChar char="•"/>
            </a:pPr>
            <a:r>
              <a:rPr lang="fr-FR" sz="1350" u="sng" dirty="0">
                <a:solidFill>
                  <a:sysClr val="windowText" lastClr="000000"/>
                </a:solidFill>
                <a:latin typeface="Calibri" panose="020F0502020204030204"/>
              </a:rPr>
              <a:t>Conséquences</a:t>
            </a:r>
            <a:r>
              <a:rPr lang="fr-FR" sz="1350" dirty="0">
                <a:solidFill>
                  <a:sysClr val="windowText" lastClr="000000"/>
                </a:solidFill>
                <a:latin typeface="Calibri" panose="020F0502020204030204"/>
              </a:rPr>
              <a:t>: 60-90% chronicité </a:t>
            </a:r>
            <a:r>
              <a:rPr lang="fr-FR" sz="1350" dirty="0">
                <a:solidFill>
                  <a:sysClr val="windowText" lastClr="000000"/>
                </a:solidFill>
                <a:latin typeface="Calibri" panose="020F0502020204030204"/>
                <a:sym typeface="Wingdings"/>
              </a:rPr>
              <a:t> cirrhose, cancer</a:t>
            </a:r>
            <a:endParaRPr lang="fr-FR" sz="1350" dirty="0">
              <a:solidFill>
                <a:sysClr val="windowText" lastClr="000000"/>
              </a:solidFill>
              <a:latin typeface="Calibri" panose="020F0502020204030204"/>
            </a:endParaRPr>
          </a:p>
          <a:p>
            <a:pPr defTabSz="685800"/>
            <a:endParaRPr lang="fr-FR" sz="1350" dirty="0">
              <a:solidFill>
                <a:sysClr val="windowText" lastClr="000000"/>
              </a:solidFill>
              <a:latin typeface="Calibri" panose="020F0502020204030204"/>
            </a:endParaRPr>
          </a:p>
        </p:txBody>
      </p:sp>
      <p:sp>
        <p:nvSpPr>
          <p:cNvPr id="7" name="Rectangle à coins arrondis 6"/>
          <p:cNvSpPr/>
          <p:nvPr/>
        </p:nvSpPr>
        <p:spPr>
          <a:xfrm>
            <a:off x="7420812" y="1600201"/>
            <a:ext cx="2682414" cy="39124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fr-FR" sz="2100" dirty="0">
                <a:solidFill>
                  <a:sysClr val="windowText" lastClr="000000"/>
                </a:solidFill>
                <a:latin typeface="Calibri" panose="020F0502020204030204"/>
              </a:rPr>
              <a:t>VHB</a:t>
            </a:r>
          </a:p>
          <a:p>
            <a:pPr algn="ctr" defTabSz="685800"/>
            <a:endParaRPr lang="fr-FR" sz="1350" dirty="0">
              <a:solidFill>
                <a:sysClr val="windowText" lastClr="000000"/>
              </a:solidFill>
              <a:latin typeface="Calibri" panose="020F0502020204030204"/>
            </a:endParaRPr>
          </a:p>
          <a:p>
            <a:pPr marL="214313" indent="-214313" defTabSz="685800">
              <a:buFont typeface="Arial" charset="0"/>
              <a:buChar char="•"/>
            </a:pPr>
            <a:r>
              <a:rPr lang="fr-FR" sz="1350" dirty="0">
                <a:solidFill>
                  <a:sysClr val="windowText" lastClr="000000"/>
                </a:solidFill>
                <a:latin typeface="Calibri" panose="020F0502020204030204"/>
              </a:rPr>
              <a:t>Risque de transmission de </a:t>
            </a:r>
            <a:r>
              <a:rPr lang="fr-FR" sz="1500" b="1" dirty="0">
                <a:solidFill>
                  <a:srgbClr val="ED7D31">
                    <a:lumMod val="75000"/>
                  </a:srgbClr>
                </a:solidFill>
                <a:latin typeface="Calibri" panose="020F0502020204030204"/>
              </a:rPr>
              <a:t>30</a:t>
            </a:r>
            <a:r>
              <a:rPr lang="fr-FR" sz="1350" b="1" dirty="0">
                <a:solidFill>
                  <a:srgbClr val="ED7D31">
                    <a:lumMod val="75000"/>
                  </a:srgbClr>
                </a:solidFill>
                <a:latin typeface="Calibri" panose="020F0502020204030204"/>
              </a:rPr>
              <a:t>%</a:t>
            </a:r>
            <a:r>
              <a:rPr lang="fr-FR" sz="1350" dirty="0">
                <a:solidFill>
                  <a:sysClr val="windowText" lastClr="000000"/>
                </a:solidFill>
                <a:latin typeface="Calibri" panose="020F0502020204030204"/>
              </a:rPr>
              <a:t> par partage de seringue</a:t>
            </a:r>
          </a:p>
          <a:p>
            <a:pPr marL="214313" indent="-214313" defTabSz="685800">
              <a:buFont typeface="Arial" charset="0"/>
              <a:buChar char="•"/>
            </a:pPr>
            <a:r>
              <a:rPr lang="fr-FR" sz="1500" b="1" dirty="0">
                <a:solidFill>
                  <a:sysClr val="windowText" lastClr="000000"/>
                </a:solidFill>
                <a:latin typeface="Calibri" panose="020F0502020204030204"/>
              </a:rPr>
              <a:t>135.000</a:t>
            </a:r>
            <a:r>
              <a:rPr lang="fr-FR" sz="1350" dirty="0">
                <a:solidFill>
                  <a:sysClr val="windowText" lastClr="000000"/>
                </a:solidFill>
                <a:latin typeface="Calibri" panose="020F0502020204030204"/>
              </a:rPr>
              <a:t> personnes infectées</a:t>
            </a:r>
          </a:p>
          <a:p>
            <a:pPr marL="214313" indent="-214313" defTabSz="685800">
              <a:buFont typeface="Arial" charset="0"/>
              <a:buChar char="•"/>
            </a:pPr>
            <a:r>
              <a:rPr lang="fr-FR" sz="1350" u="sng" dirty="0">
                <a:solidFill>
                  <a:sysClr val="windowText" lastClr="000000"/>
                </a:solidFill>
                <a:latin typeface="Calibri" panose="020F0502020204030204"/>
              </a:rPr>
              <a:t>Prévention</a:t>
            </a:r>
            <a:r>
              <a:rPr lang="fr-FR" sz="1350" dirty="0">
                <a:solidFill>
                  <a:sysClr val="windowText" lastClr="000000"/>
                </a:solidFill>
                <a:latin typeface="Calibri" panose="020F0502020204030204"/>
              </a:rPr>
              <a:t> : </a:t>
            </a:r>
            <a:r>
              <a:rPr lang="fr-FR" sz="1350" b="1" dirty="0">
                <a:solidFill>
                  <a:sysClr val="windowText" lastClr="000000"/>
                </a:solidFill>
                <a:latin typeface="Calibri" panose="020F0502020204030204"/>
              </a:rPr>
              <a:t>vaccin</a:t>
            </a:r>
            <a:r>
              <a:rPr lang="fr-FR" sz="1350" dirty="0">
                <a:solidFill>
                  <a:sysClr val="windowText" lastClr="000000"/>
                </a:solidFill>
                <a:latin typeface="Calibri" panose="020F0502020204030204"/>
              </a:rPr>
              <a:t>, RDR, </a:t>
            </a:r>
            <a:r>
              <a:rPr lang="fr-FR" sz="1350" dirty="0" err="1">
                <a:solidFill>
                  <a:sysClr val="windowText" lastClr="000000"/>
                </a:solidFill>
                <a:latin typeface="Calibri" panose="020F0502020204030204"/>
              </a:rPr>
              <a:t>TasP</a:t>
            </a:r>
            <a:endParaRPr lang="fr-FR" sz="1350" dirty="0">
              <a:solidFill>
                <a:sysClr val="windowText" lastClr="000000"/>
              </a:solidFill>
              <a:latin typeface="Calibri" panose="020F0502020204030204"/>
            </a:endParaRPr>
          </a:p>
          <a:p>
            <a:pPr marL="214313" indent="-214313" defTabSz="685800">
              <a:buFont typeface="Arial" charset="0"/>
              <a:buChar char="•"/>
            </a:pPr>
            <a:r>
              <a:rPr lang="fr-FR" sz="1350" u="sng" dirty="0">
                <a:solidFill>
                  <a:sysClr val="windowText" lastClr="000000"/>
                </a:solidFill>
                <a:latin typeface="Calibri" panose="020F0502020204030204"/>
              </a:rPr>
              <a:t>Traitement</a:t>
            </a:r>
            <a:r>
              <a:rPr lang="fr-FR" sz="1350" dirty="0">
                <a:solidFill>
                  <a:sysClr val="windowText" lastClr="000000"/>
                </a:solidFill>
                <a:latin typeface="Calibri" panose="020F0502020204030204"/>
              </a:rPr>
              <a:t> : inhiber la réplication, pas de guérison</a:t>
            </a:r>
          </a:p>
          <a:p>
            <a:pPr marL="214313" indent="-214313" defTabSz="685800">
              <a:buFont typeface="Arial" charset="0"/>
              <a:buChar char="•"/>
            </a:pPr>
            <a:r>
              <a:rPr lang="fr-FR" sz="1350" u="sng" dirty="0">
                <a:solidFill>
                  <a:sysClr val="windowText" lastClr="000000"/>
                </a:solidFill>
                <a:latin typeface="Calibri" panose="020F0502020204030204"/>
              </a:rPr>
              <a:t>Conséquences</a:t>
            </a:r>
            <a:r>
              <a:rPr lang="fr-FR" sz="1350" dirty="0">
                <a:solidFill>
                  <a:sysClr val="windowText" lastClr="000000"/>
                </a:solidFill>
                <a:latin typeface="Calibri" panose="020F0502020204030204"/>
              </a:rPr>
              <a:t>: 5% chronicité </a:t>
            </a:r>
            <a:r>
              <a:rPr lang="fr-FR" sz="1350" dirty="0">
                <a:solidFill>
                  <a:sysClr val="windowText" lastClr="000000"/>
                </a:solidFill>
                <a:latin typeface="Calibri" panose="020F0502020204030204"/>
                <a:sym typeface="Wingdings"/>
              </a:rPr>
              <a:t> cirrhose, cancer</a:t>
            </a:r>
            <a:endParaRPr lang="fr-FR" sz="1350" dirty="0">
              <a:solidFill>
                <a:sysClr val="windowText" lastClr="000000"/>
              </a:solidFill>
              <a:latin typeface="Calibri" panose="020F0502020204030204"/>
            </a:endParaRPr>
          </a:p>
          <a:p>
            <a:pPr defTabSz="685800"/>
            <a:endParaRPr lang="fr-FR" sz="1350" dirty="0">
              <a:solidFill>
                <a:sysClr val="windowText" lastClr="000000"/>
              </a:solidFill>
              <a:latin typeface="Calibri" panose="020F0502020204030204"/>
            </a:endParaRPr>
          </a:p>
        </p:txBody>
      </p:sp>
    </p:spTree>
    <p:extLst>
      <p:ext uri="{BB962C8B-B14F-4D97-AF65-F5344CB8AC3E}">
        <p14:creationId xmlns:p14="http://schemas.microsoft.com/office/powerpoint/2010/main" val="287638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197" y="143932"/>
            <a:ext cx="12000803" cy="764379"/>
          </a:xfrm>
        </p:spPr>
        <p:txBody>
          <a:bodyPr>
            <a:noAutofit/>
          </a:bodyPr>
          <a:lstStyle/>
          <a:p>
            <a:r>
              <a:rPr lang="fr-FR" sz="4000" dirty="0" smtClean="0"/>
              <a:t>Grands principes des IST, notamment symptomatiques</a:t>
            </a:r>
            <a:endParaRPr lang="fr-FR" sz="4000" dirty="0"/>
          </a:p>
        </p:txBody>
      </p:sp>
      <p:sp>
        <p:nvSpPr>
          <p:cNvPr id="4" name="Espace réservé du contenu 3"/>
          <p:cNvSpPr>
            <a:spLocks noGrp="1"/>
          </p:cNvSpPr>
          <p:nvPr>
            <p:ph sz="half" idx="1"/>
          </p:nvPr>
        </p:nvSpPr>
        <p:spPr>
          <a:xfrm>
            <a:off x="1097279" y="1845734"/>
            <a:ext cx="4937760" cy="4036320"/>
          </a:xfrm>
          <a:ln>
            <a:solidFill>
              <a:srgbClr val="FFC000"/>
            </a:solidFill>
          </a:ln>
        </p:spPr>
        <p:txBody>
          <a:bodyPr>
            <a:normAutofit lnSpcReduction="10000"/>
          </a:bodyPr>
          <a:lstStyle/>
          <a:p>
            <a:r>
              <a:rPr lang="fr-FR" b="1" u="sng" dirty="0" smtClean="0">
                <a:solidFill>
                  <a:schemeClr val="accent2">
                    <a:lumMod val="75000"/>
                  </a:schemeClr>
                </a:solidFill>
              </a:rPr>
              <a:t>Que faire devant une IST symptomatique?</a:t>
            </a:r>
          </a:p>
          <a:p>
            <a:r>
              <a:rPr lang="fr-FR" dirty="0" smtClean="0"/>
              <a:t>Urétrite aigue, cervicite, rectite</a:t>
            </a:r>
          </a:p>
          <a:p>
            <a:r>
              <a:rPr lang="fr-FR" dirty="0" smtClean="0">
                <a:sym typeface="Wingdings" panose="05000000000000000000" pitchFamily="2" charset="2"/>
              </a:rPr>
              <a:t></a:t>
            </a:r>
            <a:r>
              <a:rPr lang="fr-FR" dirty="0" smtClean="0"/>
              <a:t> </a:t>
            </a:r>
            <a:r>
              <a:rPr lang="fr-FR" b="1" dirty="0" smtClean="0"/>
              <a:t>Prélèvements et traitement dans le même temps</a:t>
            </a:r>
          </a:p>
          <a:p>
            <a:r>
              <a:rPr lang="fr-FR" dirty="0" smtClean="0"/>
              <a:t>Cible Gonocoque et Chlamydiae d’emblée : difficile de discriminer l’un de l’autre</a:t>
            </a:r>
          </a:p>
          <a:p>
            <a:r>
              <a:rPr lang="fr-FR" dirty="0" smtClean="0"/>
              <a:t>Notification </a:t>
            </a:r>
            <a:r>
              <a:rPr lang="fr-FR" dirty="0" err="1" smtClean="0"/>
              <a:t>au.x</a:t>
            </a:r>
            <a:r>
              <a:rPr lang="fr-FR" dirty="0" smtClean="0"/>
              <a:t> </a:t>
            </a:r>
            <a:r>
              <a:rPr lang="fr-FR" dirty="0" err="1" smtClean="0"/>
              <a:t>partenaire.s</a:t>
            </a:r>
            <a:r>
              <a:rPr lang="fr-FR" dirty="0" smtClean="0"/>
              <a:t> : responsabilité du/de la </a:t>
            </a:r>
            <a:r>
              <a:rPr lang="fr-FR" dirty="0" err="1" smtClean="0"/>
              <a:t>patient.e</a:t>
            </a:r>
            <a:r>
              <a:rPr lang="fr-FR" dirty="0" smtClean="0"/>
              <a:t>. On ne peut pas le faire</a:t>
            </a:r>
            <a:endParaRPr lang="fr-FR" dirty="0"/>
          </a:p>
        </p:txBody>
      </p:sp>
      <p:sp>
        <p:nvSpPr>
          <p:cNvPr id="5" name="Espace réservé du contenu 4"/>
          <p:cNvSpPr>
            <a:spLocks noGrp="1"/>
          </p:cNvSpPr>
          <p:nvPr>
            <p:ph sz="half" idx="2"/>
          </p:nvPr>
        </p:nvSpPr>
        <p:spPr>
          <a:xfrm>
            <a:off x="6217920" y="1845735"/>
            <a:ext cx="4937760" cy="4036319"/>
          </a:xfrm>
          <a:ln>
            <a:solidFill>
              <a:srgbClr val="FFC000"/>
            </a:solidFill>
          </a:ln>
        </p:spPr>
        <p:txBody>
          <a:bodyPr>
            <a:normAutofit lnSpcReduction="10000"/>
          </a:bodyPr>
          <a:lstStyle/>
          <a:p>
            <a:r>
              <a:rPr lang="fr-FR" b="1" u="sng" dirty="0" smtClean="0">
                <a:solidFill>
                  <a:schemeClr val="accent2">
                    <a:lumMod val="75000"/>
                  </a:schemeClr>
                </a:solidFill>
              </a:rPr>
              <a:t>Que faire en cas de contact avec </a:t>
            </a:r>
            <a:r>
              <a:rPr lang="fr-FR" b="1" u="sng" dirty="0" err="1" smtClean="0">
                <a:solidFill>
                  <a:schemeClr val="accent2">
                    <a:lumMod val="75000"/>
                  </a:schemeClr>
                </a:solidFill>
              </a:rPr>
              <a:t>un.e</a:t>
            </a:r>
            <a:r>
              <a:rPr lang="fr-FR" b="1" u="sng" dirty="0" smtClean="0">
                <a:solidFill>
                  <a:schemeClr val="accent2">
                    <a:lumMod val="75000"/>
                  </a:schemeClr>
                </a:solidFill>
              </a:rPr>
              <a:t> partenaire (+) à une IST bactérienne ?</a:t>
            </a:r>
          </a:p>
          <a:p>
            <a:r>
              <a:rPr lang="fr-FR" dirty="0" smtClean="0"/>
              <a:t>Selon le délai de consultation, en l’absence de </a:t>
            </a:r>
            <a:r>
              <a:rPr lang="fr-FR" dirty="0" smtClean="0"/>
              <a:t>symptômes </a:t>
            </a:r>
            <a:r>
              <a:rPr lang="fr-FR" dirty="0" smtClean="0"/>
              <a:t>:</a:t>
            </a:r>
          </a:p>
          <a:p>
            <a:r>
              <a:rPr lang="fr-FR" dirty="0" smtClean="0"/>
              <a:t>- </a:t>
            </a:r>
            <a:r>
              <a:rPr lang="fr-FR" b="1" dirty="0" smtClean="0"/>
              <a:t>contact récent </a:t>
            </a:r>
            <a:r>
              <a:rPr lang="fr-FR" dirty="0" smtClean="0"/>
              <a:t>: test et traitement ciblé d’emblée. Risque de faux négatif car incubation + longue que le délai de </a:t>
            </a:r>
            <a:r>
              <a:rPr lang="fr-FR" dirty="0" err="1" smtClean="0"/>
              <a:t>consult</a:t>
            </a:r>
            <a:r>
              <a:rPr lang="fr-FR" dirty="0" smtClean="0"/>
              <a:t>. </a:t>
            </a:r>
            <a:r>
              <a:rPr lang="fr-FR" dirty="0" err="1" smtClean="0"/>
              <a:t>Ttt</a:t>
            </a:r>
            <a:r>
              <a:rPr lang="fr-FR" dirty="0" smtClean="0"/>
              <a:t> préemptif.</a:t>
            </a:r>
          </a:p>
          <a:p>
            <a:r>
              <a:rPr lang="fr-FR" dirty="0" smtClean="0"/>
              <a:t>- </a:t>
            </a:r>
            <a:r>
              <a:rPr lang="fr-FR" b="1" dirty="0" smtClean="0"/>
              <a:t>contact &gt; 4-6 semaines </a:t>
            </a:r>
            <a:r>
              <a:rPr lang="fr-FR" dirty="0" smtClean="0"/>
              <a:t>: test et traitement selon résultat</a:t>
            </a:r>
            <a:endParaRPr lang="fr-FR" dirty="0"/>
          </a:p>
          <a:p>
            <a:r>
              <a:rPr lang="fr-FR" dirty="0" smtClean="0"/>
              <a:t>- </a:t>
            </a:r>
            <a:r>
              <a:rPr lang="fr-FR" b="1" dirty="0" smtClean="0"/>
              <a:t>Syphilis</a:t>
            </a:r>
            <a:r>
              <a:rPr lang="fr-FR" dirty="0" smtClean="0"/>
              <a:t>: conseil de traiter d’emblée : contagieux, sérologie d’interprétation difficile, risques à long terme</a:t>
            </a:r>
            <a:endParaRPr lang="fr-FR" dirty="0"/>
          </a:p>
        </p:txBody>
      </p:sp>
    </p:spTree>
    <p:extLst>
      <p:ext uri="{BB962C8B-B14F-4D97-AF65-F5344CB8AC3E}">
        <p14:creationId xmlns:p14="http://schemas.microsoft.com/office/powerpoint/2010/main" val="28820765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749" y="38114"/>
            <a:ext cx="5967046" cy="862675"/>
          </a:xfrm>
        </p:spPr>
        <p:txBody>
          <a:bodyPr>
            <a:normAutofit/>
          </a:bodyPr>
          <a:lstStyle/>
          <a:p>
            <a:r>
              <a:rPr lang="fr-FR" sz="4000" dirty="0" smtClean="0"/>
              <a:t>Les techniques diagnostiques</a:t>
            </a:r>
            <a:endParaRPr lang="fr-FR" sz="4000" dirty="0"/>
          </a:p>
        </p:txBody>
      </p:sp>
      <p:sp>
        <p:nvSpPr>
          <p:cNvPr id="4" name="Rectangle à coins arrondis 3"/>
          <p:cNvSpPr/>
          <p:nvPr/>
        </p:nvSpPr>
        <p:spPr>
          <a:xfrm>
            <a:off x="6969552" y="4430444"/>
            <a:ext cx="4220308" cy="23915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b="1" u="sng" dirty="0" smtClean="0"/>
              <a:t>BUVARD</a:t>
            </a:r>
            <a:r>
              <a:rPr lang="fr-FR" dirty="0" smtClean="0"/>
              <a:t> : PCR +/- quantitatives moins performantes qu’en prise de sang</a:t>
            </a:r>
          </a:p>
          <a:p>
            <a:pPr algn="ctr"/>
            <a:r>
              <a:rPr lang="fr-FR" dirty="0" smtClean="0"/>
              <a:t>PCR VHC : hépatite active vs guérie? VIH seuil à 5000cp/</a:t>
            </a:r>
            <a:r>
              <a:rPr lang="fr-FR" dirty="0" err="1" smtClean="0"/>
              <a:t>mL</a:t>
            </a:r>
            <a:r>
              <a:rPr lang="fr-FR" dirty="0" smtClean="0"/>
              <a:t>, </a:t>
            </a:r>
            <a:r>
              <a:rPr lang="fr-FR" dirty="0" err="1" smtClean="0"/>
              <a:t>Ac</a:t>
            </a:r>
            <a:r>
              <a:rPr lang="fr-FR" dirty="0" smtClean="0"/>
              <a:t> anti </a:t>
            </a:r>
            <a:r>
              <a:rPr lang="fr-FR" dirty="0" err="1" smtClean="0"/>
              <a:t>HbS</a:t>
            </a:r>
            <a:r>
              <a:rPr lang="fr-FR" dirty="0" smtClean="0"/>
              <a:t> possible</a:t>
            </a:r>
          </a:p>
          <a:p>
            <a:pPr algn="ctr"/>
            <a:r>
              <a:rPr lang="fr-FR" dirty="0" smtClean="0"/>
              <a:t>Envoi au laboratoire</a:t>
            </a:r>
          </a:p>
          <a:p>
            <a:pPr algn="ctr"/>
            <a:r>
              <a:rPr lang="fr-FR" dirty="0" smtClean="0"/>
              <a:t>Délai de détection variable selon dosage</a:t>
            </a:r>
          </a:p>
          <a:p>
            <a:pPr algn="ctr"/>
            <a:r>
              <a:rPr lang="fr-FR" dirty="0" smtClean="0"/>
              <a:t>Goutte de sang au bout du doigt</a:t>
            </a:r>
            <a:endParaRPr lang="fr-FR" dirty="0"/>
          </a:p>
        </p:txBody>
      </p:sp>
      <p:sp>
        <p:nvSpPr>
          <p:cNvPr id="5" name="Rectangle à coins arrondis 4"/>
          <p:cNvSpPr/>
          <p:nvPr/>
        </p:nvSpPr>
        <p:spPr>
          <a:xfrm>
            <a:off x="1699501" y="4240230"/>
            <a:ext cx="4785948" cy="25146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u="sng" dirty="0" smtClean="0"/>
              <a:t>TROD et auto test </a:t>
            </a:r>
            <a:r>
              <a:rPr lang="fr-FR" dirty="0" smtClean="0"/>
              <a:t>: recherche binaire de présence d’anticorps dirigés contre le VIH 1</a:t>
            </a:r>
          </a:p>
          <a:p>
            <a:pPr algn="ctr"/>
            <a:r>
              <a:rPr lang="fr-FR" dirty="0" smtClean="0"/>
              <a:t>Réponse : Oui / Non</a:t>
            </a:r>
          </a:p>
          <a:p>
            <a:pPr algn="ctr"/>
            <a:r>
              <a:rPr lang="fr-FR" dirty="0" smtClean="0"/>
              <a:t>Délai de détection : </a:t>
            </a:r>
            <a:r>
              <a:rPr lang="fr-FR" b="1" dirty="0" smtClean="0"/>
              <a:t>3 mois</a:t>
            </a:r>
          </a:p>
          <a:p>
            <a:pPr algn="ctr"/>
            <a:r>
              <a:rPr lang="fr-FR" dirty="0" smtClean="0"/>
              <a:t>Réponse immédiate, goutte de sang au bout du doigt</a:t>
            </a:r>
          </a:p>
          <a:p>
            <a:pPr algn="ctr"/>
            <a:r>
              <a:rPr lang="fr-FR" dirty="0" smtClean="0"/>
              <a:t>Pratique, mobile, rapide, immédiat</a:t>
            </a:r>
          </a:p>
          <a:p>
            <a:pPr algn="ctr"/>
            <a:r>
              <a:rPr lang="fr-FR" dirty="0" smtClean="0"/>
              <a:t>Confirmation par sérologie sanguine obligatoire</a:t>
            </a:r>
            <a:endParaRPr lang="fr-FR" dirty="0"/>
          </a:p>
        </p:txBody>
      </p:sp>
      <p:sp>
        <p:nvSpPr>
          <p:cNvPr id="6" name="Rectangle à coins arrondis 5"/>
          <p:cNvSpPr/>
          <p:nvPr/>
        </p:nvSpPr>
        <p:spPr>
          <a:xfrm>
            <a:off x="2076035" y="1044731"/>
            <a:ext cx="3642948" cy="250873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b="1" u="sng" dirty="0"/>
              <a:t>Sérologie</a:t>
            </a:r>
            <a:r>
              <a:rPr lang="fr-FR" dirty="0"/>
              <a:t> : dosage des anticorps dirigés contre le VIH : réponse de la personne au contact avec le </a:t>
            </a:r>
            <a:r>
              <a:rPr lang="fr-FR" dirty="0" smtClean="0"/>
              <a:t>virus (</a:t>
            </a:r>
            <a:r>
              <a:rPr lang="fr-FR" dirty="0" err="1" smtClean="0"/>
              <a:t>diag</a:t>
            </a:r>
            <a:r>
              <a:rPr lang="fr-FR" dirty="0" smtClean="0"/>
              <a:t> indirect)</a:t>
            </a:r>
          </a:p>
          <a:p>
            <a:r>
              <a:rPr lang="fr-FR" b="1" dirty="0" smtClean="0"/>
              <a:t>Délai</a:t>
            </a:r>
            <a:r>
              <a:rPr lang="fr-FR" dirty="0" smtClean="0"/>
              <a:t> de détection : 4-</a:t>
            </a:r>
            <a:r>
              <a:rPr lang="fr-FR" b="1" dirty="0" smtClean="0"/>
              <a:t>6</a:t>
            </a:r>
            <a:r>
              <a:rPr lang="fr-FR" dirty="0" smtClean="0"/>
              <a:t> semaines</a:t>
            </a:r>
          </a:p>
          <a:p>
            <a:r>
              <a:rPr lang="fr-FR" b="1" dirty="0" smtClean="0"/>
              <a:t>Prise de sang</a:t>
            </a:r>
            <a:r>
              <a:rPr lang="fr-FR" dirty="0" smtClean="0"/>
              <a:t>, envoie au laboratoire, réponse en quelques heures/jours</a:t>
            </a:r>
            <a:endParaRPr lang="fr-FR" dirty="0"/>
          </a:p>
        </p:txBody>
      </p:sp>
      <p:sp>
        <p:nvSpPr>
          <p:cNvPr id="8" name="Rectangle à coins arrondis 7"/>
          <p:cNvSpPr/>
          <p:nvPr/>
        </p:nvSpPr>
        <p:spPr>
          <a:xfrm>
            <a:off x="6135267" y="1946096"/>
            <a:ext cx="4933950" cy="229772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u="sng" dirty="0" smtClean="0"/>
              <a:t>Charge virale </a:t>
            </a:r>
            <a:r>
              <a:rPr lang="fr-FR" dirty="0" smtClean="0"/>
              <a:t>: mesure directe de la quantité sanguine du virus lui-même </a:t>
            </a:r>
          </a:p>
          <a:p>
            <a:pPr algn="ctr"/>
            <a:r>
              <a:rPr lang="fr-FR" dirty="0" smtClean="0"/>
              <a:t>Fiable ++++</a:t>
            </a:r>
          </a:p>
          <a:p>
            <a:pPr algn="ctr"/>
            <a:r>
              <a:rPr lang="fr-FR" b="1" dirty="0" smtClean="0"/>
              <a:t>Délai</a:t>
            </a:r>
            <a:r>
              <a:rPr lang="fr-FR" dirty="0" smtClean="0"/>
              <a:t> de détection : le plus précoce, </a:t>
            </a:r>
            <a:r>
              <a:rPr lang="fr-FR" b="1" dirty="0" smtClean="0"/>
              <a:t>10 jours</a:t>
            </a:r>
          </a:p>
          <a:p>
            <a:pPr algn="ctr"/>
            <a:r>
              <a:rPr lang="fr-FR" b="1" dirty="0" smtClean="0"/>
              <a:t>Prise de sang</a:t>
            </a:r>
            <a:r>
              <a:rPr lang="fr-FR" dirty="0" smtClean="0"/>
              <a:t>, réponse en quelques heures si </a:t>
            </a:r>
            <a:r>
              <a:rPr lang="fr-FR" dirty="0" err="1" smtClean="0"/>
              <a:t>GeneXpert</a:t>
            </a:r>
            <a:r>
              <a:rPr lang="fr-FR" dirty="0" smtClean="0"/>
              <a:t> sur place / quelques heures – jours si envoi au labo</a:t>
            </a:r>
            <a:endParaRPr lang="fr-FR" dirty="0"/>
          </a:p>
        </p:txBody>
      </p:sp>
      <p:pic>
        <p:nvPicPr>
          <p:cNvPr id="9" name="Image 8"/>
          <p:cNvPicPr>
            <a:picLocks noChangeAspect="1"/>
          </p:cNvPicPr>
          <p:nvPr/>
        </p:nvPicPr>
        <p:blipFill>
          <a:blip r:embed="rId2"/>
          <a:stretch>
            <a:fillRect/>
          </a:stretch>
        </p:blipFill>
        <p:spPr>
          <a:xfrm>
            <a:off x="11293675" y="4899654"/>
            <a:ext cx="714742" cy="1922297"/>
          </a:xfrm>
          <a:prstGeom prst="rect">
            <a:avLst/>
          </a:prstGeom>
        </p:spPr>
      </p:pic>
      <p:pic>
        <p:nvPicPr>
          <p:cNvPr id="11" name="Image 10"/>
          <p:cNvPicPr>
            <a:picLocks noChangeAspect="1"/>
          </p:cNvPicPr>
          <p:nvPr/>
        </p:nvPicPr>
        <p:blipFill>
          <a:blip r:embed="rId3"/>
          <a:stretch>
            <a:fillRect/>
          </a:stretch>
        </p:blipFill>
        <p:spPr>
          <a:xfrm>
            <a:off x="122749" y="1187009"/>
            <a:ext cx="1888102" cy="1227625"/>
          </a:xfrm>
          <a:prstGeom prst="rect">
            <a:avLst/>
          </a:prstGeom>
        </p:spPr>
      </p:pic>
      <p:pic>
        <p:nvPicPr>
          <p:cNvPr id="12" name="Image 11"/>
          <p:cNvPicPr>
            <a:picLocks noChangeAspect="1"/>
          </p:cNvPicPr>
          <p:nvPr/>
        </p:nvPicPr>
        <p:blipFill>
          <a:blip r:embed="rId4"/>
          <a:stretch>
            <a:fillRect/>
          </a:stretch>
        </p:blipFill>
        <p:spPr>
          <a:xfrm>
            <a:off x="7835776" y="0"/>
            <a:ext cx="4356224" cy="1946096"/>
          </a:xfrm>
          <a:prstGeom prst="rect">
            <a:avLst/>
          </a:prstGeom>
        </p:spPr>
      </p:pic>
      <p:pic>
        <p:nvPicPr>
          <p:cNvPr id="13" name="Image 12"/>
          <p:cNvPicPr>
            <a:picLocks noChangeAspect="1"/>
          </p:cNvPicPr>
          <p:nvPr/>
        </p:nvPicPr>
        <p:blipFill>
          <a:blip r:embed="rId5"/>
          <a:stretch>
            <a:fillRect/>
          </a:stretch>
        </p:blipFill>
        <p:spPr>
          <a:xfrm>
            <a:off x="122749" y="3553471"/>
            <a:ext cx="1849471" cy="1499328"/>
          </a:xfrm>
          <a:prstGeom prst="rect">
            <a:avLst/>
          </a:prstGeom>
        </p:spPr>
      </p:pic>
    </p:spTree>
    <p:extLst>
      <p:ext uri="{BB962C8B-B14F-4D97-AF65-F5344CB8AC3E}">
        <p14:creationId xmlns:p14="http://schemas.microsoft.com/office/powerpoint/2010/main" val="1550177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800" y="148488"/>
            <a:ext cx="10058400" cy="772352"/>
          </a:xfrm>
        </p:spPr>
        <p:txBody>
          <a:bodyPr>
            <a:normAutofit/>
          </a:bodyPr>
          <a:lstStyle/>
          <a:p>
            <a:r>
              <a:rPr lang="fr-FR" sz="4000" dirty="0" smtClean="0"/>
              <a:t>VHB : </a:t>
            </a:r>
            <a:r>
              <a:rPr lang="fr-FR" sz="2800" dirty="0"/>
              <a:t>D</a:t>
            </a:r>
            <a:r>
              <a:rPr lang="fr-FR" sz="2800" dirty="0" smtClean="0"/>
              <a:t>onnée du SNDN </a:t>
            </a:r>
            <a:r>
              <a:rPr lang="fr-FR" sz="1800" b="0" dirty="0" smtClean="0"/>
              <a:t>(=</a:t>
            </a:r>
            <a:r>
              <a:rPr lang="fr-FR" sz="1800" b="0" dirty="0"/>
              <a:t>Système National des Données de </a:t>
            </a:r>
            <a:r>
              <a:rPr lang="fr-FR" sz="1800" b="0" dirty="0" smtClean="0"/>
              <a:t>Santé)</a:t>
            </a:r>
            <a:endParaRPr lang="fr-FR" sz="2000" dirty="0"/>
          </a:p>
        </p:txBody>
      </p:sp>
      <p:pic>
        <p:nvPicPr>
          <p:cNvPr id="5" name="Image 4"/>
          <p:cNvPicPr/>
          <p:nvPr/>
        </p:nvPicPr>
        <p:blipFill>
          <a:blip r:embed="rId2" cstate="print">
            <a:extLst>
              <a:ext uri="{28A0092B-C50C-407E-A947-70E740481C1C}">
                <a14:useLocalDpi xmlns:a14="http://schemas.microsoft.com/office/drawing/2010/main" val="0"/>
              </a:ext>
            </a:extLst>
          </a:blip>
          <a:stretch>
            <a:fillRect/>
          </a:stretch>
        </p:blipFill>
        <p:spPr>
          <a:xfrm>
            <a:off x="10781071" y="414583"/>
            <a:ext cx="1216936" cy="596579"/>
          </a:xfrm>
          <a:prstGeom prst="rect">
            <a:avLst/>
          </a:prstGeom>
          <a:solidFill>
            <a:schemeClr val="bg1"/>
          </a:solidFill>
        </p:spPr>
      </p:pic>
      <p:sp>
        <p:nvSpPr>
          <p:cNvPr id="9" name="ZoneTexte 8"/>
          <p:cNvSpPr txBox="1"/>
          <p:nvPr/>
        </p:nvSpPr>
        <p:spPr>
          <a:xfrm>
            <a:off x="6757918" y="5539378"/>
            <a:ext cx="5240089" cy="338554"/>
          </a:xfrm>
          <a:prstGeom prst="rect">
            <a:avLst/>
          </a:prstGeom>
          <a:noFill/>
        </p:spPr>
        <p:txBody>
          <a:bodyPr wrap="none" rtlCol="0">
            <a:spAutoFit/>
          </a:bodyPr>
          <a:lstStyle/>
          <a:p>
            <a:r>
              <a:rPr lang="fr-FR" sz="1600" dirty="0" smtClean="0"/>
              <a:t> = Nombre de personnes positives / Nombre de tests réalisés</a:t>
            </a:r>
            <a:endParaRPr lang="fr-FR" sz="1600" dirty="0"/>
          </a:p>
        </p:txBody>
      </p:sp>
      <p:graphicFrame>
        <p:nvGraphicFramePr>
          <p:cNvPr id="12" name="Tableau 11"/>
          <p:cNvGraphicFramePr>
            <a:graphicFrameLocks noGrp="1"/>
          </p:cNvGraphicFramePr>
          <p:nvPr>
            <p:extLst/>
          </p:nvPr>
        </p:nvGraphicFramePr>
        <p:xfrm>
          <a:off x="219847" y="4563417"/>
          <a:ext cx="5445318" cy="584781"/>
        </p:xfrm>
        <a:graphic>
          <a:graphicData uri="http://schemas.openxmlformats.org/drawingml/2006/table">
            <a:tbl>
              <a:tblPr firstRow="1" bandRow="1">
                <a:tableStyleId>{5C22544A-7EE6-4342-B048-85BDC9FD1C3A}</a:tableStyleId>
              </a:tblPr>
              <a:tblGrid>
                <a:gridCol w="1343777">
                  <a:extLst>
                    <a:ext uri="{9D8B030D-6E8A-4147-A177-3AD203B41FA5}">
                      <a16:colId xmlns:a16="http://schemas.microsoft.com/office/drawing/2014/main" xmlns="" val="1387435085"/>
                    </a:ext>
                  </a:extLst>
                </a:gridCol>
                <a:gridCol w="1362456">
                  <a:extLst>
                    <a:ext uri="{9D8B030D-6E8A-4147-A177-3AD203B41FA5}">
                      <a16:colId xmlns:a16="http://schemas.microsoft.com/office/drawing/2014/main" xmlns="" val="3902814115"/>
                    </a:ext>
                  </a:extLst>
                </a:gridCol>
                <a:gridCol w="1348998">
                  <a:extLst>
                    <a:ext uri="{9D8B030D-6E8A-4147-A177-3AD203B41FA5}">
                      <a16:colId xmlns:a16="http://schemas.microsoft.com/office/drawing/2014/main" xmlns="" val="3575059040"/>
                    </a:ext>
                  </a:extLst>
                </a:gridCol>
                <a:gridCol w="1390087">
                  <a:extLst>
                    <a:ext uri="{9D8B030D-6E8A-4147-A177-3AD203B41FA5}">
                      <a16:colId xmlns:a16="http://schemas.microsoft.com/office/drawing/2014/main" xmlns="" val="2576345200"/>
                    </a:ext>
                  </a:extLst>
                </a:gridCol>
              </a:tblGrid>
              <a:tr h="229656">
                <a:tc>
                  <a:txBody>
                    <a:bodyPr/>
                    <a:lstStyle/>
                    <a:p>
                      <a:pPr algn="ctr"/>
                      <a:r>
                        <a:rPr lang="fr-FR" sz="1200" dirty="0" smtClean="0"/>
                        <a:t>1175 623</a:t>
                      </a:r>
                      <a:endParaRPr lang="fr-FR" sz="1200" dirty="0"/>
                    </a:p>
                  </a:txBody>
                  <a:tcPr/>
                </a:tc>
                <a:tc>
                  <a:txBody>
                    <a:bodyPr/>
                    <a:lstStyle/>
                    <a:p>
                      <a:pPr algn="ctr"/>
                      <a:r>
                        <a:rPr lang="fr-FR" sz="1200" dirty="0" smtClean="0"/>
                        <a:t>1188973</a:t>
                      </a:r>
                      <a:endParaRPr lang="fr-FR" sz="1200" dirty="0"/>
                    </a:p>
                  </a:txBody>
                  <a:tcPr/>
                </a:tc>
                <a:tc>
                  <a:txBody>
                    <a:bodyPr/>
                    <a:lstStyle/>
                    <a:p>
                      <a:pPr algn="ctr"/>
                      <a:r>
                        <a:rPr lang="fr-FR" sz="1200" dirty="0" smtClean="0"/>
                        <a:t>1203908</a:t>
                      </a:r>
                      <a:endParaRPr lang="fr-FR" sz="1200" dirty="0"/>
                    </a:p>
                  </a:txBody>
                  <a:tcPr/>
                </a:tc>
                <a:tc>
                  <a:txBody>
                    <a:bodyPr/>
                    <a:lstStyle/>
                    <a:p>
                      <a:pPr algn="ctr"/>
                      <a:r>
                        <a:rPr lang="fr-FR" sz="1200" dirty="0" smtClean="0"/>
                        <a:t>1218474</a:t>
                      </a:r>
                      <a:endParaRPr lang="fr-FR" sz="1200" dirty="0"/>
                    </a:p>
                  </a:txBody>
                  <a:tcPr/>
                </a:tc>
                <a:extLst>
                  <a:ext uri="{0D108BD9-81ED-4DB2-BD59-A6C34878D82A}">
                    <a16:rowId xmlns:a16="http://schemas.microsoft.com/office/drawing/2014/main" xmlns="" val="1269404828"/>
                  </a:ext>
                </a:extLst>
              </a:tr>
              <a:tr h="310461">
                <a:tc gridSpan="4">
                  <a:txBody>
                    <a:bodyPr/>
                    <a:lstStyle/>
                    <a:p>
                      <a:pPr algn="ctr"/>
                      <a:r>
                        <a:rPr lang="fr-FR" sz="1400" dirty="0" smtClean="0"/>
                        <a:t> Population de l’Hérault ( données INSEE)</a:t>
                      </a:r>
                      <a:endParaRPr lang="fr-FR" sz="1400" dirty="0"/>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xmlns="" val="2205530554"/>
                  </a:ext>
                </a:extLst>
              </a:tr>
            </a:tbl>
          </a:graphicData>
        </a:graphic>
      </p:graphicFrame>
      <p:pic>
        <p:nvPicPr>
          <p:cNvPr id="4" name="Image 3"/>
          <p:cNvPicPr>
            <a:picLocks noChangeAspect="1"/>
          </p:cNvPicPr>
          <p:nvPr/>
        </p:nvPicPr>
        <p:blipFill>
          <a:blip r:embed="rId3"/>
          <a:stretch>
            <a:fillRect/>
          </a:stretch>
        </p:blipFill>
        <p:spPr>
          <a:xfrm>
            <a:off x="219847" y="1285569"/>
            <a:ext cx="5445318" cy="3259552"/>
          </a:xfrm>
          <a:prstGeom prst="rect">
            <a:avLst/>
          </a:prstGeom>
        </p:spPr>
      </p:pic>
      <p:sp>
        <p:nvSpPr>
          <p:cNvPr id="13" name="ZoneTexte 12"/>
          <p:cNvSpPr txBox="1"/>
          <p:nvPr/>
        </p:nvSpPr>
        <p:spPr>
          <a:xfrm>
            <a:off x="4324220" y="1740601"/>
            <a:ext cx="1340945" cy="276999"/>
          </a:xfrm>
          <a:prstGeom prst="rect">
            <a:avLst/>
          </a:prstGeom>
          <a:noFill/>
        </p:spPr>
        <p:txBody>
          <a:bodyPr wrap="none" rtlCol="0">
            <a:spAutoFit/>
          </a:bodyPr>
          <a:lstStyle/>
          <a:p>
            <a:r>
              <a:rPr lang="fr-FR" sz="1200" dirty="0" smtClean="0"/>
              <a:t>(entre 6,6% et 8%)</a:t>
            </a:r>
            <a:endParaRPr lang="fr-FR" sz="1200" dirty="0"/>
          </a:p>
        </p:txBody>
      </p:sp>
      <p:pic>
        <p:nvPicPr>
          <p:cNvPr id="14" name="Image 13"/>
          <p:cNvPicPr>
            <a:picLocks noChangeAspect="1"/>
          </p:cNvPicPr>
          <p:nvPr/>
        </p:nvPicPr>
        <p:blipFill rotWithShape="1">
          <a:blip r:embed="rId4"/>
          <a:srcRect l="9611" t="11277" r="8095" b="7929"/>
          <a:stretch/>
        </p:blipFill>
        <p:spPr>
          <a:xfrm>
            <a:off x="219847" y="189250"/>
            <a:ext cx="714375" cy="731589"/>
          </a:xfrm>
          <a:prstGeom prst="rect">
            <a:avLst/>
          </a:prstGeom>
        </p:spPr>
      </p:pic>
      <p:sp>
        <p:nvSpPr>
          <p:cNvPr id="10" name="ZoneTexte 9"/>
          <p:cNvSpPr txBox="1"/>
          <p:nvPr/>
        </p:nvSpPr>
        <p:spPr>
          <a:xfrm>
            <a:off x="118161" y="5799614"/>
            <a:ext cx="5648690" cy="954107"/>
          </a:xfrm>
          <a:prstGeom prst="rect">
            <a:avLst/>
          </a:prstGeom>
          <a:noFill/>
        </p:spPr>
        <p:txBody>
          <a:bodyPr wrap="square" rtlCol="0">
            <a:spAutoFit/>
          </a:bodyPr>
          <a:lstStyle/>
          <a:p>
            <a:r>
              <a:rPr lang="fr-FR" sz="1400" dirty="0" smtClean="0"/>
              <a:t>RQ: Tests réalisés </a:t>
            </a:r>
            <a:r>
              <a:rPr lang="fr-FR" sz="1400" dirty="0"/>
              <a:t>par les laboratoires de biologie </a:t>
            </a:r>
            <a:r>
              <a:rPr lang="fr-FR" sz="1400" dirty="0" smtClean="0"/>
              <a:t>médicale privés ou en établissements publics </a:t>
            </a:r>
            <a:r>
              <a:rPr lang="fr-FR" sz="1400" dirty="0"/>
              <a:t>hors hospitalisation, </a:t>
            </a:r>
            <a:r>
              <a:rPr lang="fr-FR" sz="1400" dirty="0" smtClean="0"/>
              <a:t>Une personne </a:t>
            </a:r>
            <a:r>
              <a:rPr lang="fr-FR" sz="1400" dirty="0"/>
              <a:t>testée plusieurs fois au cours d'une année est comptabilisée une seule fois pour l'année considérée. </a:t>
            </a:r>
          </a:p>
        </p:txBody>
      </p:sp>
      <p:sp>
        <p:nvSpPr>
          <p:cNvPr id="15" name="Rectangle 14"/>
          <p:cNvSpPr/>
          <p:nvPr/>
        </p:nvSpPr>
        <p:spPr>
          <a:xfrm>
            <a:off x="6951911" y="1274360"/>
            <a:ext cx="3222229" cy="369332"/>
          </a:xfrm>
          <a:prstGeom prst="rect">
            <a:avLst/>
          </a:prstGeom>
        </p:spPr>
        <p:txBody>
          <a:bodyPr wrap="none">
            <a:spAutoFit/>
          </a:bodyPr>
          <a:lstStyle/>
          <a:p>
            <a:r>
              <a:rPr lang="fr-FR" dirty="0"/>
              <a:t>Enquêtes </a:t>
            </a:r>
            <a:r>
              <a:rPr lang="fr-FR" dirty="0" err="1"/>
              <a:t>LaboHEP</a:t>
            </a:r>
            <a:r>
              <a:rPr lang="fr-FR" dirty="0"/>
              <a:t> 2016 et 2021</a:t>
            </a:r>
          </a:p>
        </p:txBody>
      </p:sp>
      <p:pic>
        <p:nvPicPr>
          <p:cNvPr id="16" name="Image 15"/>
          <p:cNvPicPr>
            <a:picLocks noChangeAspect="1"/>
          </p:cNvPicPr>
          <p:nvPr/>
        </p:nvPicPr>
        <p:blipFill>
          <a:blip r:embed="rId5"/>
          <a:stretch>
            <a:fillRect/>
          </a:stretch>
        </p:blipFill>
        <p:spPr>
          <a:xfrm>
            <a:off x="6216396" y="1879099"/>
            <a:ext cx="5781611" cy="3594149"/>
          </a:xfrm>
          <a:prstGeom prst="rect">
            <a:avLst/>
          </a:prstGeom>
        </p:spPr>
      </p:pic>
    </p:spTree>
    <p:extLst>
      <p:ext uri="{BB962C8B-B14F-4D97-AF65-F5344CB8AC3E}">
        <p14:creationId xmlns:p14="http://schemas.microsoft.com/office/powerpoint/2010/main" val="12039123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Hépatite C </a:t>
            </a:r>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892778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Hépatite C - OMS</a:t>
            </a:r>
            <a:endParaRPr lang="fr-FR" dirty="0"/>
          </a:p>
        </p:txBody>
      </p:sp>
      <p:sp>
        <p:nvSpPr>
          <p:cNvPr id="3" name="Espace réservé du contenu 2"/>
          <p:cNvSpPr>
            <a:spLocks noGrp="1"/>
          </p:cNvSpPr>
          <p:nvPr>
            <p:ph idx="1"/>
          </p:nvPr>
        </p:nvSpPr>
        <p:spPr>
          <a:xfrm>
            <a:off x="589280" y="1561254"/>
            <a:ext cx="10058400" cy="4883508"/>
          </a:xfrm>
          <a:ln w="28575">
            <a:solidFill>
              <a:srgbClr val="002060"/>
            </a:solidFill>
          </a:ln>
        </p:spPr>
        <p:txBody>
          <a:bodyPr>
            <a:normAutofit fontScale="92500" lnSpcReduction="20000"/>
          </a:bodyPr>
          <a:lstStyle/>
          <a:p>
            <a:r>
              <a:rPr lang="fr-FR" b="1" dirty="0"/>
              <a:t>Principaux faits</a:t>
            </a:r>
          </a:p>
          <a:p>
            <a:r>
              <a:rPr lang="fr-FR" dirty="0"/>
              <a:t>L’hépatite C est une </a:t>
            </a:r>
            <a:r>
              <a:rPr lang="fr-FR" b="1" dirty="0"/>
              <a:t>inflammation du foie </a:t>
            </a:r>
            <a:r>
              <a:rPr lang="fr-FR" dirty="0"/>
              <a:t>provoquée par le virus de l’hépatite C (VHC).</a:t>
            </a:r>
          </a:p>
          <a:p>
            <a:r>
              <a:rPr lang="fr-FR" dirty="0"/>
              <a:t>M</a:t>
            </a:r>
            <a:r>
              <a:rPr lang="fr-FR" dirty="0" smtClean="0"/>
              <a:t>anifestations aussi </a:t>
            </a:r>
            <a:r>
              <a:rPr lang="fr-FR" dirty="0"/>
              <a:t>bien être aiguës que chroniques et bénignes ou graves et irréversibles, comme la </a:t>
            </a:r>
            <a:r>
              <a:rPr lang="fr-FR" b="1" dirty="0"/>
              <a:t>cirrhose</a:t>
            </a:r>
            <a:r>
              <a:rPr lang="fr-FR" dirty="0"/>
              <a:t> et le </a:t>
            </a:r>
            <a:r>
              <a:rPr lang="fr-FR" b="1" dirty="0"/>
              <a:t>cancer</a:t>
            </a:r>
            <a:r>
              <a:rPr lang="fr-FR" dirty="0"/>
              <a:t>.</a:t>
            </a:r>
          </a:p>
          <a:p>
            <a:r>
              <a:rPr lang="fr-FR" b="1" dirty="0" smtClean="0"/>
              <a:t>Transmis </a:t>
            </a:r>
            <a:r>
              <a:rPr lang="fr-FR" b="1" dirty="0"/>
              <a:t>par le sang</a:t>
            </a:r>
            <a:r>
              <a:rPr lang="fr-FR" dirty="0"/>
              <a:t> : </a:t>
            </a:r>
            <a:r>
              <a:rPr lang="fr-FR" dirty="0" smtClean="0"/>
              <a:t>injection avec partage de seringue, sniff avec partage de paille, de </a:t>
            </a:r>
            <a:r>
              <a:rPr lang="fr-FR" dirty="0"/>
              <a:t>soins de santé à </a:t>
            </a:r>
            <a:r>
              <a:rPr lang="fr-FR" dirty="0" smtClean="0"/>
              <a:t>risque avec matériel non stérilisé ou non à usage unique, </a:t>
            </a:r>
            <a:r>
              <a:rPr lang="fr-FR" dirty="0"/>
              <a:t>de transfusions de sang et de produits sanguins n’ayant pas fait l’objet d’un dépistage, </a:t>
            </a:r>
            <a:r>
              <a:rPr lang="fr-FR" dirty="0" smtClean="0"/>
              <a:t>ou </a:t>
            </a:r>
            <a:r>
              <a:rPr lang="fr-FR" dirty="0"/>
              <a:t>de pratiques sexuelles entraînant une exposition au </a:t>
            </a:r>
            <a:r>
              <a:rPr lang="fr-FR" dirty="0" smtClean="0"/>
              <a:t>sang (hard ou règles).</a:t>
            </a:r>
            <a:endParaRPr lang="fr-FR" dirty="0"/>
          </a:p>
          <a:p>
            <a:r>
              <a:rPr lang="fr-FR" dirty="0"/>
              <a:t>À l’échelle mondiale, on estime à </a:t>
            </a:r>
            <a:r>
              <a:rPr lang="fr-FR" b="1" dirty="0"/>
              <a:t>58 millions</a:t>
            </a:r>
            <a:r>
              <a:rPr lang="fr-FR" dirty="0"/>
              <a:t> d’individus le nombre des porteurs chroniques du virus de l’hépatite C et à 1,5 million environ celui des nouvelles infections survenant chaque année. Selon les estimations, 3,2 millions d’adolescents et d’enfants sont atteints d’une infection chronique par le virus de l’hépatite C.</a:t>
            </a:r>
          </a:p>
          <a:p>
            <a:r>
              <a:rPr lang="fr-FR" dirty="0"/>
              <a:t>L’OMS estime à environ </a:t>
            </a:r>
            <a:r>
              <a:rPr lang="fr-FR" b="1" dirty="0"/>
              <a:t>290 000 </a:t>
            </a:r>
            <a:r>
              <a:rPr lang="fr-FR" b="1" dirty="0" smtClean="0"/>
              <a:t>décès </a:t>
            </a:r>
            <a:r>
              <a:rPr lang="fr-FR" dirty="0"/>
              <a:t>dus à l’hépatite C en 2019, consécutifs le plus souvent à une cirrhose ou un carcinome hépatocellulaire (cancer primitif du foie).</a:t>
            </a:r>
          </a:p>
          <a:p>
            <a:r>
              <a:rPr lang="fr-FR" dirty="0"/>
              <a:t>Des antiviraux à action directe (AAD) permettent de </a:t>
            </a:r>
            <a:r>
              <a:rPr lang="fr-FR" b="1" dirty="0"/>
              <a:t>guérir plus de 95 % </a:t>
            </a:r>
            <a:r>
              <a:rPr lang="fr-FR" dirty="0"/>
              <a:t>des personnes infectées par le virus de l’hépatite C, mais l’accès au diagnostic et au traitement est limité.</a:t>
            </a:r>
          </a:p>
          <a:p>
            <a:r>
              <a:rPr lang="fr-FR" dirty="0"/>
              <a:t>Il n’existe </a:t>
            </a:r>
            <a:r>
              <a:rPr lang="fr-FR" b="1" dirty="0"/>
              <a:t>pas </a:t>
            </a:r>
            <a:r>
              <a:rPr lang="fr-FR" b="1" dirty="0" smtClean="0"/>
              <a:t>de </a:t>
            </a:r>
            <a:r>
              <a:rPr lang="fr-FR" b="1" dirty="0"/>
              <a:t>vaccin </a:t>
            </a:r>
            <a:r>
              <a:rPr lang="fr-FR" dirty="0"/>
              <a:t>efficace contre l’hépatite C.</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1866" y="148487"/>
            <a:ext cx="2365636" cy="779045"/>
          </a:xfrm>
          <a:prstGeom prst="rect">
            <a:avLst/>
          </a:prstGeom>
        </p:spPr>
      </p:pic>
    </p:spTree>
    <p:extLst>
      <p:ext uri="{BB962C8B-B14F-4D97-AF65-F5344CB8AC3E}">
        <p14:creationId xmlns:p14="http://schemas.microsoft.com/office/powerpoint/2010/main" val="695791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Symptômes – examens sanguins</a:t>
            </a:r>
            <a:endParaRPr lang="fr-FR" dirty="0"/>
          </a:p>
        </p:txBody>
      </p:sp>
      <p:sp>
        <p:nvSpPr>
          <p:cNvPr id="3" name="Espace réservé du contenu 2"/>
          <p:cNvSpPr>
            <a:spLocks noGrp="1"/>
          </p:cNvSpPr>
          <p:nvPr>
            <p:ph idx="1"/>
          </p:nvPr>
        </p:nvSpPr>
        <p:spPr/>
        <p:txBody>
          <a:bodyPr/>
          <a:lstStyle/>
          <a:p>
            <a:r>
              <a:rPr lang="fr-FR" dirty="0" smtClean="0"/>
              <a:t>Hépatite C aigue = récente : Peu de symptômes : nausées, perte d’appétit, fatigue, douleurs abdominales, de résolution spontanée, motivant rarement une consultation médicale.</a:t>
            </a:r>
          </a:p>
          <a:p>
            <a:r>
              <a:rPr lang="fr-FR" dirty="0" smtClean="0"/>
              <a:t>Hépatite C chronique : pas de symptômes : d’où le dépistage</a:t>
            </a:r>
            <a:endParaRPr lang="fr-FR" dirty="0"/>
          </a:p>
        </p:txBody>
      </p:sp>
      <p:pic>
        <p:nvPicPr>
          <p:cNvPr id="4" name="Image 3"/>
          <p:cNvPicPr>
            <a:picLocks noChangeAspect="1"/>
          </p:cNvPicPr>
          <p:nvPr/>
        </p:nvPicPr>
        <p:blipFill>
          <a:blip r:embed="rId2"/>
          <a:stretch>
            <a:fillRect/>
          </a:stretch>
        </p:blipFill>
        <p:spPr>
          <a:xfrm>
            <a:off x="589280" y="3009168"/>
            <a:ext cx="4727331" cy="3480698"/>
          </a:xfrm>
          <a:prstGeom prst="rect">
            <a:avLst/>
          </a:prstGeom>
        </p:spPr>
      </p:pic>
      <p:sp>
        <p:nvSpPr>
          <p:cNvPr id="5" name="ZoneTexte 4"/>
          <p:cNvSpPr txBox="1"/>
          <p:nvPr/>
        </p:nvSpPr>
        <p:spPr>
          <a:xfrm>
            <a:off x="5196449" y="2990253"/>
            <a:ext cx="4141372" cy="2585323"/>
          </a:xfrm>
          <a:prstGeom prst="rect">
            <a:avLst/>
          </a:prstGeom>
          <a:noFill/>
        </p:spPr>
        <p:txBody>
          <a:bodyPr wrap="square" rtlCol="0">
            <a:spAutoFit/>
          </a:bodyPr>
          <a:lstStyle/>
          <a:p>
            <a:r>
              <a:rPr lang="fr-FR" b="1" u="sng" dirty="0" smtClean="0"/>
              <a:t>Sérologie</a:t>
            </a:r>
            <a:r>
              <a:rPr lang="fr-FR" dirty="0" smtClean="0"/>
              <a:t> : Anticorps anti VHC : délai de </a:t>
            </a:r>
            <a:r>
              <a:rPr lang="fr-FR" dirty="0" err="1" smtClean="0"/>
              <a:t>positivation</a:t>
            </a:r>
            <a:r>
              <a:rPr lang="fr-FR" dirty="0" smtClean="0"/>
              <a:t> : autour de 12 semaines</a:t>
            </a:r>
          </a:p>
          <a:p>
            <a:r>
              <a:rPr lang="fr-FR" dirty="0" smtClean="0">
                <a:sym typeface="Wingdings" panose="05000000000000000000" pitchFamily="2" charset="2"/>
              </a:rPr>
              <a:t> Restent positifs à vie</a:t>
            </a:r>
            <a:endParaRPr lang="fr-FR" dirty="0" smtClean="0"/>
          </a:p>
          <a:p>
            <a:endParaRPr lang="fr-FR" dirty="0" smtClean="0"/>
          </a:p>
          <a:p>
            <a:r>
              <a:rPr lang="fr-FR" b="1" u="sng" dirty="0" smtClean="0"/>
              <a:t>ARN VHC </a:t>
            </a:r>
            <a:r>
              <a:rPr lang="fr-FR" dirty="0" smtClean="0"/>
              <a:t>= charge virale : autour de 10 jours</a:t>
            </a:r>
          </a:p>
          <a:p>
            <a:r>
              <a:rPr lang="fr-FR" dirty="0" smtClean="0">
                <a:sym typeface="Wingdings" panose="05000000000000000000" pitchFamily="2" charset="2"/>
              </a:rPr>
              <a:t> Négative quand guérie</a:t>
            </a:r>
            <a:endParaRPr lang="fr-FR" dirty="0" smtClean="0"/>
          </a:p>
          <a:p>
            <a:endParaRPr lang="fr-FR" dirty="0"/>
          </a:p>
          <a:p>
            <a:endParaRPr lang="fr-FR" dirty="0"/>
          </a:p>
        </p:txBody>
      </p:sp>
      <p:sp>
        <p:nvSpPr>
          <p:cNvPr id="6" name="Flèche droite 5"/>
          <p:cNvSpPr/>
          <p:nvPr/>
        </p:nvSpPr>
        <p:spPr>
          <a:xfrm flipH="1">
            <a:off x="9231922" y="2868490"/>
            <a:ext cx="2224453" cy="947371"/>
          </a:xfrm>
          <a:prstGeom prst="rightArrow">
            <a:avLst>
              <a:gd name="adj1" fmla="val 50000"/>
              <a:gd name="adj2" fmla="val 55559"/>
            </a:avLst>
          </a:prstGeom>
          <a:solidFill>
            <a:schemeClr val="bg1"/>
          </a:solid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fr-FR" b="1" dirty="0" smtClean="0">
                <a:solidFill>
                  <a:srgbClr val="C00000"/>
                </a:solidFill>
              </a:rPr>
              <a:t>TROD positif</a:t>
            </a:r>
            <a:endParaRPr lang="fr-FR" b="1" dirty="0">
              <a:solidFill>
                <a:srgbClr val="C00000"/>
              </a:solidFill>
            </a:endParaRPr>
          </a:p>
        </p:txBody>
      </p:sp>
      <p:pic>
        <p:nvPicPr>
          <p:cNvPr id="7" name="Image 6"/>
          <p:cNvPicPr>
            <a:picLocks noChangeAspect="1"/>
          </p:cNvPicPr>
          <p:nvPr/>
        </p:nvPicPr>
        <p:blipFill>
          <a:blip r:embed="rId3"/>
          <a:stretch>
            <a:fillRect/>
          </a:stretch>
        </p:blipFill>
        <p:spPr>
          <a:xfrm>
            <a:off x="10810875" y="1877085"/>
            <a:ext cx="1129079" cy="1184836"/>
          </a:xfrm>
          <a:prstGeom prst="rect">
            <a:avLst/>
          </a:prstGeom>
        </p:spPr>
      </p:pic>
    </p:spTree>
    <p:extLst>
      <p:ext uri="{BB962C8B-B14F-4D97-AF65-F5344CB8AC3E}">
        <p14:creationId xmlns:p14="http://schemas.microsoft.com/office/powerpoint/2010/main" val="1781147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Infection – Evolution </a:t>
            </a:r>
            <a:endParaRPr lang="fr-FR" dirty="0"/>
          </a:p>
        </p:txBody>
      </p:sp>
      <p:sp>
        <p:nvSpPr>
          <p:cNvPr id="10" name="ZoneTexte 9"/>
          <p:cNvSpPr txBox="1"/>
          <p:nvPr/>
        </p:nvSpPr>
        <p:spPr>
          <a:xfrm>
            <a:off x="2721686" y="5439797"/>
            <a:ext cx="1678193" cy="369332"/>
          </a:xfrm>
          <a:prstGeom prst="rect">
            <a:avLst/>
          </a:prstGeom>
          <a:noFill/>
        </p:spPr>
        <p:txBody>
          <a:bodyPr wrap="square" rtlCol="0">
            <a:spAutoFit/>
          </a:bodyPr>
          <a:lstStyle/>
          <a:p>
            <a:r>
              <a:rPr lang="fr-FR" dirty="0" smtClean="0">
                <a:solidFill>
                  <a:schemeClr val="bg1"/>
                </a:solidFill>
              </a:rPr>
              <a:t>20-30%</a:t>
            </a:r>
            <a:endParaRPr lang="fr-FR" dirty="0">
              <a:solidFill>
                <a:schemeClr val="bg1"/>
              </a:solidFill>
            </a:endParaRPr>
          </a:p>
        </p:txBody>
      </p:sp>
      <p:sp>
        <p:nvSpPr>
          <p:cNvPr id="11" name="ZoneTexte 10"/>
          <p:cNvSpPr txBox="1"/>
          <p:nvPr/>
        </p:nvSpPr>
        <p:spPr>
          <a:xfrm>
            <a:off x="7973211" y="5439797"/>
            <a:ext cx="1678193" cy="369332"/>
          </a:xfrm>
          <a:prstGeom prst="rect">
            <a:avLst/>
          </a:prstGeom>
          <a:noFill/>
        </p:spPr>
        <p:txBody>
          <a:bodyPr wrap="square" rtlCol="0">
            <a:spAutoFit/>
          </a:bodyPr>
          <a:lstStyle/>
          <a:p>
            <a:r>
              <a:rPr lang="fr-FR" dirty="0" smtClean="0">
                <a:solidFill>
                  <a:schemeClr val="bg1"/>
                </a:solidFill>
              </a:rPr>
              <a:t>6-15%</a:t>
            </a:r>
            <a:endParaRPr lang="fr-FR" dirty="0">
              <a:solidFill>
                <a:schemeClr val="bg1"/>
              </a:solidFill>
            </a:endParaRP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538" y="3466638"/>
            <a:ext cx="2547462" cy="1686275"/>
          </a:xfrm>
          <a:prstGeom prst="rect">
            <a:avLst/>
          </a:prstGeom>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87963"/>
            <a:ext cx="1109350" cy="1451834"/>
          </a:xfrm>
          <a:prstGeom prst="rect">
            <a:avLst/>
          </a:prstGeom>
        </p:spPr>
      </p:pic>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r="22039"/>
          <a:stretch/>
        </p:blipFill>
        <p:spPr>
          <a:xfrm>
            <a:off x="4095" y="5451139"/>
            <a:ext cx="1105256" cy="1406861"/>
          </a:xfrm>
          <a:prstGeom prst="rect">
            <a:avLst/>
          </a:prstGeom>
        </p:spPr>
      </p:pic>
      <p:pic>
        <p:nvPicPr>
          <p:cNvPr id="4" name="Image 3"/>
          <p:cNvPicPr>
            <a:picLocks noChangeAspect="1"/>
          </p:cNvPicPr>
          <p:nvPr/>
        </p:nvPicPr>
        <p:blipFill>
          <a:blip r:embed="rId5"/>
          <a:stretch>
            <a:fillRect/>
          </a:stretch>
        </p:blipFill>
        <p:spPr>
          <a:xfrm>
            <a:off x="2038716" y="1731669"/>
            <a:ext cx="7351468" cy="4779044"/>
          </a:xfrm>
          <a:prstGeom prst="rect">
            <a:avLst/>
          </a:prstGeom>
        </p:spPr>
      </p:pic>
      <p:pic>
        <p:nvPicPr>
          <p:cNvPr id="15" name="Image 14"/>
          <p:cNvPicPr>
            <a:picLocks noChangeAspect="1"/>
          </p:cNvPicPr>
          <p:nvPr/>
        </p:nvPicPr>
        <p:blipFill rotWithShape="1">
          <a:blip r:embed="rId6"/>
          <a:srcRect t="26182" r="3105" b="26935"/>
          <a:stretch/>
        </p:blipFill>
        <p:spPr>
          <a:xfrm>
            <a:off x="9372460" y="-22605"/>
            <a:ext cx="2490090" cy="1204857"/>
          </a:xfrm>
          <a:prstGeom prst="rect">
            <a:avLst/>
          </a:prstGeom>
        </p:spPr>
      </p:pic>
    </p:spTree>
    <p:extLst>
      <p:ext uri="{BB962C8B-B14F-4D97-AF65-F5344CB8AC3E}">
        <p14:creationId xmlns:p14="http://schemas.microsoft.com/office/powerpoint/2010/main" val="125307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6799" y="148487"/>
            <a:ext cx="10556631" cy="862675"/>
          </a:xfrm>
        </p:spPr>
        <p:txBody>
          <a:bodyPr>
            <a:normAutofit fontScale="90000"/>
          </a:bodyPr>
          <a:lstStyle/>
          <a:p>
            <a:r>
              <a:rPr lang="fr-FR" dirty="0" smtClean="0"/>
              <a:t>Traitement prescriptible par tout médecin</a:t>
            </a:r>
            <a:endParaRPr lang="fr-FR" dirty="0"/>
          </a:p>
        </p:txBody>
      </p:sp>
      <p:pic>
        <p:nvPicPr>
          <p:cNvPr id="3" name="Image 2"/>
          <p:cNvPicPr>
            <a:picLocks noChangeAspect="1"/>
          </p:cNvPicPr>
          <p:nvPr/>
        </p:nvPicPr>
        <p:blipFill>
          <a:blip r:embed="rId2"/>
          <a:stretch>
            <a:fillRect/>
          </a:stretch>
        </p:blipFill>
        <p:spPr>
          <a:xfrm>
            <a:off x="936048" y="4151388"/>
            <a:ext cx="1906766" cy="2008310"/>
          </a:xfrm>
          <a:prstGeom prst="rect">
            <a:avLst/>
          </a:prstGeom>
        </p:spPr>
      </p:pic>
      <p:pic>
        <p:nvPicPr>
          <p:cNvPr id="4" name="Image 3"/>
          <p:cNvPicPr>
            <a:picLocks noChangeAspect="1"/>
          </p:cNvPicPr>
          <p:nvPr/>
        </p:nvPicPr>
        <p:blipFill>
          <a:blip r:embed="rId3"/>
          <a:stretch>
            <a:fillRect/>
          </a:stretch>
        </p:blipFill>
        <p:spPr>
          <a:xfrm>
            <a:off x="349861" y="1688822"/>
            <a:ext cx="3079140" cy="1784906"/>
          </a:xfrm>
          <a:prstGeom prst="rect">
            <a:avLst/>
          </a:prstGeom>
        </p:spPr>
      </p:pic>
      <p:sp>
        <p:nvSpPr>
          <p:cNvPr id="5" name="ZoneTexte 4"/>
          <p:cNvSpPr txBox="1"/>
          <p:nvPr/>
        </p:nvSpPr>
        <p:spPr>
          <a:xfrm>
            <a:off x="4053254" y="2013438"/>
            <a:ext cx="3332284" cy="646331"/>
          </a:xfrm>
          <a:prstGeom prst="rect">
            <a:avLst/>
          </a:prstGeom>
          <a:noFill/>
        </p:spPr>
        <p:txBody>
          <a:bodyPr wrap="square" rtlCol="0">
            <a:spAutoFit/>
          </a:bodyPr>
          <a:lstStyle/>
          <a:p>
            <a:r>
              <a:rPr lang="fr-FR" dirty="0" smtClean="0"/>
              <a:t>3 comprimés par jour en 1 fois</a:t>
            </a:r>
          </a:p>
          <a:p>
            <a:r>
              <a:rPr lang="fr-FR" dirty="0" smtClean="0"/>
              <a:t>8 semaines</a:t>
            </a:r>
            <a:endParaRPr lang="fr-FR" dirty="0"/>
          </a:p>
        </p:txBody>
      </p:sp>
      <p:sp>
        <p:nvSpPr>
          <p:cNvPr id="6" name="ZoneTexte 5"/>
          <p:cNvSpPr txBox="1"/>
          <p:nvPr/>
        </p:nvSpPr>
        <p:spPr>
          <a:xfrm>
            <a:off x="4053254" y="4671645"/>
            <a:ext cx="3332284" cy="646331"/>
          </a:xfrm>
          <a:prstGeom prst="rect">
            <a:avLst/>
          </a:prstGeom>
          <a:noFill/>
        </p:spPr>
        <p:txBody>
          <a:bodyPr wrap="square" rtlCol="0">
            <a:spAutoFit/>
          </a:bodyPr>
          <a:lstStyle/>
          <a:p>
            <a:r>
              <a:rPr lang="fr-FR" dirty="0"/>
              <a:t>1</a:t>
            </a:r>
            <a:r>
              <a:rPr lang="fr-FR" dirty="0" smtClean="0"/>
              <a:t> comprimé par jour </a:t>
            </a:r>
          </a:p>
          <a:p>
            <a:r>
              <a:rPr lang="fr-FR" dirty="0" smtClean="0"/>
              <a:t>12 semaines</a:t>
            </a:r>
            <a:endParaRPr lang="fr-FR" dirty="0"/>
          </a:p>
        </p:txBody>
      </p:sp>
      <p:sp>
        <p:nvSpPr>
          <p:cNvPr id="7" name="ZoneTexte 6"/>
          <p:cNvSpPr txBox="1"/>
          <p:nvPr/>
        </p:nvSpPr>
        <p:spPr>
          <a:xfrm>
            <a:off x="7939454" y="3104383"/>
            <a:ext cx="3516923" cy="92333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b="1" dirty="0" smtClean="0"/>
              <a:t>Contrôle de la guérison : charge virale 3 mois après la fin du traitement</a:t>
            </a:r>
            <a:endParaRPr lang="fr-FR" b="1" dirty="0"/>
          </a:p>
        </p:txBody>
      </p:sp>
      <p:sp>
        <p:nvSpPr>
          <p:cNvPr id="8" name="Flèche droite 7"/>
          <p:cNvSpPr/>
          <p:nvPr/>
        </p:nvSpPr>
        <p:spPr>
          <a:xfrm>
            <a:off x="5943600" y="3332285"/>
            <a:ext cx="1714500" cy="49236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806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Traitement par spécialiste si complexe</a:t>
            </a:r>
            <a:endParaRPr lang="fr-FR" dirty="0"/>
          </a:p>
        </p:txBody>
      </p:sp>
      <p:sp>
        <p:nvSpPr>
          <p:cNvPr id="3" name="Espace réservé du contenu 2"/>
          <p:cNvSpPr>
            <a:spLocks noGrp="1"/>
          </p:cNvSpPr>
          <p:nvPr>
            <p:ph idx="1"/>
          </p:nvPr>
        </p:nvSpPr>
        <p:spPr/>
        <p:txBody>
          <a:bodyPr/>
          <a:lstStyle/>
          <a:p>
            <a:r>
              <a:rPr lang="fr-FR" dirty="0" smtClean="0"/>
              <a:t>Une prise en charge spécialisée n’est nécessaire </a:t>
            </a:r>
            <a:r>
              <a:rPr lang="fr-FR" b="1" u="sng" dirty="0" smtClean="0"/>
              <a:t>que</a:t>
            </a:r>
            <a:r>
              <a:rPr lang="fr-FR" dirty="0" smtClean="0"/>
              <a:t> si :</a:t>
            </a:r>
          </a:p>
          <a:p>
            <a:r>
              <a:rPr lang="fr-FR" dirty="0" smtClean="0"/>
              <a:t>- </a:t>
            </a:r>
            <a:r>
              <a:rPr lang="fr-FR" dirty="0" err="1" smtClean="0"/>
              <a:t>co-infection</a:t>
            </a:r>
            <a:r>
              <a:rPr lang="fr-FR" dirty="0" smtClean="0"/>
              <a:t> </a:t>
            </a:r>
            <a:r>
              <a:rPr lang="fr-FR" dirty="0"/>
              <a:t>VHB et/ou </a:t>
            </a:r>
            <a:r>
              <a:rPr lang="fr-FR" dirty="0" smtClean="0"/>
              <a:t>VIH</a:t>
            </a:r>
          </a:p>
          <a:p>
            <a:r>
              <a:rPr lang="fr-FR" dirty="0" smtClean="0"/>
              <a:t>- insuffisance </a:t>
            </a:r>
            <a:r>
              <a:rPr lang="fr-FR" dirty="0"/>
              <a:t>rénale sévère (</a:t>
            </a:r>
            <a:r>
              <a:rPr lang="fr-FR" dirty="0" err="1"/>
              <a:t>DFGe</a:t>
            </a:r>
            <a:r>
              <a:rPr lang="fr-FR" dirty="0"/>
              <a:t> &lt; 30 ml/min/1,73 </a:t>
            </a:r>
            <a:r>
              <a:rPr lang="fr-FR" dirty="0" smtClean="0"/>
              <a:t>m²)</a:t>
            </a:r>
          </a:p>
          <a:p>
            <a:r>
              <a:rPr lang="fr-FR" dirty="0" smtClean="0"/>
              <a:t>- de </a:t>
            </a:r>
            <a:r>
              <a:rPr lang="fr-FR" dirty="0"/>
              <a:t>comorbidité </a:t>
            </a:r>
            <a:r>
              <a:rPr lang="fr-FR" dirty="0" smtClean="0"/>
              <a:t> : consommation </a:t>
            </a:r>
            <a:r>
              <a:rPr lang="fr-FR" dirty="0"/>
              <a:t>d’alcool à risque, diabète, </a:t>
            </a:r>
            <a:r>
              <a:rPr lang="fr-FR" dirty="0" smtClean="0"/>
              <a:t>obésité, </a:t>
            </a:r>
            <a:r>
              <a:rPr lang="fr-FR" dirty="0"/>
              <a:t>mal </a:t>
            </a:r>
            <a:r>
              <a:rPr lang="fr-FR" dirty="0" smtClean="0"/>
              <a:t>contrôlées</a:t>
            </a:r>
          </a:p>
          <a:p>
            <a:r>
              <a:rPr lang="fr-FR" dirty="0"/>
              <a:t>-</a:t>
            </a:r>
            <a:r>
              <a:rPr lang="fr-FR" dirty="0" smtClean="0"/>
              <a:t> de </a:t>
            </a:r>
            <a:r>
              <a:rPr lang="fr-FR" dirty="0"/>
              <a:t>maladie hépatique </a:t>
            </a:r>
            <a:r>
              <a:rPr lang="fr-FR" dirty="0" smtClean="0"/>
              <a:t>sévère </a:t>
            </a:r>
          </a:p>
          <a:p>
            <a:r>
              <a:rPr lang="fr-FR" dirty="0" smtClean="0"/>
              <a:t>- de </a:t>
            </a:r>
            <a:r>
              <a:rPr lang="fr-FR" dirty="0"/>
              <a:t>traitement antiviral C </a:t>
            </a:r>
            <a:r>
              <a:rPr lang="fr-FR" dirty="0" smtClean="0"/>
              <a:t>antérieur</a:t>
            </a:r>
            <a:endParaRPr lang="fr-FR" dirty="0"/>
          </a:p>
        </p:txBody>
      </p:sp>
    </p:spTree>
    <p:extLst>
      <p:ext uri="{BB962C8B-B14F-4D97-AF65-F5344CB8AC3E}">
        <p14:creationId xmlns:p14="http://schemas.microsoft.com/office/powerpoint/2010/main" val="1533392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Prise en charge globale </a:t>
            </a:r>
            <a:endParaRPr lang="fr-FR" dirty="0"/>
          </a:p>
        </p:txBody>
      </p:sp>
      <mc:AlternateContent xmlns:mc="http://schemas.openxmlformats.org/markup-compatibility/2006" xmlns:a14="http://schemas.microsoft.com/office/drawing/2010/main">
        <mc:Choice Requires="a14">
          <p:sp>
            <p:nvSpPr>
              <p:cNvPr id="4" name="Espace réservé du contenu 3"/>
              <p:cNvSpPr>
                <a:spLocks noGrp="1"/>
              </p:cNvSpPr>
              <p:nvPr>
                <p:ph sz="half" idx="1"/>
              </p:nvPr>
            </p:nvSpPr>
            <p:spPr/>
            <p:txBody>
              <a:bodyPr/>
              <a:lstStyle/>
              <a:p>
                <a:r>
                  <a:rPr lang="fr-FR" sz="2400" u="sng" dirty="0" smtClean="0">
                    <a:solidFill>
                      <a:srgbClr val="C00000"/>
                    </a:solidFill>
                  </a:rPr>
                  <a:t>Evaluer la maladie hépatique</a:t>
                </a:r>
              </a:p>
              <a:p>
                <a:r>
                  <a:rPr lang="fr-FR" dirty="0" smtClean="0"/>
                  <a:t>- Cytolyse hépatique : </a:t>
                </a:r>
                <a14:m>
                  <m:oMath xmlns:m="http://schemas.openxmlformats.org/officeDocument/2006/math">
                    <m:r>
                      <a:rPr lang="fr-FR" i="1" dirty="0" smtClean="0">
                        <a:latin typeface="Cambria Math" panose="02040503050406030204" pitchFamily="18" charset="0"/>
                        <a:ea typeface="Cambria Math" panose="02040503050406030204" pitchFamily="18" charset="0"/>
                      </a:rPr>
                      <m:t>↑</m:t>
                    </m:r>
                    <m:r>
                      <a:rPr lang="fr-FR" b="0" i="0" smtClean="0">
                        <a:latin typeface="Cambria Math" panose="02040503050406030204" pitchFamily="18" charset="0"/>
                        <a:ea typeface="Cambria Math" panose="02040503050406030204" pitchFamily="18" charset="0"/>
                      </a:rPr>
                      <m:t> </m:t>
                    </m:r>
                  </m:oMath>
                </a14:m>
                <a:r>
                  <a:rPr lang="fr-FR" dirty="0" smtClean="0"/>
                  <a:t>ASAT ALAT</a:t>
                </a:r>
              </a:p>
              <a:p>
                <a:r>
                  <a:rPr lang="fr-FR" dirty="0" smtClean="0"/>
                  <a:t>- Fonction hépatique : ↓ TP </a:t>
                </a:r>
              </a:p>
              <a:p>
                <a:r>
                  <a:rPr lang="fr-FR" dirty="0" smtClean="0"/>
                  <a:t>- </a:t>
                </a:r>
                <a:r>
                  <a:rPr lang="fr-FR" dirty="0" err="1" smtClean="0"/>
                  <a:t>Fibroscan</a:t>
                </a:r>
                <a:r>
                  <a:rPr lang="fr-FR" dirty="0" smtClean="0"/>
                  <a:t> : mesure de l’élasticité hépatique : fibrose? Stade?</a:t>
                </a:r>
              </a:p>
              <a:p>
                <a:r>
                  <a:rPr lang="fr-FR" dirty="0" smtClean="0"/>
                  <a:t>- Echographie hépatique si </a:t>
                </a:r>
                <a:r>
                  <a:rPr lang="fr-FR" dirty="0" err="1" smtClean="0"/>
                  <a:t>fibroscan</a:t>
                </a:r>
                <a:r>
                  <a:rPr lang="fr-FR" dirty="0" smtClean="0"/>
                  <a:t> pathologique : Cirrhose? CHC?</a:t>
                </a:r>
                <a:endParaRPr lang="fr-FR" dirty="0"/>
              </a:p>
            </p:txBody>
          </p:sp>
        </mc:Choice>
        <mc:Fallback xmlns="">
          <p:sp>
            <p:nvSpPr>
              <p:cNvPr id="4" name="Espace réservé du contenu 3"/>
              <p:cNvSpPr>
                <a:spLocks noGrp="1" noRot="1" noChangeAspect="1" noMove="1" noResize="1" noEditPoints="1" noAdjustHandles="1" noChangeArrowheads="1" noChangeShapeType="1" noTextEdit="1"/>
              </p:cNvSpPr>
              <p:nvPr>
                <p:ph sz="half" idx="1"/>
              </p:nvPr>
            </p:nvSpPr>
            <p:spPr>
              <a:blipFill>
                <a:blip r:embed="rId2"/>
                <a:stretch>
                  <a:fillRect l="-1852" t="-2121" r="-1728"/>
                </a:stretch>
              </a:blipFill>
            </p:spPr>
            <p:txBody>
              <a:bodyPr/>
              <a:lstStyle/>
              <a:p>
                <a:r>
                  <a:rPr lang="fr-FR">
                    <a:noFill/>
                  </a:rPr>
                  <a:t> </a:t>
                </a:r>
              </a:p>
            </p:txBody>
          </p:sp>
        </mc:Fallback>
      </mc:AlternateContent>
      <p:sp>
        <p:nvSpPr>
          <p:cNvPr id="5" name="Espace réservé du contenu 4"/>
          <p:cNvSpPr>
            <a:spLocks noGrp="1"/>
          </p:cNvSpPr>
          <p:nvPr>
            <p:ph sz="half" idx="2"/>
          </p:nvPr>
        </p:nvSpPr>
        <p:spPr/>
        <p:txBody>
          <a:bodyPr/>
          <a:lstStyle/>
          <a:p>
            <a:r>
              <a:rPr lang="fr-FR" sz="2400" u="sng" dirty="0" smtClean="0">
                <a:solidFill>
                  <a:srgbClr val="C00000"/>
                </a:solidFill>
              </a:rPr>
              <a:t>Maladies associées : </a:t>
            </a:r>
          </a:p>
          <a:p>
            <a:r>
              <a:rPr lang="fr-FR" dirty="0" smtClean="0"/>
              <a:t>- Co infection : hépatites B +/- hépatite D, hépatite C, VIH</a:t>
            </a:r>
          </a:p>
          <a:p>
            <a:r>
              <a:rPr lang="fr-FR" dirty="0" smtClean="0"/>
              <a:t>- Consommation excessive d’alcool</a:t>
            </a:r>
          </a:p>
          <a:p>
            <a:r>
              <a:rPr lang="fr-FR" dirty="0" smtClean="0"/>
              <a:t>- Syndrome métabolique / Foie gras / stéatose hépatique</a:t>
            </a:r>
          </a:p>
          <a:p>
            <a:r>
              <a:rPr lang="fr-FR" dirty="0" smtClean="0"/>
              <a:t>- Obésité</a:t>
            </a:r>
          </a:p>
          <a:p>
            <a:r>
              <a:rPr lang="fr-FR" dirty="0" smtClean="0"/>
              <a:t>- Diabète</a:t>
            </a:r>
          </a:p>
        </p:txBody>
      </p:sp>
    </p:spTree>
    <p:extLst>
      <p:ext uri="{BB962C8B-B14F-4D97-AF65-F5344CB8AC3E}">
        <p14:creationId xmlns:p14="http://schemas.microsoft.com/office/powerpoint/2010/main" val="1141603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Lutter contre la rechute et la récidive</a:t>
            </a:r>
            <a:endParaRPr lang="fr-FR" dirty="0"/>
          </a:p>
        </p:txBody>
      </p:sp>
      <p:sp>
        <p:nvSpPr>
          <p:cNvPr id="3" name="Espace réservé du contenu 2"/>
          <p:cNvSpPr>
            <a:spLocks noGrp="1"/>
          </p:cNvSpPr>
          <p:nvPr>
            <p:ph idx="1"/>
          </p:nvPr>
        </p:nvSpPr>
        <p:spPr/>
        <p:txBody>
          <a:bodyPr/>
          <a:lstStyle/>
          <a:p>
            <a:r>
              <a:rPr lang="fr-FR" dirty="0" smtClean="0"/>
              <a:t>Observance thérapeutique : bien prendre son traitement pour qu’il soit efficace</a:t>
            </a:r>
          </a:p>
          <a:p>
            <a:r>
              <a:rPr lang="fr-FR" dirty="0" smtClean="0"/>
              <a:t>Idéalement sevrage des conso de drogues</a:t>
            </a:r>
          </a:p>
          <a:p>
            <a:r>
              <a:rPr lang="fr-FR" dirty="0" smtClean="0"/>
              <a:t>Réduction des risques : apprendre à bien se piquer, seringues à usage unique, où se fournir</a:t>
            </a:r>
          </a:p>
          <a:p>
            <a:r>
              <a:rPr lang="fr-FR" dirty="0" smtClean="0"/>
              <a:t>Pas de partage de matériel</a:t>
            </a:r>
          </a:p>
          <a:p>
            <a:r>
              <a:rPr lang="fr-FR" dirty="0" smtClean="0"/>
              <a:t>Se dépister régulièrement</a:t>
            </a:r>
          </a:p>
          <a:p>
            <a:endParaRPr lang="fr-FR" dirty="0"/>
          </a:p>
          <a:p>
            <a:r>
              <a:rPr lang="fr-FR" dirty="0" smtClean="0"/>
              <a:t>Un TROD VHC positif une fois reste positif à vie : anticorps.</a:t>
            </a:r>
          </a:p>
          <a:p>
            <a:r>
              <a:rPr lang="fr-FR" dirty="0" smtClean="0"/>
              <a:t>Suivi sur la charge virale donc buvard ou prise de sang</a:t>
            </a:r>
            <a:endParaRPr lang="fr-FR" dirty="0"/>
          </a:p>
        </p:txBody>
      </p:sp>
    </p:spTree>
    <p:extLst>
      <p:ext uri="{BB962C8B-B14F-4D97-AF65-F5344CB8AC3E}">
        <p14:creationId xmlns:p14="http://schemas.microsoft.com/office/powerpoint/2010/main" val="165470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0CDB2F8-893E-34FC-C592-32686916C92F}"/>
              </a:ext>
            </a:extLst>
          </p:cNvPr>
          <p:cNvSpPr>
            <a:spLocks noGrp="1"/>
          </p:cNvSpPr>
          <p:nvPr>
            <p:ph type="title"/>
          </p:nvPr>
        </p:nvSpPr>
        <p:spPr>
          <a:xfrm>
            <a:off x="621792" y="1161288"/>
            <a:ext cx="3602736" cy="4526280"/>
          </a:xfrm>
        </p:spPr>
        <p:txBody>
          <a:bodyPr>
            <a:normAutofit/>
          </a:bodyPr>
          <a:lstStyle/>
          <a:p>
            <a:r>
              <a:rPr lang="fr-FR" sz="4000"/>
              <a:t>Dépistage </a:t>
            </a:r>
          </a:p>
        </p:txBody>
      </p:sp>
      <p:sp>
        <p:nvSpPr>
          <p:cNvPr id="3" name="Espace réservé du contenu 2">
            <a:extLst>
              <a:ext uri="{FF2B5EF4-FFF2-40B4-BE49-F238E27FC236}">
                <a16:creationId xmlns:a16="http://schemas.microsoft.com/office/drawing/2014/main" xmlns="" id="{9122A4EF-A292-3D0B-0563-173B25D32797}"/>
              </a:ext>
            </a:extLst>
          </p:cNvPr>
          <p:cNvSpPr>
            <a:spLocks noGrp="1"/>
          </p:cNvSpPr>
          <p:nvPr>
            <p:ph idx="1"/>
          </p:nvPr>
        </p:nvSpPr>
        <p:spPr>
          <a:xfrm>
            <a:off x="2423160" y="1284380"/>
            <a:ext cx="5916603" cy="4992624"/>
          </a:xfrm>
        </p:spPr>
        <p:txBody>
          <a:bodyPr anchor="ctr">
            <a:normAutofit/>
          </a:bodyPr>
          <a:lstStyle/>
          <a:p>
            <a:r>
              <a:rPr lang="fr-FR" sz="2000" b="0" i="0" u="none" strike="noStrike" baseline="0" dirty="0">
                <a:latin typeface="CenturyGothic"/>
              </a:rPr>
              <a:t>VIH : sérologie, </a:t>
            </a:r>
            <a:r>
              <a:rPr lang="fr-FR" sz="2000" b="0" i="0" u="none" strike="noStrike" baseline="0" dirty="0" smtClean="0">
                <a:latin typeface="CenturyGothic"/>
              </a:rPr>
              <a:t>TROD (</a:t>
            </a:r>
            <a:r>
              <a:rPr lang="fr-FR" sz="2000" b="0" i="0" u="none" strike="noStrike" baseline="0" dirty="0" err="1" smtClean="0">
                <a:latin typeface="CenturyGothic"/>
              </a:rPr>
              <a:t>Ac</a:t>
            </a:r>
            <a:r>
              <a:rPr lang="fr-FR" sz="2000" b="0" i="0" u="none" strike="noStrike" dirty="0" smtClean="0">
                <a:latin typeface="CenturyGothic"/>
              </a:rPr>
              <a:t> anti VIH1)</a:t>
            </a:r>
            <a:r>
              <a:rPr lang="fr-FR" sz="2000" b="0" i="0" u="none" strike="noStrike" baseline="0" dirty="0" smtClean="0">
                <a:latin typeface="CenturyGothic"/>
              </a:rPr>
              <a:t>, </a:t>
            </a:r>
            <a:r>
              <a:rPr lang="fr-FR" sz="2000" b="0" i="0" u="none" strike="noStrike" baseline="0" dirty="0">
                <a:latin typeface="CenturyGothic"/>
              </a:rPr>
              <a:t>autotest</a:t>
            </a:r>
          </a:p>
          <a:p>
            <a:r>
              <a:rPr lang="fr-FR" sz="2000" b="0" i="0" u="none" strike="noStrike" baseline="0" dirty="0">
                <a:latin typeface="CenturyGothic"/>
              </a:rPr>
              <a:t>Hépatite A : sérologie</a:t>
            </a:r>
          </a:p>
          <a:p>
            <a:r>
              <a:rPr lang="fr-FR" sz="2000" b="0" i="0" u="none" strike="noStrike" baseline="0" dirty="0">
                <a:latin typeface="CenturyGothic"/>
              </a:rPr>
              <a:t>Hépatite B : sérologie, +/- </a:t>
            </a:r>
            <a:r>
              <a:rPr lang="fr-FR" sz="2000" b="0" i="0" u="none" strike="noStrike" baseline="0" dirty="0" smtClean="0">
                <a:latin typeface="CenturyGothic"/>
              </a:rPr>
              <a:t>TROD (Ag </a:t>
            </a:r>
            <a:r>
              <a:rPr lang="fr-FR" sz="2000" b="0" i="0" u="none" strike="noStrike" baseline="0" dirty="0" err="1" smtClean="0">
                <a:latin typeface="CenturyGothic"/>
              </a:rPr>
              <a:t>HbS</a:t>
            </a:r>
            <a:r>
              <a:rPr lang="fr-FR" sz="2000" b="0" i="0" u="none" strike="noStrike" baseline="0" dirty="0" smtClean="0">
                <a:latin typeface="CenturyGothic"/>
              </a:rPr>
              <a:t>)</a:t>
            </a:r>
            <a:endParaRPr lang="fr-FR" sz="2000" b="0" i="0" u="none" strike="noStrike" baseline="0" dirty="0">
              <a:latin typeface="CenturyGothic"/>
            </a:endParaRPr>
          </a:p>
          <a:p>
            <a:r>
              <a:rPr lang="fr-FR" sz="2000" b="0" i="0" u="none" strike="noStrike" baseline="0" dirty="0">
                <a:latin typeface="CenturyGothic"/>
              </a:rPr>
              <a:t>Hépatite C : sérologie, PCR, TROD</a:t>
            </a:r>
            <a:r>
              <a:rPr lang="fr-FR" sz="2000" dirty="0">
                <a:latin typeface="CenturyGothic"/>
              </a:rPr>
              <a:t> </a:t>
            </a:r>
            <a:r>
              <a:rPr lang="fr-FR" sz="2000" dirty="0" smtClean="0">
                <a:latin typeface="CenturyGothic"/>
              </a:rPr>
              <a:t> (</a:t>
            </a:r>
            <a:r>
              <a:rPr lang="fr-FR" sz="2000" dirty="0" err="1" smtClean="0">
                <a:latin typeface="CenturyGothic"/>
              </a:rPr>
              <a:t>Ac</a:t>
            </a:r>
            <a:r>
              <a:rPr lang="fr-FR" sz="2000" dirty="0" smtClean="0">
                <a:latin typeface="CenturyGothic"/>
              </a:rPr>
              <a:t> anti </a:t>
            </a:r>
            <a:r>
              <a:rPr lang="fr-FR" sz="2000" dirty="0" err="1" smtClean="0">
                <a:latin typeface="CenturyGothic"/>
              </a:rPr>
              <a:t>Hbc</a:t>
            </a:r>
            <a:r>
              <a:rPr lang="fr-FR" sz="2000" dirty="0" smtClean="0">
                <a:latin typeface="CenturyGothic"/>
              </a:rPr>
              <a:t>)</a:t>
            </a:r>
            <a:endParaRPr lang="fr-FR" sz="2000" b="0" i="0" u="none" strike="noStrike" baseline="0" dirty="0">
              <a:latin typeface="CenturyGothic"/>
            </a:endParaRPr>
          </a:p>
          <a:p>
            <a:r>
              <a:rPr lang="fr-FR" sz="2000" b="0" i="0" u="none" strike="noStrike" baseline="0" dirty="0">
                <a:latin typeface="CenturyGothic"/>
              </a:rPr>
              <a:t>Syphilis : sérologie, </a:t>
            </a:r>
            <a:r>
              <a:rPr lang="fr-FR" sz="2000" b="0" i="0" u="none" strike="noStrike" baseline="0" dirty="0" smtClean="0">
                <a:latin typeface="CenturyGothic"/>
              </a:rPr>
              <a:t>TROD (</a:t>
            </a:r>
            <a:r>
              <a:rPr lang="fr-FR" sz="2000" b="0" i="0" u="none" strike="noStrike" baseline="0" dirty="0" err="1" smtClean="0">
                <a:latin typeface="CenturyGothic"/>
              </a:rPr>
              <a:t>Ac</a:t>
            </a:r>
            <a:r>
              <a:rPr lang="fr-FR" sz="2000" b="0" i="0" u="none" strike="noStrike" baseline="0" dirty="0" smtClean="0">
                <a:latin typeface="CenturyGothic"/>
              </a:rPr>
              <a:t> : TPHA)</a:t>
            </a:r>
            <a:endParaRPr lang="fr-FR" sz="2000" b="0" i="0" u="none" strike="noStrike" baseline="0" dirty="0">
              <a:latin typeface="CenturyGothic"/>
            </a:endParaRPr>
          </a:p>
          <a:p>
            <a:r>
              <a:rPr lang="fr-FR" sz="2000" b="0" i="0" u="none" strike="noStrike" baseline="0" dirty="0">
                <a:latin typeface="CenturyGothic"/>
              </a:rPr>
              <a:t>Chlamydia et gonocoque: PCR </a:t>
            </a:r>
            <a:r>
              <a:rPr lang="fr-FR" sz="2000" b="1" i="0" u="none" strike="noStrike" baseline="0" dirty="0" err="1">
                <a:latin typeface="CenturyGothic"/>
              </a:rPr>
              <a:t>multi-sites</a:t>
            </a:r>
            <a:r>
              <a:rPr lang="fr-FR" sz="2000" b="0" i="0" u="none" strike="noStrike" baseline="0" dirty="0">
                <a:latin typeface="CenturyGothic"/>
              </a:rPr>
              <a:t>: sur 1er jet d’urine chez les hommes / auto-prélèvement vaginal chez les femmes, prélèvement pharyngé et marge anale en fonction des pratiques sexuelles </a:t>
            </a:r>
          </a:p>
          <a:p>
            <a:r>
              <a:rPr lang="fr-FR" sz="2000" b="0" i="0" u="none" strike="noStrike" baseline="0" dirty="0">
                <a:latin typeface="CenturyGothic"/>
              </a:rPr>
              <a:t>Sérologies à refaire à 6 semaines ; penser </a:t>
            </a:r>
            <a:r>
              <a:rPr lang="fr-FR" sz="2000" dirty="0">
                <a:latin typeface="CenturyGothic"/>
              </a:rPr>
              <a:t>à dépister les partenaires </a:t>
            </a:r>
            <a:endParaRPr lang="fr-FR" sz="2000" b="0" i="0" u="none" strike="noStrike" baseline="0" dirty="0">
              <a:latin typeface="CenturyGothic"/>
            </a:endParaRPr>
          </a:p>
        </p:txBody>
      </p:sp>
    </p:spTree>
    <p:extLst>
      <p:ext uri="{BB962C8B-B14F-4D97-AF65-F5344CB8AC3E}">
        <p14:creationId xmlns:p14="http://schemas.microsoft.com/office/powerpoint/2010/main" val="19509880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VHC : </a:t>
            </a:r>
            <a:r>
              <a:rPr lang="fr-FR" sz="2800" dirty="0"/>
              <a:t>D</a:t>
            </a:r>
            <a:r>
              <a:rPr lang="fr-FR" sz="2800" dirty="0" smtClean="0"/>
              <a:t>onnée du SNDN</a:t>
            </a:r>
            <a:r>
              <a:rPr lang="fr-FR" b="0" dirty="0"/>
              <a:t> </a:t>
            </a:r>
            <a:r>
              <a:rPr lang="fr-FR" sz="1800" b="0" dirty="0"/>
              <a:t>(=Système National des Données de Santé)</a:t>
            </a:r>
            <a:endParaRPr lang="fr-FR" sz="1800" dirty="0"/>
          </a:p>
        </p:txBody>
      </p:sp>
      <p:pic>
        <p:nvPicPr>
          <p:cNvPr id="5" name="Image 4"/>
          <p:cNvPicPr/>
          <p:nvPr/>
        </p:nvPicPr>
        <p:blipFill>
          <a:blip r:embed="rId2" cstate="print">
            <a:extLst>
              <a:ext uri="{28A0092B-C50C-407E-A947-70E740481C1C}">
                <a14:useLocalDpi xmlns:a14="http://schemas.microsoft.com/office/drawing/2010/main" val="0"/>
              </a:ext>
            </a:extLst>
          </a:blip>
          <a:stretch>
            <a:fillRect/>
          </a:stretch>
        </p:blipFill>
        <p:spPr>
          <a:xfrm>
            <a:off x="10781071" y="414583"/>
            <a:ext cx="1216936" cy="596579"/>
          </a:xfrm>
          <a:prstGeom prst="rect">
            <a:avLst/>
          </a:prstGeom>
          <a:solidFill>
            <a:schemeClr val="bg1"/>
          </a:solidFill>
        </p:spPr>
      </p:pic>
      <p:graphicFrame>
        <p:nvGraphicFramePr>
          <p:cNvPr id="4" name="Tableau 3"/>
          <p:cNvGraphicFramePr>
            <a:graphicFrameLocks noGrp="1"/>
          </p:cNvGraphicFramePr>
          <p:nvPr>
            <p:extLst/>
          </p:nvPr>
        </p:nvGraphicFramePr>
        <p:xfrm>
          <a:off x="219847" y="4563417"/>
          <a:ext cx="5445318" cy="584781"/>
        </p:xfrm>
        <a:graphic>
          <a:graphicData uri="http://schemas.openxmlformats.org/drawingml/2006/table">
            <a:tbl>
              <a:tblPr firstRow="1" bandRow="1">
                <a:tableStyleId>{5C22544A-7EE6-4342-B048-85BDC9FD1C3A}</a:tableStyleId>
              </a:tblPr>
              <a:tblGrid>
                <a:gridCol w="1343777">
                  <a:extLst>
                    <a:ext uri="{9D8B030D-6E8A-4147-A177-3AD203B41FA5}">
                      <a16:colId xmlns:a16="http://schemas.microsoft.com/office/drawing/2014/main" xmlns="" val="1387435085"/>
                    </a:ext>
                  </a:extLst>
                </a:gridCol>
                <a:gridCol w="1362456">
                  <a:extLst>
                    <a:ext uri="{9D8B030D-6E8A-4147-A177-3AD203B41FA5}">
                      <a16:colId xmlns:a16="http://schemas.microsoft.com/office/drawing/2014/main" xmlns="" val="3902814115"/>
                    </a:ext>
                  </a:extLst>
                </a:gridCol>
                <a:gridCol w="1348998">
                  <a:extLst>
                    <a:ext uri="{9D8B030D-6E8A-4147-A177-3AD203B41FA5}">
                      <a16:colId xmlns:a16="http://schemas.microsoft.com/office/drawing/2014/main" xmlns="" val="3575059040"/>
                    </a:ext>
                  </a:extLst>
                </a:gridCol>
                <a:gridCol w="1390087">
                  <a:extLst>
                    <a:ext uri="{9D8B030D-6E8A-4147-A177-3AD203B41FA5}">
                      <a16:colId xmlns:a16="http://schemas.microsoft.com/office/drawing/2014/main" xmlns="" val="2576345200"/>
                    </a:ext>
                  </a:extLst>
                </a:gridCol>
              </a:tblGrid>
              <a:tr h="229656">
                <a:tc>
                  <a:txBody>
                    <a:bodyPr/>
                    <a:lstStyle/>
                    <a:p>
                      <a:pPr algn="ctr"/>
                      <a:r>
                        <a:rPr lang="fr-FR" sz="1200" dirty="0" smtClean="0"/>
                        <a:t>1175 623</a:t>
                      </a:r>
                      <a:endParaRPr lang="fr-FR" sz="1200" dirty="0"/>
                    </a:p>
                  </a:txBody>
                  <a:tcPr/>
                </a:tc>
                <a:tc>
                  <a:txBody>
                    <a:bodyPr/>
                    <a:lstStyle/>
                    <a:p>
                      <a:pPr algn="ctr"/>
                      <a:r>
                        <a:rPr lang="fr-FR" sz="1200" dirty="0" smtClean="0"/>
                        <a:t>1188973</a:t>
                      </a:r>
                      <a:endParaRPr lang="fr-FR" sz="1200" dirty="0"/>
                    </a:p>
                  </a:txBody>
                  <a:tcPr/>
                </a:tc>
                <a:tc>
                  <a:txBody>
                    <a:bodyPr/>
                    <a:lstStyle/>
                    <a:p>
                      <a:pPr algn="ctr"/>
                      <a:r>
                        <a:rPr lang="fr-FR" sz="1200" dirty="0" smtClean="0"/>
                        <a:t>1203908</a:t>
                      </a:r>
                      <a:endParaRPr lang="fr-FR" sz="1200" dirty="0"/>
                    </a:p>
                  </a:txBody>
                  <a:tcPr/>
                </a:tc>
                <a:tc>
                  <a:txBody>
                    <a:bodyPr/>
                    <a:lstStyle/>
                    <a:p>
                      <a:pPr algn="ctr"/>
                      <a:r>
                        <a:rPr lang="fr-FR" sz="1200" dirty="0" smtClean="0"/>
                        <a:t>1218474</a:t>
                      </a:r>
                      <a:endParaRPr lang="fr-FR" sz="1200" dirty="0"/>
                    </a:p>
                  </a:txBody>
                  <a:tcPr/>
                </a:tc>
                <a:extLst>
                  <a:ext uri="{0D108BD9-81ED-4DB2-BD59-A6C34878D82A}">
                    <a16:rowId xmlns:a16="http://schemas.microsoft.com/office/drawing/2014/main" xmlns="" val="1269404828"/>
                  </a:ext>
                </a:extLst>
              </a:tr>
              <a:tr h="310461">
                <a:tc gridSpan="4">
                  <a:txBody>
                    <a:bodyPr/>
                    <a:lstStyle/>
                    <a:p>
                      <a:pPr algn="ctr"/>
                      <a:r>
                        <a:rPr lang="fr-FR" sz="1400" dirty="0" smtClean="0"/>
                        <a:t> Population de l’Hérault ( données INSEE)</a:t>
                      </a:r>
                      <a:endParaRPr lang="fr-FR" sz="1400" dirty="0"/>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xmlns="" val="2205530554"/>
                  </a:ext>
                </a:extLst>
              </a:tr>
            </a:tbl>
          </a:graphicData>
        </a:graphic>
      </p:graphicFrame>
      <p:pic>
        <p:nvPicPr>
          <p:cNvPr id="9" name="Image 8"/>
          <p:cNvPicPr>
            <a:picLocks noChangeAspect="1"/>
          </p:cNvPicPr>
          <p:nvPr/>
        </p:nvPicPr>
        <p:blipFill>
          <a:blip r:embed="rId3"/>
          <a:stretch>
            <a:fillRect/>
          </a:stretch>
        </p:blipFill>
        <p:spPr>
          <a:xfrm>
            <a:off x="6294109" y="1833902"/>
            <a:ext cx="5703898" cy="3863931"/>
          </a:xfrm>
          <a:prstGeom prst="rect">
            <a:avLst/>
          </a:prstGeom>
        </p:spPr>
      </p:pic>
      <p:pic>
        <p:nvPicPr>
          <p:cNvPr id="10" name="Image 9"/>
          <p:cNvPicPr>
            <a:picLocks noChangeAspect="1"/>
          </p:cNvPicPr>
          <p:nvPr/>
        </p:nvPicPr>
        <p:blipFill>
          <a:blip r:embed="rId4"/>
          <a:stretch>
            <a:fillRect/>
          </a:stretch>
        </p:blipFill>
        <p:spPr>
          <a:xfrm>
            <a:off x="219847" y="1284267"/>
            <a:ext cx="5445318" cy="3280225"/>
          </a:xfrm>
          <a:prstGeom prst="rect">
            <a:avLst/>
          </a:prstGeom>
        </p:spPr>
      </p:pic>
      <p:sp>
        <p:nvSpPr>
          <p:cNvPr id="6" name="ZoneTexte 5"/>
          <p:cNvSpPr txBox="1"/>
          <p:nvPr/>
        </p:nvSpPr>
        <p:spPr>
          <a:xfrm>
            <a:off x="4252262" y="1780086"/>
            <a:ext cx="1340945" cy="276999"/>
          </a:xfrm>
          <a:prstGeom prst="rect">
            <a:avLst/>
          </a:prstGeom>
          <a:noFill/>
        </p:spPr>
        <p:txBody>
          <a:bodyPr wrap="none" rtlCol="0">
            <a:spAutoFit/>
          </a:bodyPr>
          <a:lstStyle/>
          <a:p>
            <a:r>
              <a:rPr lang="fr-FR" sz="1200" dirty="0" smtClean="0"/>
              <a:t>(entre 6,7% et 8%)</a:t>
            </a:r>
            <a:endParaRPr lang="fr-FR" sz="1200" dirty="0"/>
          </a:p>
        </p:txBody>
      </p:sp>
      <p:sp>
        <p:nvSpPr>
          <p:cNvPr id="11" name="ZoneTexte 10"/>
          <p:cNvSpPr txBox="1"/>
          <p:nvPr/>
        </p:nvSpPr>
        <p:spPr>
          <a:xfrm>
            <a:off x="6757918" y="5697833"/>
            <a:ext cx="5240089" cy="338554"/>
          </a:xfrm>
          <a:prstGeom prst="rect">
            <a:avLst/>
          </a:prstGeom>
          <a:noFill/>
        </p:spPr>
        <p:txBody>
          <a:bodyPr wrap="none" rtlCol="0">
            <a:spAutoFit/>
          </a:bodyPr>
          <a:lstStyle/>
          <a:p>
            <a:r>
              <a:rPr lang="fr-FR" sz="1600" dirty="0" smtClean="0"/>
              <a:t> = Nombre de personnes positives / Nombre de tests réalisés</a:t>
            </a:r>
            <a:endParaRPr lang="fr-FR" sz="1600" dirty="0"/>
          </a:p>
        </p:txBody>
      </p:sp>
      <p:pic>
        <p:nvPicPr>
          <p:cNvPr id="12" name="Image 11"/>
          <p:cNvPicPr>
            <a:picLocks noChangeAspect="1"/>
          </p:cNvPicPr>
          <p:nvPr/>
        </p:nvPicPr>
        <p:blipFill>
          <a:blip r:embed="rId5"/>
          <a:stretch>
            <a:fillRect/>
          </a:stretch>
        </p:blipFill>
        <p:spPr>
          <a:xfrm>
            <a:off x="219847" y="194360"/>
            <a:ext cx="714375" cy="714375"/>
          </a:xfrm>
          <a:prstGeom prst="rect">
            <a:avLst/>
          </a:prstGeom>
        </p:spPr>
      </p:pic>
      <p:sp>
        <p:nvSpPr>
          <p:cNvPr id="15" name="ZoneTexte 14"/>
          <p:cNvSpPr txBox="1"/>
          <p:nvPr/>
        </p:nvSpPr>
        <p:spPr>
          <a:xfrm>
            <a:off x="118161" y="5799614"/>
            <a:ext cx="5648690" cy="954107"/>
          </a:xfrm>
          <a:prstGeom prst="rect">
            <a:avLst/>
          </a:prstGeom>
          <a:noFill/>
        </p:spPr>
        <p:txBody>
          <a:bodyPr wrap="square" rtlCol="0">
            <a:spAutoFit/>
          </a:bodyPr>
          <a:lstStyle/>
          <a:p>
            <a:r>
              <a:rPr lang="fr-FR" sz="1400" dirty="0" smtClean="0"/>
              <a:t>RQ: Tests réalisés </a:t>
            </a:r>
            <a:r>
              <a:rPr lang="fr-FR" sz="1400" dirty="0"/>
              <a:t>par les laboratoires de biologie </a:t>
            </a:r>
            <a:r>
              <a:rPr lang="fr-FR" sz="1400" dirty="0" smtClean="0"/>
              <a:t>médicale privés ou en établissements publics </a:t>
            </a:r>
            <a:r>
              <a:rPr lang="fr-FR" sz="1400" dirty="0"/>
              <a:t>hors hospitalisation, </a:t>
            </a:r>
            <a:r>
              <a:rPr lang="fr-FR" sz="1400" dirty="0" smtClean="0"/>
              <a:t>Une personne </a:t>
            </a:r>
            <a:r>
              <a:rPr lang="fr-FR" sz="1400" dirty="0"/>
              <a:t>testée plusieurs fois au cours d'une année est comptabilisée une seule fois pour l'année considérée. </a:t>
            </a:r>
          </a:p>
        </p:txBody>
      </p:sp>
      <p:sp>
        <p:nvSpPr>
          <p:cNvPr id="16" name="ZoneTexte 15"/>
          <p:cNvSpPr txBox="1"/>
          <p:nvPr/>
        </p:nvSpPr>
        <p:spPr>
          <a:xfrm>
            <a:off x="6757918" y="1307482"/>
            <a:ext cx="3222229" cy="369332"/>
          </a:xfrm>
          <a:prstGeom prst="rect">
            <a:avLst/>
          </a:prstGeom>
          <a:noFill/>
        </p:spPr>
        <p:txBody>
          <a:bodyPr wrap="none" rtlCol="0">
            <a:spAutoFit/>
          </a:bodyPr>
          <a:lstStyle/>
          <a:p>
            <a:r>
              <a:rPr lang="fr-FR" dirty="0"/>
              <a:t>Enquêtes </a:t>
            </a:r>
            <a:r>
              <a:rPr lang="fr-FR" dirty="0" err="1"/>
              <a:t>LaboHEP</a:t>
            </a:r>
            <a:r>
              <a:rPr lang="fr-FR" dirty="0"/>
              <a:t> 2016 et 2021</a:t>
            </a:r>
          </a:p>
        </p:txBody>
      </p:sp>
    </p:spTree>
    <p:extLst>
      <p:ext uri="{BB962C8B-B14F-4D97-AF65-F5344CB8AC3E}">
        <p14:creationId xmlns:p14="http://schemas.microsoft.com/office/powerpoint/2010/main" val="8793623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6349"/>
            <a:ext cx="10515600" cy="1325563"/>
          </a:xfrm>
        </p:spPr>
        <p:txBody>
          <a:bodyPr/>
          <a:lstStyle/>
          <a:p>
            <a:r>
              <a:rPr lang="fr-FR" b="1" dirty="0" smtClean="0">
                <a:solidFill>
                  <a:schemeClr val="bg1"/>
                </a:solidFill>
              </a:rPr>
              <a:t>Variole du singe</a:t>
            </a:r>
            <a:endParaRPr lang="fr-FR" b="1" dirty="0">
              <a:solidFill>
                <a:schemeClr val="bg1"/>
              </a:solidFill>
            </a:endParaRPr>
          </a:p>
        </p:txBody>
      </p:sp>
      <p:sp>
        <p:nvSpPr>
          <p:cNvPr id="3" name="Espace réservé du contenu 2"/>
          <p:cNvSpPr>
            <a:spLocks noGrp="1"/>
          </p:cNvSpPr>
          <p:nvPr>
            <p:ph idx="1"/>
          </p:nvPr>
        </p:nvSpPr>
        <p:spPr>
          <a:xfrm>
            <a:off x="838200" y="1690687"/>
            <a:ext cx="11154508" cy="4912335"/>
          </a:xfrm>
        </p:spPr>
        <p:txBody>
          <a:bodyPr>
            <a:normAutofit/>
          </a:bodyPr>
          <a:lstStyle/>
          <a:p>
            <a:r>
              <a:rPr lang="fr-FR" dirty="0" smtClean="0"/>
              <a:t>Emergence en mai 2022 d’une épidémie de </a:t>
            </a:r>
            <a:r>
              <a:rPr lang="fr-FR" dirty="0" err="1" smtClean="0"/>
              <a:t>Mpox</a:t>
            </a:r>
            <a:r>
              <a:rPr lang="fr-FR" dirty="0" smtClean="0"/>
              <a:t>, d’un virus qui circulait habituellement en Afrique centrale et de l’Ouest</a:t>
            </a:r>
          </a:p>
          <a:p>
            <a:r>
              <a:rPr lang="fr-FR" dirty="0" err="1" smtClean="0"/>
              <a:t>Sd</a:t>
            </a:r>
            <a:r>
              <a:rPr lang="fr-FR" dirty="0" smtClean="0"/>
              <a:t> grippal puis J3 : vésicules douloureuses débutant au niveau du contact (anal, oral </a:t>
            </a:r>
            <a:r>
              <a:rPr lang="fr-FR" dirty="0" err="1" smtClean="0"/>
              <a:t>etc</a:t>
            </a:r>
            <a:r>
              <a:rPr lang="fr-FR" dirty="0" smtClean="0"/>
              <a:t> selon le type de rapport) puis diffusion locale / loco régionale / étendue. </a:t>
            </a:r>
          </a:p>
          <a:p>
            <a:r>
              <a:rPr lang="fr-FR" dirty="0" smtClean="0"/>
              <a:t>Gravité : faible, immunodéprimés, femme enceinte, jeunes enfants</a:t>
            </a:r>
          </a:p>
          <a:p>
            <a:r>
              <a:rPr lang="fr-FR" dirty="0" smtClean="0"/>
              <a:t>Gravité clinique : </a:t>
            </a:r>
            <a:r>
              <a:rPr lang="fr-FR" dirty="0" err="1" smtClean="0"/>
              <a:t>aphagie</a:t>
            </a:r>
            <a:r>
              <a:rPr lang="fr-FR" dirty="0" smtClean="0"/>
              <a:t> ou douleurs intenses notamment rectales</a:t>
            </a:r>
          </a:p>
          <a:p>
            <a:r>
              <a:rPr lang="fr-FR" dirty="0" smtClean="0"/>
              <a:t>Guérison spontanée en 2-4 semaines</a:t>
            </a:r>
          </a:p>
        </p:txBody>
      </p:sp>
      <p:pic>
        <p:nvPicPr>
          <p:cNvPr id="4" name="Image 3"/>
          <p:cNvPicPr>
            <a:picLocks noChangeAspect="1"/>
          </p:cNvPicPr>
          <p:nvPr/>
        </p:nvPicPr>
        <p:blipFill>
          <a:blip r:embed="rId2"/>
          <a:stretch>
            <a:fillRect/>
          </a:stretch>
        </p:blipFill>
        <p:spPr>
          <a:xfrm>
            <a:off x="9081296" y="260096"/>
            <a:ext cx="2272504" cy="1170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196285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6349"/>
            <a:ext cx="10515600" cy="1325563"/>
          </a:xfrm>
        </p:spPr>
        <p:txBody>
          <a:bodyPr/>
          <a:lstStyle/>
          <a:p>
            <a:r>
              <a:rPr lang="fr-FR" b="1" dirty="0" smtClean="0">
                <a:solidFill>
                  <a:schemeClr val="bg1"/>
                </a:solidFill>
              </a:rPr>
              <a:t>Variole du singe</a:t>
            </a:r>
            <a:endParaRPr lang="fr-FR" b="1" dirty="0">
              <a:solidFill>
                <a:schemeClr val="bg1"/>
              </a:solidFill>
            </a:endParaRPr>
          </a:p>
        </p:txBody>
      </p:sp>
      <p:sp>
        <p:nvSpPr>
          <p:cNvPr id="3" name="Espace réservé du contenu 2"/>
          <p:cNvSpPr>
            <a:spLocks noGrp="1"/>
          </p:cNvSpPr>
          <p:nvPr>
            <p:ph idx="1"/>
          </p:nvPr>
        </p:nvSpPr>
        <p:spPr>
          <a:xfrm>
            <a:off x="518746" y="1478810"/>
            <a:ext cx="11154508" cy="4912335"/>
          </a:xfrm>
        </p:spPr>
        <p:txBody>
          <a:bodyPr>
            <a:normAutofit/>
          </a:bodyPr>
          <a:lstStyle/>
          <a:p>
            <a:r>
              <a:rPr lang="fr-FR" dirty="0"/>
              <a:t>Vaccin </a:t>
            </a:r>
            <a:r>
              <a:rPr lang="fr-FR" dirty="0" smtClean="0"/>
              <a:t>efficace </a:t>
            </a:r>
            <a:r>
              <a:rPr lang="fr-FR" dirty="0"/>
              <a:t>obligatoire jusqu’en 1978</a:t>
            </a:r>
          </a:p>
          <a:p>
            <a:r>
              <a:rPr lang="fr-FR" dirty="0"/>
              <a:t>2 doses à &gt; 28j d’écart sauf si vacciné pendant l’enfance, 1 dose.</a:t>
            </a:r>
          </a:p>
          <a:p>
            <a:r>
              <a:rPr lang="fr-FR" dirty="0"/>
              <a:t>Conseil de se faire vacciner même si circule très peu en ce moment </a:t>
            </a:r>
          </a:p>
          <a:p>
            <a:r>
              <a:rPr lang="fr-FR" dirty="0" smtClean="0"/>
              <a:t>Une 40aine de cas en 2023</a:t>
            </a:r>
          </a:p>
          <a:p>
            <a:endParaRPr lang="fr-FR" dirty="0"/>
          </a:p>
          <a:p>
            <a:pPr marL="0" indent="0">
              <a:buNone/>
            </a:pPr>
            <a:endParaRPr lang="fr-FR" dirty="0"/>
          </a:p>
          <a:p>
            <a:r>
              <a:rPr lang="fr-FR" dirty="0" smtClean="0"/>
              <a:t>Transmissibilité : cutanée par les lésions ouvertes, jusqu’à cicatrisation, mais aussi sexuelle : consigne de préservatifs jusqu’à 2 mois après l’infection</a:t>
            </a:r>
            <a:endParaRPr lang="fr-FR" dirty="0"/>
          </a:p>
        </p:txBody>
      </p:sp>
      <p:pic>
        <p:nvPicPr>
          <p:cNvPr id="4" name="Image 3"/>
          <p:cNvPicPr>
            <a:picLocks noChangeAspect="1"/>
          </p:cNvPicPr>
          <p:nvPr/>
        </p:nvPicPr>
        <p:blipFill>
          <a:blip r:embed="rId2"/>
          <a:stretch>
            <a:fillRect/>
          </a:stretch>
        </p:blipFill>
        <p:spPr>
          <a:xfrm>
            <a:off x="9081296" y="260096"/>
            <a:ext cx="2272504" cy="1170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56103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Sources</a:t>
            </a:r>
            <a:endParaRPr lang="fr-FR" dirty="0"/>
          </a:p>
        </p:txBody>
      </p:sp>
      <p:sp>
        <p:nvSpPr>
          <p:cNvPr id="3" name="Espace réservé du contenu 2"/>
          <p:cNvSpPr>
            <a:spLocks noGrp="1"/>
          </p:cNvSpPr>
          <p:nvPr>
            <p:ph idx="1"/>
          </p:nvPr>
        </p:nvSpPr>
        <p:spPr>
          <a:xfrm>
            <a:off x="589280" y="1561254"/>
            <a:ext cx="10058400" cy="5226408"/>
          </a:xfrm>
        </p:spPr>
        <p:txBody>
          <a:bodyPr>
            <a:normAutofit/>
          </a:bodyPr>
          <a:lstStyle/>
          <a:p>
            <a:pPr>
              <a:buFont typeface="Wingdings" panose="05000000000000000000" pitchFamily="2" charset="2"/>
              <a:buChar char="v"/>
            </a:pPr>
            <a:r>
              <a:rPr lang="fr-FR" dirty="0"/>
              <a:t> </a:t>
            </a:r>
            <a:r>
              <a:rPr lang="fr-FR" dirty="0" err="1" smtClean="0"/>
              <a:t>Pilly</a:t>
            </a:r>
            <a:r>
              <a:rPr lang="fr-FR" dirty="0" smtClean="0"/>
              <a:t> (livre de référence en maladies infectieuses) ECN </a:t>
            </a:r>
            <a:r>
              <a:rPr lang="fr-FR" dirty="0" err="1" smtClean="0"/>
              <a:t>Pilly</a:t>
            </a:r>
            <a:r>
              <a:rPr lang="fr-FR" dirty="0" smtClean="0"/>
              <a:t> gratuit en ligne</a:t>
            </a:r>
          </a:p>
          <a:p>
            <a:pPr>
              <a:buFont typeface="Wingdings" panose="05000000000000000000" pitchFamily="2" charset="2"/>
              <a:buChar char="v"/>
            </a:pPr>
            <a:r>
              <a:rPr lang="fr-FR" dirty="0"/>
              <a:t> </a:t>
            </a:r>
            <a:r>
              <a:rPr lang="fr-FR" dirty="0" smtClean="0"/>
              <a:t>SPILF (Société de pathologie infectieuse de langue française)</a:t>
            </a:r>
          </a:p>
          <a:p>
            <a:pPr>
              <a:buFont typeface="Wingdings" panose="05000000000000000000" pitchFamily="2" charset="2"/>
              <a:buChar char="v"/>
            </a:pPr>
            <a:r>
              <a:rPr lang="fr-FR" dirty="0"/>
              <a:t> </a:t>
            </a:r>
            <a:r>
              <a:rPr lang="fr-FR" dirty="0" smtClean="0"/>
              <a:t>HAS</a:t>
            </a:r>
          </a:p>
          <a:p>
            <a:pPr>
              <a:buFont typeface="Wingdings" panose="05000000000000000000" pitchFamily="2" charset="2"/>
              <a:buChar char="v"/>
            </a:pPr>
            <a:r>
              <a:rPr lang="fr-FR" dirty="0"/>
              <a:t> </a:t>
            </a:r>
            <a:r>
              <a:rPr lang="fr-FR" dirty="0" err="1" smtClean="0"/>
              <a:t>SFDermato</a:t>
            </a:r>
            <a:endParaRPr lang="fr-FR" dirty="0" smtClean="0"/>
          </a:p>
          <a:p>
            <a:pPr>
              <a:buFont typeface="Wingdings" panose="05000000000000000000" pitchFamily="2" charset="2"/>
              <a:buChar char="v"/>
            </a:pPr>
            <a:r>
              <a:rPr lang="fr-FR" dirty="0"/>
              <a:t> </a:t>
            </a:r>
            <a:r>
              <a:rPr lang="fr-FR" dirty="0" smtClean="0"/>
              <a:t>                                    https</a:t>
            </a:r>
            <a:r>
              <a:rPr lang="fr-FR" dirty="0"/>
              <a:t>://recomedicales.fr/</a:t>
            </a:r>
            <a:endParaRPr lang="fr-FR" dirty="0" smtClean="0"/>
          </a:p>
          <a:p>
            <a:pPr>
              <a:buFont typeface="Wingdings" panose="05000000000000000000" pitchFamily="2" charset="2"/>
              <a:buChar char="v"/>
            </a:pPr>
            <a:r>
              <a:rPr lang="fr-FR" dirty="0"/>
              <a:t> </a:t>
            </a:r>
            <a:r>
              <a:rPr lang="fr-FR" dirty="0" smtClean="0"/>
              <a:t>                                         Pas toujours à jour</a:t>
            </a:r>
          </a:p>
          <a:p>
            <a:pPr>
              <a:buFont typeface="Wingdings" panose="05000000000000000000" pitchFamily="2" charset="2"/>
              <a:buChar char="v"/>
            </a:pPr>
            <a:r>
              <a:rPr lang="fr-FR" dirty="0"/>
              <a:t> </a:t>
            </a:r>
            <a:r>
              <a:rPr lang="fr-FR" dirty="0" err="1" smtClean="0"/>
              <a:t>Uptodate</a:t>
            </a:r>
            <a:r>
              <a:rPr lang="fr-FR" dirty="0" smtClean="0"/>
              <a:t> </a:t>
            </a:r>
          </a:p>
          <a:p>
            <a:pPr>
              <a:buFont typeface="Wingdings" panose="05000000000000000000" pitchFamily="2" charset="2"/>
              <a:buChar char="v"/>
            </a:pPr>
            <a:r>
              <a:rPr lang="fr-FR" dirty="0"/>
              <a:t> </a:t>
            </a:r>
            <a:r>
              <a:rPr lang="fr-FR" dirty="0" smtClean="0"/>
              <a:t>Webinaires COREVIH et </a:t>
            </a:r>
            <a:r>
              <a:rPr lang="fr-FR" dirty="0" err="1" smtClean="0"/>
              <a:t>replay</a:t>
            </a:r>
            <a:r>
              <a:rPr lang="fr-FR" dirty="0" smtClean="0"/>
              <a:t> sur </a:t>
            </a:r>
            <a:r>
              <a:rPr lang="fr-FR" dirty="0"/>
              <a:t>YouTube </a:t>
            </a:r>
            <a:r>
              <a:rPr lang="fr-FR" dirty="0" smtClean="0"/>
              <a:t>(</a:t>
            </a:r>
            <a:r>
              <a:rPr lang="fr-FR" dirty="0" smtClean="0">
                <a:hlinkClick r:id="rId2"/>
              </a:rPr>
              <a:t>www.youtube.com</a:t>
            </a:r>
            <a:r>
              <a:rPr lang="fr-FR" dirty="0">
                <a:hlinkClick r:id="rId2"/>
              </a:rPr>
              <a:t>/@</a:t>
            </a:r>
            <a:r>
              <a:rPr lang="fr-FR" dirty="0" smtClean="0">
                <a:hlinkClick r:id="rId2"/>
              </a:rPr>
              <a:t>corevih-occitanie</a:t>
            </a:r>
            <a:r>
              <a:rPr lang="fr-FR" dirty="0" smtClean="0"/>
              <a:t>)</a:t>
            </a:r>
          </a:p>
          <a:p>
            <a:pPr>
              <a:buFont typeface="Wingdings" panose="05000000000000000000" pitchFamily="2" charset="2"/>
              <a:buChar char="v"/>
            </a:pPr>
            <a:r>
              <a:rPr lang="fr-FR" dirty="0"/>
              <a:t> </a:t>
            </a:r>
            <a:r>
              <a:rPr lang="fr-FR" dirty="0" smtClean="0"/>
              <a:t>Podcast toutes plateformes : Med G éclairé</a:t>
            </a:r>
          </a:p>
          <a:p>
            <a:pPr>
              <a:buFont typeface="Wingdings" panose="05000000000000000000" pitchFamily="2" charset="2"/>
              <a:buChar char="v"/>
            </a:pPr>
            <a:r>
              <a:rPr lang="fr-FR" dirty="0" smtClean="0"/>
              <a:t> Les clés de vénus </a:t>
            </a:r>
            <a:endParaRPr lang="fr-FR" dirty="0"/>
          </a:p>
        </p:txBody>
      </p:sp>
      <p:pic>
        <p:nvPicPr>
          <p:cNvPr id="4" name="Image 3"/>
          <p:cNvPicPr>
            <a:picLocks noChangeAspect="1"/>
          </p:cNvPicPr>
          <p:nvPr/>
        </p:nvPicPr>
        <p:blipFill>
          <a:blip r:embed="rId3"/>
          <a:stretch>
            <a:fillRect/>
          </a:stretch>
        </p:blipFill>
        <p:spPr>
          <a:xfrm>
            <a:off x="5618480" y="5303825"/>
            <a:ext cx="962392" cy="958496"/>
          </a:xfrm>
          <a:prstGeom prst="rect">
            <a:avLst/>
          </a:prstGeom>
        </p:spPr>
      </p:pic>
      <p:pic>
        <p:nvPicPr>
          <p:cNvPr id="5" name="Image 4"/>
          <p:cNvPicPr>
            <a:picLocks noChangeAspect="1"/>
          </p:cNvPicPr>
          <p:nvPr/>
        </p:nvPicPr>
        <p:blipFill>
          <a:blip r:embed="rId4"/>
          <a:stretch>
            <a:fillRect/>
          </a:stretch>
        </p:blipFill>
        <p:spPr>
          <a:xfrm>
            <a:off x="7471264" y="2033431"/>
            <a:ext cx="2648683" cy="578983"/>
          </a:xfrm>
          <a:prstGeom prst="rect">
            <a:avLst/>
          </a:prstGeom>
        </p:spPr>
      </p:pic>
      <p:pic>
        <p:nvPicPr>
          <p:cNvPr id="6" name="Image 5"/>
          <p:cNvPicPr>
            <a:picLocks noChangeAspect="1"/>
          </p:cNvPicPr>
          <p:nvPr/>
        </p:nvPicPr>
        <p:blipFill>
          <a:blip r:embed="rId5"/>
          <a:stretch>
            <a:fillRect/>
          </a:stretch>
        </p:blipFill>
        <p:spPr>
          <a:xfrm>
            <a:off x="824280" y="3274727"/>
            <a:ext cx="2000250" cy="438150"/>
          </a:xfrm>
          <a:prstGeom prst="rect">
            <a:avLst/>
          </a:prstGeom>
        </p:spPr>
      </p:pic>
      <p:pic>
        <p:nvPicPr>
          <p:cNvPr id="7" name="Image 6"/>
          <p:cNvPicPr>
            <a:picLocks noChangeAspect="1"/>
          </p:cNvPicPr>
          <p:nvPr/>
        </p:nvPicPr>
        <p:blipFill>
          <a:blip r:embed="rId6"/>
          <a:stretch>
            <a:fillRect/>
          </a:stretch>
        </p:blipFill>
        <p:spPr>
          <a:xfrm>
            <a:off x="824280" y="3781480"/>
            <a:ext cx="2163640" cy="406590"/>
          </a:xfrm>
          <a:prstGeom prst="rect">
            <a:avLst/>
          </a:prstGeom>
        </p:spPr>
      </p:pic>
    </p:spTree>
    <p:extLst>
      <p:ext uri="{BB962C8B-B14F-4D97-AF65-F5344CB8AC3E}">
        <p14:creationId xmlns:p14="http://schemas.microsoft.com/office/powerpoint/2010/main" val="465936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23531"/>
            <a:ext cx="12192000" cy="6834470"/>
          </a:xfrm>
          <a:prstGeom prst="rect">
            <a:avLst/>
          </a:prstGeom>
        </p:spPr>
      </p:pic>
    </p:spTree>
    <p:extLst>
      <p:ext uri="{BB962C8B-B14F-4D97-AF65-F5344CB8AC3E}">
        <p14:creationId xmlns:p14="http://schemas.microsoft.com/office/powerpoint/2010/main" val="10806896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1524000" y="3027991"/>
            <a:ext cx="9144000" cy="1056130"/>
          </a:xfrm>
        </p:spPr>
        <p:txBody>
          <a:bodyPr>
            <a:normAutofit fontScale="90000"/>
          </a:bodyPr>
          <a:lstStyle/>
          <a:p>
            <a:r>
              <a:rPr lang="fr-FR" dirty="0" smtClean="0"/>
              <a:t>Merci de votre attention</a:t>
            </a:r>
            <a:endParaRPr lang="fr-FR" dirty="0"/>
          </a:p>
        </p:txBody>
      </p:sp>
    </p:spTree>
    <p:extLst>
      <p:ext uri="{BB962C8B-B14F-4D97-AF65-F5344CB8AC3E}">
        <p14:creationId xmlns:p14="http://schemas.microsoft.com/office/powerpoint/2010/main" val="405907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nvPr>
        </p:nvGraphicFramePr>
        <p:xfrm>
          <a:off x="559397" y="150608"/>
          <a:ext cx="10972800" cy="65944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721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2133600" y="0"/>
            <a:ext cx="10058400" cy="979479"/>
          </a:xfrm>
        </p:spPr>
        <p:txBody>
          <a:bodyPr>
            <a:normAutofit fontScale="90000"/>
          </a:bodyPr>
          <a:lstStyle/>
          <a:p>
            <a:pPr algn="ctr"/>
            <a:r>
              <a:rPr lang="fr-FR" b="1" dirty="0" smtClean="0"/>
              <a:t>Infections Sexuellement Transmissibles</a:t>
            </a:r>
            <a:endParaRPr lang="fr-FR" b="1" dirty="0"/>
          </a:p>
        </p:txBody>
      </p:sp>
      <p:sp>
        <p:nvSpPr>
          <p:cNvPr id="9" name="Espace réservé du texte 8"/>
          <p:cNvSpPr>
            <a:spLocks noGrp="1"/>
          </p:cNvSpPr>
          <p:nvPr>
            <p:ph type="body" idx="1"/>
          </p:nvPr>
        </p:nvSpPr>
        <p:spPr>
          <a:xfrm>
            <a:off x="643964" y="1672199"/>
            <a:ext cx="5157787" cy="446217"/>
          </a:xfrm>
        </p:spPr>
        <p:txBody>
          <a:bodyPr/>
          <a:lstStyle/>
          <a:p>
            <a:pPr algn="ctr"/>
            <a:r>
              <a:rPr lang="fr-FR" dirty="0" smtClean="0">
                <a:solidFill>
                  <a:srgbClr val="C84016"/>
                </a:solidFill>
              </a:rPr>
              <a:t>Gonocoque</a:t>
            </a:r>
            <a:endParaRPr lang="fr-FR" dirty="0">
              <a:solidFill>
                <a:srgbClr val="C84016"/>
              </a:solidFill>
            </a:endParaRPr>
          </a:p>
        </p:txBody>
      </p:sp>
      <p:sp>
        <p:nvSpPr>
          <p:cNvPr id="10" name="Espace réservé du contenu 9"/>
          <p:cNvSpPr>
            <a:spLocks noGrp="1"/>
          </p:cNvSpPr>
          <p:nvPr>
            <p:ph sz="half" idx="2"/>
          </p:nvPr>
        </p:nvSpPr>
        <p:spPr>
          <a:xfrm>
            <a:off x="643965" y="2122520"/>
            <a:ext cx="5273258" cy="4535456"/>
          </a:xfrm>
        </p:spPr>
        <p:txBody>
          <a:bodyPr>
            <a:normAutofit/>
          </a:bodyPr>
          <a:lstStyle/>
          <a:p>
            <a:r>
              <a:rPr lang="fr-FR" b="1" dirty="0" smtClean="0"/>
              <a:t>Clinique : </a:t>
            </a:r>
            <a:r>
              <a:rPr lang="fr-FR" sz="1900" dirty="0" smtClean="0"/>
              <a:t>urétrite ou cervicite avec écoulement purulent douloureux, localisation </a:t>
            </a:r>
            <a:r>
              <a:rPr lang="fr-FR" sz="1900" dirty="0" smtClean="0"/>
              <a:t>anale et </a:t>
            </a:r>
            <a:r>
              <a:rPr lang="fr-FR" sz="1900" dirty="0" err="1" smtClean="0"/>
              <a:t>oropharyngée</a:t>
            </a:r>
            <a:r>
              <a:rPr lang="fr-FR" sz="1900" dirty="0" smtClean="0"/>
              <a:t> possible</a:t>
            </a:r>
            <a:endParaRPr lang="fr-FR" dirty="0" smtClean="0"/>
          </a:p>
          <a:p>
            <a:pPr algn="just"/>
            <a:r>
              <a:rPr lang="fr-FR" b="1" dirty="0" smtClean="0"/>
              <a:t>Diagnostic :</a:t>
            </a:r>
            <a:r>
              <a:rPr lang="fr-FR" sz="2000" b="1" dirty="0" smtClean="0"/>
              <a:t> </a:t>
            </a:r>
          </a:p>
          <a:p>
            <a:pPr marL="0" indent="0" algn="just">
              <a:buNone/>
            </a:pPr>
            <a:r>
              <a:rPr lang="fr-FR" sz="1900" dirty="0"/>
              <a:t>P</a:t>
            </a:r>
            <a:r>
              <a:rPr lang="fr-FR" sz="1900" dirty="0" smtClean="0"/>
              <a:t>rélèvement aux 3 sites chez les HSH : gorge (écouvillon), anal (écouvillon), 1</a:t>
            </a:r>
            <a:r>
              <a:rPr lang="fr-FR" sz="1900" baseline="30000" dirty="0" smtClean="0"/>
              <a:t>er</a:t>
            </a:r>
            <a:r>
              <a:rPr lang="fr-FR" sz="1900" dirty="0" smtClean="0"/>
              <a:t> jet d’urine </a:t>
            </a:r>
          </a:p>
          <a:p>
            <a:pPr marL="0" indent="0" algn="just">
              <a:buNone/>
            </a:pPr>
            <a:r>
              <a:rPr lang="fr-FR" sz="1900" dirty="0" smtClean="0"/>
              <a:t>Auto-prélèvement vaginal chez les personnes ayant un vagin (Femme cis-</a:t>
            </a:r>
            <a:r>
              <a:rPr lang="fr-FR" sz="1900" dirty="0" err="1" smtClean="0"/>
              <a:t>trans</a:t>
            </a:r>
            <a:r>
              <a:rPr lang="fr-FR" sz="1900" dirty="0" smtClean="0"/>
              <a:t>, homme </a:t>
            </a:r>
            <a:r>
              <a:rPr lang="fr-FR" sz="1900" dirty="0" err="1" smtClean="0"/>
              <a:t>trans</a:t>
            </a:r>
            <a:r>
              <a:rPr lang="fr-FR" sz="1900" dirty="0" smtClean="0"/>
              <a:t>) (écouvillon) puis envoi en bactériologie pour </a:t>
            </a:r>
            <a:r>
              <a:rPr lang="fr-FR" sz="1900" u="sng" dirty="0" smtClean="0"/>
              <a:t>PCR</a:t>
            </a:r>
            <a:r>
              <a:rPr lang="fr-FR" sz="1900" dirty="0" smtClean="0"/>
              <a:t>  </a:t>
            </a:r>
            <a:r>
              <a:rPr lang="fr-FR" sz="1100" dirty="0" smtClean="0"/>
              <a:t>(+/- culture sur écouvillon spécifique)</a:t>
            </a:r>
          </a:p>
          <a:p>
            <a:pPr marL="0" indent="0" algn="just">
              <a:buNone/>
            </a:pPr>
            <a:r>
              <a:rPr lang="fr-FR" sz="1900" dirty="0" smtClean="0"/>
              <a:t>Homme </a:t>
            </a:r>
            <a:r>
              <a:rPr lang="fr-FR" sz="1900" dirty="0" err="1" smtClean="0"/>
              <a:t>cisgenre</a:t>
            </a:r>
            <a:r>
              <a:rPr lang="fr-FR" sz="1900" dirty="0" smtClean="0"/>
              <a:t> sans rapports HSH : 1et jet d’urine uniquement</a:t>
            </a:r>
          </a:p>
          <a:p>
            <a:pPr marL="0" indent="0" algn="just">
              <a:buNone/>
            </a:pPr>
            <a:r>
              <a:rPr lang="fr-FR" sz="1900" dirty="0" smtClean="0"/>
              <a:t>Pour les TDS : proposer les 3 sites</a:t>
            </a:r>
          </a:p>
          <a:p>
            <a:endParaRPr lang="fr-FR" dirty="0"/>
          </a:p>
        </p:txBody>
      </p:sp>
      <p:sp>
        <p:nvSpPr>
          <p:cNvPr id="15" name="Espace réservé du contenu 9"/>
          <p:cNvSpPr>
            <a:spLocks noGrp="1"/>
          </p:cNvSpPr>
          <p:nvPr>
            <p:ph sz="quarter" idx="4"/>
          </p:nvPr>
        </p:nvSpPr>
        <p:spPr>
          <a:xfrm>
            <a:off x="6832600" y="2233613"/>
            <a:ext cx="5359400" cy="1943100"/>
          </a:xfrm>
        </p:spPr>
        <p:txBody>
          <a:bodyPr>
            <a:normAutofit fontScale="92500" lnSpcReduction="20000"/>
          </a:bodyPr>
          <a:lstStyle/>
          <a:p>
            <a:r>
              <a:rPr lang="fr-FR" sz="1900" b="1" dirty="0" smtClean="0"/>
              <a:t>Incubation</a:t>
            </a:r>
            <a:r>
              <a:rPr lang="fr-FR" sz="1900" dirty="0" smtClean="0"/>
              <a:t> courte : 2-7 jours</a:t>
            </a:r>
          </a:p>
          <a:p>
            <a:r>
              <a:rPr lang="fr-FR" sz="1900" b="1" dirty="0" smtClean="0"/>
              <a:t>Symptomatique</a:t>
            </a:r>
            <a:r>
              <a:rPr lang="fr-FR" sz="1900" dirty="0" smtClean="0"/>
              <a:t> : </a:t>
            </a:r>
          </a:p>
          <a:p>
            <a:pPr lvl="1"/>
            <a:r>
              <a:rPr lang="fr-FR" sz="1700" dirty="0" smtClean="0"/>
              <a:t>90% H / 50% F côté génital ou anal</a:t>
            </a:r>
          </a:p>
          <a:p>
            <a:pPr lvl="1"/>
            <a:r>
              <a:rPr lang="fr-FR" sz="1700" dirty="0" smtClean="0"/>
              <a:t>10% en pharyngé</a:t>
            </a:r>
          </a:p>
          <a:p>
            <a:pPr marL="201168" lvl="1" indent="0">
              <a:buNone/>
            </a:pPr>
            <a:r>
              <a:rPr lang="fr-FR" sz="1900" b="1" dirty="0" smtClean="0"/>
              <a:t>Epidémiologie</a:t>
            </a:r>
            <a:r>
              <a:rPr lang="fr-FR" sz="1700" dirty="0" smtClean="0"/>
              <a:t> : 45.000 en 2022 en France, +91% vs 2020</a:t>
            </a:r>
          </a:p>
          <a:p>
            <a:pPr marL="201168" lvl="1" indent="0">
              <a:buNone/>
            </a:pPr>
            <a:r>
              <a:rPr lang="fr-FR" sz="1900" b="1" dirty="0" smtClean="0"/>
              <a:t>Test of cure </a:t>
            </a:r>
            <a:r>
              <a:rPr lang="fr-FR" sz="1900" dirty="0" smtClean="0"/>
              <a:t>: </a:t>
            </a:r>
            <a:r>
              <a:rPr lang="fr-FR" sz="1900" dirty="0" smtClean="0"/>
              <a:t>uniquement si traitement différent des </a:t>
            </a:r>
            <a:r>
              <a:rPr lang="fr-FR" sz="1900" dirty="0" err="1" smtClean="0"/>
              <a:t>reco</a:t>
            </a:r>
            <a:r>
              <a:rPr lang="fr-FR" sz="1900" dirty="0" smtClean="0"/>
              <a:t>, ou absence de guérison (culture), </a:t>
            </a:r>
            <a:r>
              <a:rPr lang="fr-FR" sz="1900" dirty="0" smtClean="0"/>
              <a:t>à 4-6 semaines</a:t>
            </a:r>
          </a:p>
          <a:p>
            <a:pPr lvl="1"/>
            <a:endParaRPr lang="fr-FR" dirty="0"/>
          </a:p>
        </p:txBody>
      </p:sp>
      <p:pic>
        <p:nvPicPr>
          <p:cNvPr id="1026" name="Picture 2" descr="Cas clinique 1"/>
          <p:cNvPicPr>
            <a:picLocks noChangeAspect="1" noChangeArrowheads="1"/>
          </p:cNvPicPr>
          <p:nvPr/>
        </p:nvPicPr>
        <p:blipFill rotWithShape="1">
          <a:blip r:embed="rId2">
            <a:extLst>
              <a:ext uri="{28A0092B-C50C-407E-A947-70E740481C1C}">
                <a14:useLocalDpi xmlns:a14="http://schemas.microsoft.com/office/drawing/2010/main" val="0"/>
              </a:ext>
            </a:extLst>
          </a:blip>
          <a:srcRect r="4816"/>
          <a:stretch/>
        </p:blipFill>
        <p:spPr bwMode="auto">
          <a:xfrm>
            <a:off x="228416" y="251622"/>
            <a:ext cx="978273" cy="142057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3"/>
          <a:stretch>
            <a:fillRect/>
          </a:stretch>
        </p:blipFill>
        <p:spPr>
          <a:xfrm>
            <a:off x="8274216" y="4939813"/>
            <a:ext cx="1310753" cy="1032363"/>
          </a:xfrm>
          <a:prstGeom prst="rect">
            <a:avLst/>
          </a:prstGeom>
        </p:spPr>
      </p:pic>
      <p:sp>
        <p:nvSpPr>
          <p:cNvPr id="13" name="Rectangle à coins arrondis 12"/>
          <p:cNvSpPr/>
          <p:nvPr/>
        </p:nvSpPr>
        <p:spPr>
          <a:xfrm>
            <a:off x="6548219" y="4464185"/>
            <a:ext cx="1609172" cy="67381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b="1" dirty="0" err="1" smtClean="0"/>
              <a:t>Ceftriaxone</a:t>
            </a:r>
            <a:r>
              <a:rPr lang="fr-FR" sz="1400" b="1" dirty="0" smtClean="0"/>
              <a:t> 1g IM </a:t>
            </a:r>
            <a:endParaRPr lang="fr-FR" sz="1400" b="1" dirty="0"/>
          </a:p>
        </p:txBody>
      </p:sp>
      <p:sp>
        <p:nvSpPr>
          <p:cNvPr id="11" name="Rectangle à coins arrondis 10"/>
          <p:cNvSpPr/>
          <p:nvPr/>
        </p:nvSpPr>
        <p:spPr>
          <a:xfrm>
            <a:off x="8762649" y="5882183"/>
            <a:ext cx="1878289" cy="853093"/>
          </a:xfrm>
          <a:prstGeom prst="roundRect">
            <a:avLst/>
          </a:prstGeom>
          <a:solidFill>
            <a:schemeClr val="accent6">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b="1" dirty="0" smtClean="0"/>
              <a:t>Alternative : Gentamycine 240mg IVL ou IM</a:t>
            </a:r>
            <a:endParaRPr lang="fr-FR" sz="1400" b="1" dirty="0"/>
          </a:p>
        </p:txBody>
      </p:sp>
    </p:spTree>
    <p:extLst>
      <p:ext uri="{BB962C8B-B14F-4D97-AF65-F5344CB8AC3E}">
        <p14:creationId xmlns:p14="http://schemas.microsoft.com/office/powerpoint/2010/main" val="3865133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Rétrospective">
  <a:themeElements>
    <a:clrScheme name="Rétrospectiv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modele diapo COREVIH</Template>
  <TotalTime>1269</TotalTime>
  <Words>5998</Words>
  <Application>Microsoft Macintosh PowerPoint</Application>
  <PresentationFormat>Grand écran</PresentationFormat>
  <Paragraphs>994</Paragraphs>
  <Slides>75</Slides>
  <Notes>7</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75</vt:i4>
      </vt:variant>
    </vt:vector>
  </HeadingPairs>
  <TitlesOfParts>
    <vt:vector size="91" baseType="lpstr">
      <vt:lpstr>Aptos Narrow</vt:lpstr>
      <vt:lpstr>Calibri</vt:lpstr>
      <vt:lpstr>Calibri Light</vt:lpstr>
      <vt:lpstr>Cambria Math</vt:lpstr>
      <vt:lpstr>CenturyGothic</vt:lpstr>
      <vt:lpstr>Courier New</vt:lpstr>
      <vt:lpstr>Guardian TextSans Web</vt:lpstr>
      <vt:lpstr>MS PGothic</vt:lpstr>
      <vt:lpstr>museo-sans</vt:lpstr>
      <vt:lpstr>Raleway</vt:lpstr>
      <vt:lpstr>Roboto</vt:lpstr>
      <vt:lpstr>Roboto Condensed</vt:lpstr>
      <vt:lpstr>Times New Roman</vt:lpstr>
      <vt:lpstr>Wingdings</vt:lpstr>
      <vt:lpstr>Arial</vt:lpstr>
      <vt:lpstr>Rétrospective</vt:lpstr>
      <vt:lpstr>Infections sexuellement transmissibles</vt:lpstr>
      <vt:lpstr>Aborder la sexualité en consultation   </vt:lpstr>
      <vt:lpstr>Des questions à s’approprier </vt:lpstr>
      <vt:lpstr>Vocabulaire : genres –  orientations</vt:lpstr>
      <vt:lpstr>IST et modes de transmission</vt:lpstr>
      <vt:lpstr>Grands principes des IST, notamment symptomatiques</vt:lpstr>
      <vt:lpstr>Dépistage </vt:lpstr>
      <vt:lpstr>Présentation PowerPoint</vt:lpstr>
      <vt:lpstr>Infections Sexuellement Transmissibles</vt:lpstr>
      <vt:lpstr>Présentation PowerPoint</vt:lpstr>
      <vt:lpstr>Infections Sexuellement Transmissibles</vt:lpstr>
      <vt:lpstr>Présentation PowerPoint</vt:lpstr>
      <vt:lpstr>Infections Sexuellement Transmissibles</vt:lpstr>
      <vt:lpstr>Infections Sexuellement Transmissibles</vt:lpstr>
      <vt:lpstr>Présentation PowerPoint</vt:lpstr>
      <vt:lpstr>Présentation PowerPoint</vt:lpstr>
      <vt:lpstr>DoxyPEP </vt:lpstr>
      <vt:lpstr>Essai ANRS 174 Doxyvac : prévention des IST bactériennes chez les HSH sous PrEP, résultats finaux (1) </vt:lpstr>
      <vt:lpstr>Essai ANRS 174 Doxyvac : prévention des IST bactériennes  chez les HSH sous PrEP, résultats finaux (4) </vt:lpstr>
      <vt:lpstr>Essai ANRS 174 Doxyvac : prévention des IST bactériennes chez les HSH sous PrEP, résultats finaux à 14 mois de recul (5) </vt:lpstr>
      <vt:lpstr>Essai ANRS 174 Doxyvac : prévention des IST bactériennes chez les HSH sous PrEP, résultats finaux (6) </vt:lpstr>
      <vt:lpstr>DoxyVac - 2023</vt:lpstr>
      <vt:lpstr>Essai ANRS 174 Doxyvac : prévention des IST bactériennes chez les HSH sous PrEP, résultats finaux (9) </vt:lpstr>
      <vt:lpstr>Essai ANRS 174 Doxyvac : prévention des IST bactériennes chez les HSH sous PrEP, résultats finaux (12) </vt:lpstr>
      <vt:lpstr>Prévention combinée</vt:lpstr>
      <vt:lpstr>   Se protéger du VIH : "AVANT "</vt:lpstr>
      <vt:lpstr>La PrEP </vt:lpstr>
      <vt:lpstr>Présentation PowerPoint</vt:lpstr>
      <vt:lpstr>Présentation PowerPoint</vt:lpstr>
      <vt:lpstr>Présentation PowerPoint</vt:lpstr>
      <vt:lpstr>Présentation PowerPoint</vt:lpstr>
      <vt:lpstr>     Se protéger du VIH : "APRES un risque" </vt:lpstr>
      <vt:lpstr>TASP</vt:lpstr>
      <vt:lpstr>AES</vt:lpstr>
      <vt:lpstr>AES</vt:lpstr>
      <vt:lpstr>AES</vt:lpstr>
      <vt:lpstr>Vaccinations</vt:lpstr>
      <vt:lpstr>Vaccination HPV</vt:lpstr>
      <vt:lpstr>Focus VIH</vt:lpstr>
      <vt:lpstr>VIH : Epidémiologie mondiale et nationale</vt:lpstr>
      <vt:lpstr>Transmission sexuelle du VIH</vt:lpstr>
      <vt:lpstr>VIH : modes de transmission</vt:lpstr>
      <vt:lpstr>Risque infectieux des UDI : viral</vt:lpstr>
      <vt:lpstr>Risque infectieux des UDI : bactérien/fongique</vt:lpstr>
      <vt:lpstr>Evolution naturelle d’une infection VIH</vt:lpstr>
      <vt:lpstr>Prise en charge globale d’une PVVIH</vt:lpstr>
      <vt:lpstr>Prise en charge globale d’une PVVIH</vt:lpstr>
      <vt:lpstr>Présentation PowerPoint</vt:lpstr>
      <vt:lpstr>Prise en charge globale d’une PVVIH</vt:lpstr>
      <vt:lpstr>Prise en charge globale d’une PVVIH</vt:lpstr>
      <vt:lpstr>Hépatite B – OMS</vt:lpstr>
      <vt:lpstr>Marqueurs de l’hépatite B</vt:lpstr>
      <vt:lpstr>Marqueurs de l’hépatite B</vt:lpstr>
      <vt:lpstr>Transmission = Ag HbS (+)</vt:lpstr>
      <vt:lpstr>Infection – Evolution </vt:lpstr>
      <vt:lpstr>Infection - Evolution</vt:lpstr>
      <vt:lpstr>Problématique de santé publique</vt:lpstr>
      <vt:lpstr>D’où l’intérêt du TROD!</vt:lpstr>
      <vt:lpstr>Risque infectieux des UDI : viral</vt:lpstr>
      <vt:lpstr>Les techniques diagnostiques</vt:lpstr>
      <vt:lpstr>VHB : Donnée du SNDN (=Système National des Données de Santé)</vt:lpstr>
      <vt:lpstr>Hépatite C </vt:lpstr>
      <vt:lpstr>Hépatite C - OMS</vt:lpstr>
      <vt:lpstr>Symptômes – examens sanguins</vt:lpstr>
      <vt:lpstr>Infection – Evolution </vt:lpstr>
      <vt:lpstr>Traitement prescriptible par tout médecin</vt:lpstr>
      <vt:lpstr>Traitement par spécialiste si complexe</vt:lpstr>
      <vt:lpstr>Prise en charge globale </vt:lpstr>
      <vt:lpstr>Lutter contre la rechute et la récidive</vt:lpstr>
      <vt:lpstr>VHC : Donnée du SNDN (=Système National des Données de Santé)</vt:lpstr>
      <vt:lpstr>Variole du singe</vt:lpstr>
      <vt:lpstr>Variole du singe</vt:lpstr>
      <vt:lpstr>Sources</vt:lpstr>
      <vt:lpstr>Présentation PowerPoint</vt:lpstr>
      <vt:lpstr>Merci de votre attention</vt:lpstr>
    </vt:vector>
  </TitlesOfParts>
  <Company>CHU Montpellier</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Rencontres territoriales Nimes</dc:title>
  <dc:creator>LEJEUNE JORDAN</dc:creator>
  <cp:lastModifiedBy>Jordan Lejeune</cp:lastModifiedBy>
  <cp:revision>166</cp:revision>
  <dcterms:created xsi:type="dcterms:W3CDTF">2023-03-13T10:09:03Z</dcterms:created>
  <dcterms:modified xsi:type="dcterms:W3CDTF">2024-06-22T15:47:01Z</dcterms:modified>
</cp:coreProperties>
</file>