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62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75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782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62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861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463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024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304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84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895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634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445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9D4A-8839-46D0-B9C8-2DC1DBBC5DA2}" type="datetimeFigureOut">
              <a:rPr lang="fr-FR" smtClean="0"/>
              <a:pPr/>
              <a:t>11/07/2023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05C2-8CD3-4089-8925-CDECE21D22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dspellberg.com/shorter-is-bet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dspellberg.com/shorter-is-bet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Durée de l’antibiothérapie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T </a:t>
            </a:r>
            <a:r>
              <a:rPr lang="fr-FR" dirty="0" err="1" smtClean="0"/>
              <a:t>Fraisse</a:t>
            </a:r>
            <a:endParaRPr lang="fr-FR" dirty="0" smtClean="0"/>
          </a:p>
          <a:p>
            <a:r>
              <a:rPr lang="fr-FR" smtClean="0"/>
              <a:t>05 juillet 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98" y="5543058"/>
            <a:ext cx="4235351" cy="11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41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durées courtes des exceptions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717515"/>
              </p:ext>
            </p:extLst>
          </p:nvPr>
        </p:nvGraphicFramePr>
        <p:xfrm>
          <a:off x="905164" y="2308320"/>
          <a:ext cx="1008842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818">
                  <a:extLst>
                    <a:ext uri="{9D8B030D-6E8A-4147-A177-3AD203B41FA5}">
                      <a16:colId xmlns:a16="http://schemas.microsoft.com/office/drawing/2014/main" xmlns="" val="4271403640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xmlns="" val="3102047058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1469796549"/>
                    </a:ext>
                  </a:extLst>
                </a:gridCol>
                <a:gridCol w="1753063">
                  <a:extLst>
                    <a:ext uri="{9D8B030D-6E8A-4147-A177-3AD203B41FA5}">
                      <a16:colId xmlns:a16="http://schemas.microsoft.com/office/drawing/2014/main" xmlns="" val="2654787686"/>
                    </a:ext>
                  </a:extLst>
                </a:gridCol>
                <a:gridCol w="2017684">
                  <a:extLst>
                    <a:ext uri="{9D8B030D-6E8A-4147-A177-3AD203B41FA5}">
                      <a16:colId xmlns:a16="http://schemas.microsoft.com/office/drawing/2014/main" xmlns="" val="2642856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Site infecté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min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max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d’essais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Infection urinaire masculine fébrile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Moins bien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(</a:t>
                      </a:r>
                      <a:r>
                        <a:rPr lang="fr-FR" dirty="0" err="1" smtClean="0"/>
                        <a:t>prostashort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24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Otite moyenne &lt; 2ans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Inferieur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essai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529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Angine streptococcique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3-5j (pénicilline)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7-10j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Inférieur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essais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37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Angine streptococcique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5j</a:t>
                      </a:r>
                      <a:r>
                        <a:rPr lang="fr-FR" baseline="0" dirty="0" smtClean="0"/>
                        <a:t> de pénicilline en 4 prises/j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essai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53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Angine </a:t>
                      </a:r>
                      <a:r>
                        <a:rPr lang="fr-FR" dirty="0" err="1" smtClean="0"/>
                        <a:t>streptoccocique</a:t>
                      </a:r>
                      <a:r>
                        <a:rPr lang="fr-FR" baseline="0" dirty="0" smtClean="0"/>
                        <a:t> tout AB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3-5j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7-10j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&gt;20 essais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766959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0" y="6033762"/>
            <a:ext cx="732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effectLst/>
                <a:latin typeface="tahoma" panose="020B0604030504040204" pitchFamily="34" charset="0"/>
              </a:rPr>
              <a:t>D’après</a:t>
            </a:r>
            <a:r>
              <a:rPr lang="en-US" b="0" i="0" dirty="0" smtClean="0">
                <a:effectLst/>
                <a:latin typeface="tahoma" panose="020B0604030504040204" pitchFamily="34" charset="0"/>
              </a:rPr>
              <a:t> Dr. </a:t>
            </a:r>
            <a:r>
              <a:rPr lang="en-US" b="0" i="0" dirty="0" err="1" smtClean="0">
                <a:effectLst/>
                <a:latin typeface="tahoma" panose="020B0604030504040204" pitchFamily="34" charset="0"/>
              </a:rPr>
              <a:t>Spellberg</a:t>
            </a:r>
            <a:r>
              <a:rPr lang="en-US" b="0" i="0" dirty="0" smtClean="0">
                <a:effectLst/>
                <a:latin typeface="tahoma" panose="020B0604030504040204" pitchFamily="34" charset="0"/>
              </a:rPr>
              <a:t> the Los Angeles General Medical Center.</a:t>
            </a:r>
          </a:p>
          <a:p>
            <a:r>
              <a:rPr lang="en-US" dirty="0" smtClean="0">
                <a:hlinkClick r:id="rId2"/>
              </a:rPr>
              <a:t>Shorter Is Better | </a:t>
            </a:r>
            <a:r>
              <a:rPr lang="en-US" dirty="0" err="1" smtClean="0">
                <a:hlinkClick r:id="rId2"/>
              </a:rPr>
              <a:t>mysite</a:t>
            </a:r>
            <a:r>
              <a:rPr lang="en-US" dirty="0" smtClean="0">
                <a:hlinkClick r:id="rId2"/>
              </a:rPr>
              <a:t> (bradspellberg.com)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861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durées courtes d’autres avantages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Moins d’effets indésirables</a:t>
            </a:r>
          </a:p>
          <a:p>
            <a:endParaRPr lang="fr-FR" dirty="0"/>
          </a:p>
          <a:p>
            <a:r>
              <a:rPr lang="fr-FR" dirty="0" smtClean="0"/>
              <a:t>Moindre coût (IV&gt;PO)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t="49123"/>
          <a:stretch/>
        </p:blipFill>
        <p:spPr>
          <a:xfrm>
            <a:off x="3022963" y="3411414"/>
            <a:ext cx="9044201" cy="30763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6912" y="1690688"/>
            <a:ext cx="4152780" cy="14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final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03" y="1951038"/>
            <a:ext cx="5998486" cy="34984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17257"/>
            <a:ext cx="5912069" cy="31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35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final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9322"/>
            <a:ext cx="6915150" cy="5276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/>
          <a:srcRect l="2466" r="11371"/>
          <a:stretch/>
        </p:blipFill>
        <p:spPr>
          <a:xfrm>
            <a:off x="6550268" y="1571606"/>
            <a:ext cx="5547947" cy="18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07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final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Infection urinaire masculine fébrile (ou CRP) : 14j</a:t>
            </a:r>
          </a:p>
          <a:p>
            <a:endParaRPr lang="fr-FR" dirty="0"/>
          </a:p>
          <a:p>
            <a:r>
              <a:rPr lang="fr-FR" dirty="0" smtClean="0"/>
              <a:t>Infection urinaire masculine non fébrile : 7j</a:t>
            </a:r>
          </a:p>
          <a:p>
            <a:endParaRPr lang="fr-FR" dirty="0"/>
          </a:p>
          <a:p>
            <a:r>
              <a:rPr lang="fr-FR" dirty="0" smtClean="0"/>
              <a:t>Privilégier </a:t>
            </a:r>
            <a:r>
              <a:rPr lang="fr-FR" dirty="0" err="1" smtClean="0"/>
              <a:t>Cotrimoxazole</a:t>
            </a:r>
            <a:r>
              <a:rPr lang="fr-FR" dirty="0" smtClean="0"/>
              <a:t> ou </a:t>
            </a:r>
            <a:r>
              <a:rPr lang="fr-FR" dirty="0" err="1"/>
              <a:t>F</a:t>
            </a:r>
            <a:r>
              <a:rPr lang="fr-FR" dirty="0" err="1" smtClean="0"/>
              <a:t>luoroquinolone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6354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Peu de traitements en infectiologie de 1</a:t>
            </a:r>
            <a:r>
              <a:rPr lang="fr-FR" baseline="30000" dirty="0" smtClean="0"/>
              <a:t>er</a:t>
            </a:r>
            <a:r>
              <a:rPr lang="fr-FR" dirty="0" smtClean="0"/>
              <a:t> recours &gt;7j </a:t>
            </a:r>
          </a:p>
          <a:p>
            <a:r>
              <a:rPr lang="fr-FR" dirty="0" smtClean="0"/>
              <a:t>Réévaluer l’antibiothérapie à 48-72h</a:t>
            </a:r>
          </a:p>
          <a:p>
            <a:r>
              <a:rPr lang="fr-FR" dirty="0" smtClean="0"/>
              <a:t>Place des biomarqueurs (PCT?)</a:t>
            </a:r>
          </a:p>
          <a:p>
            <a:r>
              <a:rPr lang="fr-FR" dirty="0" smtClean="0"/>
              <a:t>Prescrire une durée totale de traitement (5j-7j)</a:t>
            </a:r>
          </a:p>
          <a:p>
            <a:r>
              <a:rPr lang="fr-FR" dirty="0" smtClean="0"/>
              <a:t>Intérêt du conditionnement à l’unité pour les antibiotiques</a:t>
            </a:r>
          </a:p>
          <a:p>
            <a:r>
              <a:rPr lang="fr-FR" dirty="0" smtClean="0"/>
              <a:t>Un suivi des prescriptions prolongées (&gt;7j), </a:t>
            </a:r>
          </a:p>
          <a:p>
            <a:pPr marL="0" indent="0">
              <a:buNone/>
            </a:pPr>
            <a:r>
              <a:rPr lang="fr-FR" dirty="0" smtClean="0"/>
              <a:t>proxy indicateur EHPAD et médecine générale,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79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résistance aux antibiotiques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644054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La résistance bactérienne constitue une menace majeure pour la santé et compromet le développement</a:t>
            </a:r>
          </a:p>
          <a:p>
            <a:r>
              <a:rPr lang="fr-FR" dirty="0" smtClean="0"/>
              <a:t>Elle fait partie des 10 plus grandes menaces pour la santé publique</a:t>
            </a:r>
          </a:p>
          <a:p>
            <a:r>
              <a:rPr lang="fr-FR" dirty="0" smtClean="0"/>
              <a:t>Le cout pour l’économie est considérable</a:t>
            </a:r>
          </a:p>
          <a:p>
            <a:r>
              <a:rPr lang="fr-FR" dirty="0" smtClean="0"/>
              <a:t>Sans antimicrobiens efficace, les progrès de la médecine moderne seraient perdu (en oncologie, chirurgie..)</a:t>
            </a:r>
          </a:p>
          <a:p>
            <a:endParaRPr lang="fr-FR" dirty="0" smtClean="0"/>
          </a:p>
        </p:txBody>
      </p:sp>
      <p:pic>
        <p:nvPicPr>
          <p:cNvPr id="1026" name="Picture 2" descr="CRIOAc Lyon PHAGEinLYON et la Fondation HC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254" y="2154115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5491" y="71910"/>
            <a:ext cx="1514763" cy="19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73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Lutte contre la résistance aux antibiotiques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011008" cy="2262798"/>
          </a:xfrm>
        </p:spPr>
        <p:txBody>
          <a:bodyPr/>
          <a:lstStyle/>
          <a:p>
            <a:r>
              <a:rPr lang="fr-FR" dirty="0" smtClean="0"/>
              <a:t>Diminuer l’exposition aux antibiotiques</a:t>
            </a:r>
          </a:p>
          <a:p>
            <a:pPr lvl="1"/>
            <a:r>
              <a:rPr lang="fr-FR" dirty="0" smtClean="0"/>
              <a:t>Dans l’environnement (eaux usées…)</a:t>
            </a:r>
          </a:p>
          <a:p>
            <a:pPr lvl="1"/>
            <a:r>
              <a:rPr lang="fr-FR" dirty="0" smtClean="0"/>
              <a:t>En santé animale</a:t>
            </a:r>
          </a:p>
        </p:txBody>
      </p:sp>
      <p:pic>
        <p:nvPicPr>
          <p:cNvPr id="2050" name="Picture 2" descr="Résistance aux antibiotiques : le rôle de la production anima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815" y="1406403"/>
            <a:ext cx="5515137" cy="33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1500" y="4290646"/>
            <a:ext cx="5794131" cy="159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710" y="3980717"/>
            <a:ext cx="6000750" cy="2571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0992" y="4664227"/>
            <a:ext cx="3977054" cy="21937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96854" y="5086350"/>
            <a:ext cx="135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-90% C3G</a:t>
            </a:r>
          </a:p>
          <a:p>
            <a:r>
              <a:rPr lang="fr-FR" dirty="0" smtClean="0"/>
              <a:t>-88% quinolone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537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Lutte contre la résistance aux antibiotiques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santé humaine: diminuer l’exposition</a:t>
            </a:r>
          </a:p>
          <a:p>
            <a:pPr lvl="1"/>
            <a:r>
              <a:rPr lang="fr-FR" dirty="0" smtClean="0"/>
              <a:t>Prévenir les infections (hygiène/vaccins)</a:t>
            </a:r>
          </a:p>
          <a:p>
            <a:pPr lvl="1"/>
            <a:r>
              <a:rPr lang="fr-FR" dirty="0" smtClean="0"/>
              <a:t>Poser la bonne indication (infection bactérienne confirmée)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5490644" y="3178381"/>
            <a:ext cx="2995846" cy="3508131"/>
            <a:chOff x="1130915" y="3191608"/>
            <a:chExt cx="2995846" cy="350813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915" y="3191608"/>
              <a:ext cx="2995846" cy="35081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81654" y="3437792"/>
              <a:ext cx="1160584" cy="386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7030A0"/>
                  </a:solidFill>
                </a:rPr>
                <a:t>13 ont besoin d’un AB</a:t>
              </a:r>
              <a:endParaRPr lang="fr-FR" sz="1100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3146" y="3437793"/>
              <a:ext cx="1195692" cy="386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27 n’ont pas besoin d’un AB</a:t>
              </a:r>
              <a:endParaRPr lang="fr-FR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0915" y="3191608"/>
              <a:ext cx="2995846" cy="15826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Sur 40 américains traité pour une infections respiratoire </a:t>
              </a:r>
              <a:endParaRPr lang="fr-FR" sz="8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997734" y="3143786"/>
            <a:ext cx="2835564" cy="3555951"/>
            <a:chOff x="4904716" y="3167697"/>
            <a:chExt cx="2835564" cy="355595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716" y="3167697"/>
              <a:ext cx="2835564" cy="355595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4904716" y="3167697"/>
              <a:ext cx="978848" cy="240065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Une couverture universelle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antipneumococcique</a:t>
              </a:r>
              <a:r>
                <a:rPr lang="fr-FR" sz="1000" dirty="0" smtClean="0">
                  <a:solidFill>
                    <a:schemeClr val="bg1"/>
                  </a:solidFill>
                </a:rPr>
                <a:t> en 2016 économiserait 11,4M de jour d’antibiothérapie/an chez les enfants (47%  du montant des AB utilisés pour traiter les pneumonies a pneumocoque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032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Lutte contre la résistance aux antibiotiques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santé humaine diminuer l’exposition</a:t>
            </a:r>
          </a:p>
          <a:p>
            <a:pPr lvl="1"/>
            <a:r>
              <a:rPr lang="fr-FR" dirty="0" smtClean="0"/>
              <a:t>Le spectre le plus étroit possible</a:t>
            </a:r>
          </a:p>
          <a:p>
            <a:pPr lvl="1"/>
            <a:r>
              <a:rPr lang="fr-FR" dirty="0" smtClean="0"/>
              <a:t>Une posologie adaptée</a:t>
            </a:r>
          </a:p>
          <a:p>
            <a:pPr lvl="1"/>
            <a:r>
              <a:rPr lang="fr-FR" dirty="0" smtClean="0"/>
              <a:t>Un durée de traitement la plus courte possible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30232" t="19411" r="33783" b="36713"/>
          <a:stretch/>
        </p:blipFill>
        <p:spPr>
          <a:xfrm>
            <a:off x="628073" y="3614730"/>
            <a:ext cx="3509818" cy="30631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/>
          <a:srcRect l="30826" t="18746" r="34298" b="29125"/>
          <a:stretch/>
        </p:blipFill>
        <p:spPr>
          <a:xfrm>
            <a:off x="4359563" y="3614730"/>
            <a:ext cx="3611420" cy="30363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/>
          <a:srcRect l="27843" t="11631" r="31292" b="37971"/>
          <a:stretch/>
        </p:blipFill>
        <p:spPr>
          <a:xfrm>
            <a:off x="8192656" y="3641538"/>
            <a:ext cx="3849408" cy="267036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207491" y="6311900"/>
            <a:ext cx="1366982" cy="3659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391564" y="6382327"/>
            <a:ext cx="1450109" cy="295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2021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903691" y="6382327"/>
            <a:ext cx="1450109" cy="295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8452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est la bonne durée?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Fourchettes larges dans les recommandations 7-14j..</a:t>
            </a:r>
          </a:p>
          <a:p>
            <a:r>
              <a:rPr lang="fr-FR" dirty="0" smtClean="0"/>
              <a:t>Revues de la littératures pour déterminer la fourchette la plus étroite possible ou une borne minimale efficace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7138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durées courtes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de risque d’échec?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b="51908"/>
          <a:stretch/>
        </p:blipFill>
        <p:spPr>
          <a:xfrm>
            <a:off x="838200" y="2521528"/>
            <a:ext cx="7950410" cy="25562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866" y="671824"/>
            <a:ext cx="5841488" cy="20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77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durées courtes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de risques d’échecs?</a:t>
            </a:r>
          </a:p>
          <a:p>
            <a:pPr lvl="1"/>
            <a:r>
              <a:rPr lang="fr-FR" dirty="0" smtClean="0"/>
              <a:t>Cystites simples méta-analyse 61 essais (Lancet 2020): </a:t>
            </a:r>
          </a:p>
          <a:p>
            <a:pPr marL="457200" lvl="1" indent="0">
              <a:buNone/>
            </a:pPr>
            <a:r>
              <a:rPr lang="fr-FR" dirty="0" smtClean="0"/>
              <a:t>3j de </a:t>
            </a:r>
            <a:r>
              <a:rPr lang="fr-FR" dirty="0" err="1" smtClean="0"/>
              <a:t>cotrimoxazole</a:t>
            </a:r>
            <a:r>
              <a:rPr lang="fr-FR" dirty="0" smtClean="0"/>
              <a:t> ou </a:t>
            </a:r>
            <a:r>
              <a:rPr lang="fr-FR" dirty="0" err="1" smtClean="0"/>
              <a:t>pivmecillinam</a:t>
            </a:r>
            <a:r>
              <a:rPr lang="fr-FR" dirty="0"/>
              <a:t> </a:t>
            </a:r>
            <a:r>
              <a:rPr lang="fr-FR" dirty="0" smtClean="0"/>
              <a:t>aussi efficace que 5-7j</a:t>
            </a:r>
          </a:p>
          <a:p>
            <a:pPr lvl="1"/>
            <a:r>
              <a:rPr lang="fr-FR" dirty="0" smtClean="0"/>
              <a:t>Pyélonéphrite aigue méta-analyse italienne 2020 (</a:t>
            </a:r>
          </a:p>
          <a:p>
            <a:pPr marL="457200" lvl="1" indent="0">
              <a:buNone/>
            </a:pPr>
            <a:r>
              <a:rPr lang="fr-FR" dirty="0" smtClean="0"/>
              <a:t>7j de C3G, </a:t>
            </a:r>
            <a:r>
              <a:rPr lang="fr-FR" dirty="0" err="1" smtClean="0"/>
              <a:t>Fluoroquinolones</a:t>
            </a:r>
            <a:r>
              <a:rPr lang="fr-FR" dirty="0" smtClean="0"/>
              <a:t> aussi efficace que 14j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Infection cutanées: moins de données (5 études comparant les données 1 seule comparant le même AB avec 2 durées différentes)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350" y="5151870"/>
            <a:ext cx="62674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2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durées courtes, </a:t>
            </a:r>
            <a:r>
              <a:rPr lang="fr-FR" dirty="0" err="1" smtClean="0"/>
              <a:t>shortter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62752"/>
              </p:ext>
            </p:extLst>
          </p:nvPr>
        </p:nvGraphicFramePr>
        <p:xfrm>
          <a:off x="258618" y="2058939"/>
          <a:ext cx="11342255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273">
                  <a:extLst>
                    <a:ext uri="{9D8B030D-6E8A-4147-A177-3AD203B41FA5}">
                      <a16:colId xmlns:a16="http://schemas.microsoft.com/office/drawing/2014/main" xmlns="" val="879639397"/>
                    </a:ext>
                  </a:extLst>
                </a:gridCol>
                <a:gridCol w="1782618">
                  <a:extLst>
                    <a:ext uri="{9D8B030D-6E8A-4147-A177-3AD203B41FA5}">
                      <a16:colId xmlns:a16="http://schemas.microsoft.com/office/drawing/2014/main" xmlns="" val="1099668873"/>
                    </a:ext>
                  </a:extLst>
                </a:gridCol>
                <a:gridCol w="1651462">
                  <a:extLst>
                    <a:ext uri="{9D8B030D-6E8A-4147-A177-3AD203B41FA5}">
                      <a16:colId xmlns:a16="http://schemas.microsoft.com/office/drawing/2014/main" xmlns="" val="3103356742"/>
                    </a:ext>
                  </a:extLst>
                </a:gridCol>
                <a:gridCol w="2268451">
                  <a:extLst>
                    <a:ext uri="{9D8B030D-6E8A-4147-A177-3AD203B41FA5}">
                      <a16:colId xmlns:a16="http://schemas.microsoft.com/office/drawing/2014/main" xmlns="" val="899806811"/>
                    </a:ext>
                  </a:extLst>
                </a:gridCol>
                <a:gridCol w="2268451">
                  <a:extLst>
                    <a:ext uri="{9D8B030D-6E8A-4147-A177-3AD203B41FA5}">
                      <a16:colId xmlns:a16="http://schemas.microsoft.com/office/drawing/2014/main" xmlns="" val="94219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pathologie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max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resultat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d’essais randomisés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6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Sinusite et VAES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≤ 5j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≥ 7j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&gt;25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29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Pneumonie aigue communautaire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3-5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5-14j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951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Pyélonéphrite communautaire (femme)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5-7j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10-14j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065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Cellulite/</a:t>
                      </a:r>
                      <a:r>
                        <a:rPr lang="fr-FR" dirty="0" err="1" smtClean="0"/>
                        <a:t>abces</a:t>
                      </a:r>
                      <a:r>
                        <a:rPr lang="fr-FR" dirty="0" smtClean="0"/>
                        <a:t> de paroi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5-6j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22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Bactériémie a BGN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649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Erythème chronique</a:t>
                      </a:r>
                      <a:r>
                        <a:rPr lang="fr-FR" baseline="0" dirty="0" smtClean="0"/>
                        <a:t> migrant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042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Pneumopathie atypique communautaire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équivalent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3823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0" y="6033762"/>
            <a:ext cx="732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effectLst/>
                <a:latin typeface="tahoma" panose="020B0604030504040204" pitchFamily="34" charset="0"/>
              </a:rPr>
              <a:t>D’après</a:t>
            </a:r>
            <a:r>
              <a:rPr lang="en-US" b="0" i="0" dirty="0" smtClean="0">
                <a:effectLst/>
                <a:latin typeface="tahoma" panose="020B0604030504040204" pitchFamily="34" charset="0"/>
              </a:rPr>
              <a:t> Dr. </a:t>
            </a:r>
            <a:r>
              <a:rPr lang="en-US" b="0" i="0" dirty="0" err="1" smtClean="0">
                <a:effectLst/>
                <a:latin typeface="tahoma" panose="020B0604030504040204" pitchFamily="34" charset="0"/>
              </a:rPr>
              <a:t>Spellberg</a:t>
            </a:r>
            <a:r>
              <a:rPr lang="en-US" b="0" i="0" dirty="0" smtClean="0">
                <a:effectLst/>
                <a:latin typeface="tahoma" panose="020B0604030504040204" pitchFamily="34" charset="0"/>
              </a:rPr>
              <a:t> the Los Angeles General Medical Center.</a:t>
            </a:r>
          </a:p>
          <a:p>
            <a:r>
              <a:rPr lang="en-US" dirty="0" smtClean="0">
                <a:hlinkClick r:id="rId2"/>
              </a:rPr>
              <a:t>Shorter Is Better | </a:t>
            </a:r>
            <a:r>
              <a:rPr lang="en-US" dirty="0" err="1" smtClean="0">
                <a:hlinkClick r:id="rId2"/>
              </a:rPr>
              <a:t>mysite</a:t>
            </a:r>
            <a:r>
              <a:rPr lang="en-US" dirty="0" smtClean="0">
                <a:hlinkClick r:id="rId2"/>
              </a:rPr>
              <a:t> (bradspellberg.com)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6137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567</Words>
  <Application>Microsoft Office PowerPoint</Application>
  <PresentationFormat>Personnalisé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Durée de l’antibiothérapie</vt:lpstr>
      <vt:lpstr>La résistance aux antibiotiques</vt:lpstr>
      <vt:lpstr>Lutte contre la résistance aux antibiotiques</vt:lpstr>
      <vt:lpstr>Lutte contre la résistance aux antibiotiques</vt:lpstr>
      <vt:lpstr>Lutte contre la résistance aux antibiotiques</vt:lpstr>
      <vt:lpstr>Quelle est la bonne durée?</vt:lpstr>
      <vt:lpstr>Des durées courtes</vt:lpstr>
      <vt:lpstr>Des durées courtes</vt:lpstr>
      <vt:lpstr>Des durées courtes, shortter is better</vt:lpstr>
      <vt:lpstr>Des durées courtes des exceptions</vt:lpstr>
      <vt:lpstr>Des durées courtes d’autres avantages</vt:lpstr>
      <vt:lpstr>Au final</vt:lpstr>
      <vt:lpstr>Au final</vt:lpstr>
      <vt:lpstr>Au final</vt:lpstr>
      <vt:lpstr>Pour conclure</vt:lpstr>
    </vt:vector>
  </TitlesOfParts>
  <Company>chac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Durée de l’antibiothérapie</dc:title>
  <dc:creator>Dr FRAISSE Thibaut</dc:creator>
  <cp:lastModifiedBy>bgudin</cp:lastModifiedBy>
  <cp:revision>20</cp:revision>
  <dcterms:created xsi:type="dcterms:W3CDTF">2023-06-20T13:10:49Z</dcterms:created>
  <dcterms:modified xsi:type="dcterms:W3CDTF">2023-07-11T10:16:18Z</dcterms:modified>
</cp:coreProperties>
</file>