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42" r:id="rId2"/>
    <p:sldId id="340" r:id="rId3"/>
    <p:sldId id="343" r:id="rId4"/>
    <p:sldId id="356" r:id="rId5"/>
    <p:sldId id="358" r:id="rId6"/>
    <p:sldId id="344" r:id="rId7"/>
    <p:sldId id="359" r:id="rId8"/>
    <p:sldId id="360" r:id="rId9"/>
    <p:sldId id="364" r:id="rId10"/>
    <p:sldId id="365" r:id="rId11"/>
    <p:sldId id="361" r:id="rId12"/>
    <p:sldId id="363" r:id="rId13"/>
    <p:sldId id="351" r:id="rId14"/>
    <p:sldId id="368" r:id="rId15"/>
    <p:sldId id="366" r:id="rId16"/>
    <p:sldId id="362" r:id="rId17"/>
    <p:sldId id="370" r:id="rId18"/>
    <p:sldId id="328" r:id="rId19"/>
  </p:sldIdLst>
  <p:sldSz cx="9144000" cy="5143500" type="screen16x9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E42E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493" autoAdjust="0"/>
  </p:normalViewPr>
  <p:slideViewPr>
    <p:cSldViewPr>
      <p:cViewPr varScale="1">
        <p:scale>
          <a:sx n="131" d="100"/>
          <a:sy n="131" d="100"/>
        </p:scale>
        <p:origin x="1044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gudin\Downloads\antibiotiques-consommation-en-medecine-de-ville-departement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gudin\Downloads\antibiotiques-consommation-en-medecine-de-ville-departement%20(3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gudin\Downloads\antibiotiques-consommation-en-ehpad_reg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gudin\Downloads\antibiotiques-consommation-en-ehpad_reg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gudin\Downloads\antibiotiques-resistance-en-secteur-de-ville-ou-ehpad_re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gudin\Downloads\antibiotiques-resistance-en-secteur-de-ville-ou-ehpad_reg%20(1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Feuil1!$E$1</c:f>
              <c:strCache>
                <c:ptCount val="1"/>
                <c:pt idx="0">
                  <c:v>Consommation de tous les antibiotiques à usages systémiques (DDJ/1000 hab./jour)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Feuil1!$A$2:$A$17</c:f>
              <c:strCach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strCache>
            </c:strRef>
          </c:cat>
          <c:val>
            <c:numRef>
              <c:f>Feuil1!$E$2:$E$17</c:f>
              <c:numCache>
                <c:formatCode>General</c:formatCode>
                <c:ptCount val="16"/>
                <c:pt idx="0">
                  <c:v>21.63</c:v>
                </c:pt>
                <c:pt idx="1">
                  <c:v>22.24</c:v>
                </c:pt>
                <c:pt idx="2">
                  <c:v>22.66</c:v>
                </c:pt>
                <c:pt idx="3">
                  <c:v>22.96</c:v>
                </c:pt>
                <c:pt idx="4">
                  <c:v>23.6</c:v>
                </c:pt>
                <c:pt idx="5">
                  <c:v>22.89</c:v>
                </c:pt>
                <c:pt idx="6">
                  <c:v>23.82</c:v>
                </c:pt>
                <c:pt idx="7">
                  <c:v>23.95</c:v>
                </c:pt>
                <c:pt idx="8">
                  <c:v>22.53</c:v>
                </c:pt>
                <c:pt idx="9">
                  <c:v>22.6</c:v>
                </c:pt>
                <c:pt idx="10">
                  <c:v>22.08</c:v>
                </c:pt>
                <c:pt idx="11">
                  <c:v>17.77</c:v>
                </c:pt>
                <c:pt idx="12">
                  <c:v>18.440000000000001</c:v>
                </c:pt>
                <c:pt idx="13">
                  <c:v>21.42</c:v>
                </c:pt>
                <c:pt idx="14">
                  <c:v>20.66</c:v>
                </c:pt>
                <c:pt idx="15">
                  <c:v>20.919930000000001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3AB-4ED6-B845-CF678229A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36951672"/>
        <c:axId val="636952032"/>
      </c:lineChart>
      <c:catAx>
        <c:axId val="636951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6952032"/>
        <c:crosses val="autoZero"/>
        <c:auto val="1"/>
        <c:lblAlgn val="ctr"/>
        <c:lblOffset val="100"/>
        <c:noMultiLvlLbl val="0"/>
      </c:catAx>
      <c:valAx>
        <c:axId val="636952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6369516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Consommation</a:t>
            </a:r>
            <a:r>
              <a:rPr lang="fr-FR" baseline="0"/>
              <a:t> des principales classes antibiotiques en Lozère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Feuil1!$G$1</c:f>
              <c:strCache>
                <c:ptCount val="1"/>
                <c:pt idx="0">
                  <c:v>Consommation de Bêta-lactamines (ATC : J01C)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Feuil1!$A$2:$A$17</c:f>
              <c:strCach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strCache>
            </c:strRef>
          </c:cat>
          <c:val>
            <c:numRef>
              <c:f>Feuil1!$G$2:$G$17</c:f>
              <c:numCache>
                <c:formatCode>General</c:formatCode>
                <c:ptCount val="16"/>
                <c:pt idx="0">
                  <c:v>8.7200000000000006</c:v>
                </c:pt>
                <c:pt idx="1">
                  <c:v>8.66</c:v>
                </c:pt>
                <c:pt idx="2">
                  <c:v>9.27</c:v>
                </c:pt>
                <c:pt idx="3">
                  <c:v>9.59</c:v>
                </c:pt>
                <c:pt idx="4">
                  <c:v>10.18</c:v>
                </c:pt>
                <c:pt idx="5">
                  <c:v>10.6</c:v>
                </c:pt>
                <c:pt idx="6">
                  <c:v>11.14</c:v>
                </c:pt>
                <c:pt idx="7">
                  <c:v>11.44</c:v>
                </c:pt>
                <c:pt idx="8">
                  <c:v>11</c:v>
                </c:pt>
                <c:pt idx="9">
                  <c:v>11.3</c:v>
                </c:pt>
                <c:pt idx="10">
                  <c:v>11.41</c:v>
                </c:pt>
                <c:pt idx="11">
                  <c:v>8.7100000000000009</c:v>
                </c:pt>
                <c:pt idx="12">
                  <c:v>9.1300000000000008</c:v>
                </c:pt>
                <c:pt idx="13">
                  <c:v>11.25</c:v>
                </c:pt>
                <c:pt idx="14">
                  <c:v>11.29</c:v>
                </c:pt>
                <c:pt idx="15">
                  <c:v>11.55247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79F-4C20-B5C9-EC15F9601B3C}"/>
            </c:ext>
          </c:extLst>
        </c:ser>
        <c:ser>
          <c:idx val="1"/>
          <c:order val="1"/>
          <c:tx>
            <c:strRef>
              <c:f>Feuil1!$N$1</c:f>
              <c:strCache>
                <c:ptCount val="1"/>
                <c:pt idx="0">
                  <c:v>Consommation de Sulfamides et triméthoprime (ATC : J01E)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Feuil1!$A$2:$A$17</c:f>
              <c:strCach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strCache>
            </c:strRef>
          </c:cat>
          <c:val>
            <c:numRef>
              <c:f>Feuil1!$N$2:$N$17</c:f>
              <c:numCache>
                <c:formatCode>General</c:formatCode>
                <c:ptCount val="16"/>
                <c:pt idx="0">
                  <c:v>0.43</c:v>
                </c:pt>
                <c:pt idx="1">
                  <c:v>0.44</c:v>
                </c:pt>
                <c:pt idx="2">
                  <c:v>0.4</c:v>
                </c:pt>
                <c:pt idx="3">
                  <c:v>0.38</c:v>
                </c:pt>
                <c:pt idx="4">
                  <c:v>0.4</c:v>
                </c:pt>
                <c:pt idx="5">
                  <c:v>0.36</c:v>
                </c:pt>
                <c:pt idx="6">
                  <c:v>0.37</c:v>
                </c:pt>
                <c:pt idx="7">
                  <c:v>0.38</c:v>
                </c:pt>
                <c:pt idx="8">
                  <c:v>0.42</c:v>
                </c:pt>
                <c:pt idx="9">
                  <c:v>0.41</c:v>
                </c:pt>
                <c:pt idx="10">
                  <c:v>0.43</c:v>
                </c:pt>
                <c:pt idx="11">
                  <c:v>0.43</c:v>
                </c:pt>
                <c:pt idx="12">
                  <c:v>0.41</c:v>
                </c:pt>
                <c:pt idx="13">
                  <c:v>0.49</c:v>
                </c:pt>
                <c:pt idx="14">
                  <c:v>0.57999999999999996</c:v>
                </c:pt>
                <c:pt idx="15">
                  <c:v>0.58828000000000003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79F-4C20-B5C9-EC15F9601B3C}"/>
            </c:ext>
          </c:extLst>
        </c:ser>
        <c:ser>
          <c:idx val="2"/>
          <c:order val="2"/>
          <c:tx>
            <c:strRef>
              <c:f>Feuil1!$O$1</c:f>
              <c:strCache>
                <c:ptCount val="1"/>
                <c:pt idx="0">
                  <c:v>Consommation de Macrolides (ATC : J01F)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Feuil1!$A$2:$A$17</c:f>
              <c:strCach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strCache>
            </c:strRef>
          </c:cat>
          <c:val>
            <c:numRef>
              <c:f>Feuil1!$O$2:$O$17</c:f>
              <c:numCache>
                <c:formatCode>General</c:formatCode>
                <c:ptCount val="16"/>
                <c:pt idx="0">
                  <c:v>3.99</c:v>
                </c:pt>
                <c:pt idx="1">
                  <c:v>4.03</c:v>
                </c:pt>
                <c:pt idx="2">
                  <c:v>4.12</c:v>
                </c:pt>
                <c:pt idx="3">
                  <c:v>4.09</c:v>
                </c:pt>
                <c:pt idx="4">
                  <c:v>4.17</c:v>
                </c:pt>
                <c:pt idx="5">
                  <c:v>3.56</c:v>
                </c:pt>
                <c:pt idx="6">
                  <c:v>3.8</c:v>
                </c:pt>
                <c:pt idx="7">
                  <c:v>3.57</c:v>
                </c:pt>
                <c:pt idx="8">
                  <c:v>3.34</c:v>
                </c:pt>
                <c:pt idx="9">
                  <c:v>3.32</c:v>
                </c:pt>
                <c:pt idx="10">
                  <c:v>3.16</c:v>
                </c:pt>
                <c:pt idx="11">
                  <c:v>2.62</c:v>
                </c:pt>
                <c:pt idx="12">
                  <c:v>2.61</c:v>
                </c:pt>
                <c:pt idx="13">
                  <c:v>3.32</c:v>
                </c:pt>
                <c:pt idx="14">
                  <c:v>3.3</c:v>
                </c:pt>
                <c:pt idx="15">
                  <c:v>3.3103799999999999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79F-4C20-B5C9-EC15F9601B3C}"/>
            </c:ext>
          </c:extLst>
        </c:ser>
        <c:ser>
          <c:idx val="3"/>
          <c:order val="3"/>
          <c:tx>
            <c:strRef>
              <c:f>Feuil1!$Q$1</c:f>
              <c:strCache>
                <c:ptCount val="1"/>
                <c:pt idx="0">
                  <c:v>Consommation de Quinolones (ATC : J01M)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Feuil1!$A$2:$A$17</c:f>
              <c:strCache>
                <c:ptCount val="16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</c:v>
                </c:pt>
                <c:pt idx="15">
                  <c:v>2024</c:v>
                </c:pt>
              </c:strCache>
            </c:strRef>
          </c:cat>
          <c:val>
            <c:numRef>
              <c:f>Feuil1!$Q$2:$Q$17</c:f>
              <c:numCache>
                <c:formatCode>General</c:formatCode>
                <c:ptCount val="16"/>
                <c:pt idx="0">
                  <c:v>2.08</c:v>
                </c:pt>
                <c:pt idx="1">
                  <c:v>2.2200000000000002</c:v>
                </c:pt>
                <c:pt idx="2">
                  <c:v>2.0499999999999998</c:v>
                </c:pt>
                <c:pt idx="3">
                  <c:v>2.08</c:v>
                </c:pt>
                <c:pt idx="4">
                  <c:v>2.14</c:v>
                </c:pt>
                <c:pt idx="5">
                  <c:v>2.2599999999999998</c:v>
                </c:pt>
                <c:pt idx="6">
                  <c:v>2.1</c:v>
                </c:pt>
                <c:pt idx="7">
                  <c:v>1.75</c:v>
                </c:pt>
                <c:pt idx="8">
                  <c:v>1.69</c:v>
                </c:pt>
                <c:pt idx="9">
                  <c:v>1.54</c:v>
                </c:pt>
                <c:pt idx="10">
                  <c:v>1.47</c:v>
                </c:pt>
                <c:pt idx="11">
                  <c:v>1.29</c:v>
                </c:pt>
                <c:pt idx="12">
                  <c:v>1.28</c:v>
                </c:pt>
                <c:pt idx="13">
                  <c:v>1.35</c:v>
                </c:pt>
                <c:pt idx="14">
                  <c:v>1.0900000000000001</c:v>
                </c:pt>
                <c:pt idx="15">
                  <c:v>1.06593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79F-4C20-B5C9-EC15F9601B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203992"/>
        <c:axId val="496204712"/>
      </c:lineChart>
      <c:catAx>
        <c:axId val="4962039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Années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6204712"/>
        <c:crosses val="autoZero"/>
        <c:auto val="1"/>
        <c:lblAlgn val="ctr"/>
        <c:lblOffset val="100"/>
        <c:noMultiLvlLbl val="0"/>
      </c:catAx>
      <c:valAx>
        <c:axId val="496204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DDJ/1000 habitants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6203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Consommation</a:t>
            </a:r>
            <a:r>
              <a:rPr lang="fr-FR" baseline="0" dirty="0"/>
              <a:t> des antibiotiques dans les EHPAD sans PUI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Feuil1!$E$1</c:f>
              <c:strCache>
                <c:ptCount val="1"/>
                <c:pt idx="0">
                  <c:v>Tous les antibiotiques à usages systémiques : Consommation  (DDJ/1000 hab./jour)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Feuil1!$A$2:$A$10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Feuil1!$E$2:$E$10</c:f>
              <c:numCache>
                <c:formatCode>General</c:formatCode>
                <c:ptCount val="9"/>
                <c:pt idx="0">
                  <c:v>49.061885833740234</c:v>
                </c:pt>
                <c:pt idx="1">
                  <c:v>48.612033843994141</c:v>
                </c:pt>
                <c:pt idx="2">
                  <c:v>48.654403686523438</c:v>
                </c:pt>
                <c:pt idx="3">
                  <c:v>48.156700134277344</c:v>
                </c:pt>
                <c:pt idx="4">
                  <c:v>47.955448150634766</c:v>
                </c:pt>
                <c:pt idx="5">
                  <c:v>38.16131591796875</c:v>
                </c:pt>
                <c:pt idx="6">
                  <c:v>36.840744018554688</c:v>
                </c:pt>
                <c:pt idx="7">
                  <c:v>41.363803863525391</c:v>
                </c:pt>
                <c:pt idx="8">
                  <c:v>41.548358917236328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4A4-4E3E-991F-56FFF76CA4F3}"/>
            </c:ext>
          </c:extLst>
        </c:ser>
        <c:ser>
          <c:idx val="1"/>
          <c:order val="1"/>
          <c:tx>
            <c:strRef>
              <c:f>Feuil1!$F$1</c:f>
              <c:strCache>
                <c:ptCount val="1"/>
                <c:pt idx="0">
                  <c:v>Tous les antibiotiques à usages systémiques France : Consommation  (DDJ/1000 hab./jour)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Feuil1!$A$2:$A$10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Feuil1!$F$2:$F$10</c:f>
              <c:numCache>
                <c:formatCode>General</c:formatCode>
                <c:ptCount val="9"/>
                <c:pt idx="0">
                  <c:v>46.960350036621094</c:v>
                </c:pt>
                <c:pt idx="1">
                  <c:v>45.87109375</c:v>
                </c:pt>
                <c:pt idx="2">
                  <c:v>45.361213684082031</c:v>
                </c:pt>
                <c:pt idx="3">
                  <c:v>44.692790985107422</c:v>
                </c:pt>
                <c:pt idx="4">
                  <c:v>44.781612396240234</c:v>
                </c:pt>
                <c:pt idx="5">
                  <c:v>38.487190246582031</c:v>
                </c:pt>
                <c:pt idx="6">
                  <c:v>35.745891571044922</c:v>
                </c:pt>
                <c:pt idx="7">
                  <c:v>40.42181396484375</c:v>
                </c:pt>
                <c:pt idx="8">
                  <c:v>39.259906768798828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4A4-4E3E-991F-56FFF76CA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08397856"/>
        <c:axId val="808399656"/>
      </c:lineChart>
      <c:catAx>
        <c:axId val="80839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8399656"/>
        <c:crosses val="autoZero"/>
        <c:auto val="1"/>
        <c:lblAlgn val="ctr"/>
        <c:lblOffset val="100"/>
        <c:noMultiLvlLbl val="0"/>
      </c:catAx>
      <c:valAx>
        <c:axId val="808399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80839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Consommation des principales classes</a:t>
            </a:r>
            <a:r>
              <a:rPr lang="fr-FR" baseline="0" dirty="0"/>
              <a:t> dans les EHPAD sans PUI d’Occitanie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3.5628790068021811E-2"/>
          <c:y val="0.1589992803492129"/>
          <c:w val="0.9450474298728786"/>
          <c:h val="0.4720149681962959"/>
        </c:manualLayout>
      </c:layout>
      <c:lineChart>
        <c:grouping val="standard"/>
        <c:varyColors val="0"/>
        <c:ser>
          <c:idx val="0"/>
          <c:order val="0"/>
          <c:tx>
            <c:strRef>
              <c:f>Feuil1!$G$1</c:f>
              <c:strCache>
                <c:ptCount val="1"/>
                <c:pt idx="0">
                  <c:v>Bêta-lactamines : Consommation  (ATC : J01C)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Feuil1!$A$2:$A$10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Feuil1!$G$2:$G$10</c:f>
              <c:numCache>
                <c:formatCode>General</c:formatCode>
                <c:ptCount val="9"/>
                <c:pt idx="0">
                  <c:v>24.361896514892578</c:v>
                </c:pt>
                <c:pt idx="1">
                  <c:v>25.442586898803711</c:v>
                </c:pt>
                <c:pt idx="2">
                  <c:v>26.875064849853516</c:v>
                </c:pt>
                <c:pt idx="3">
                  <c:v>26.972585678100586</c:v>
                </c:pt>
                <c:pt idx="4">
                  <c:v>27.784111022949219</c:v>
                </c:pt>
                <c:pt idx="5">
                  <c:v>20.959331512451172</c:v>
                </c:pt>
                <c:pt idx="6">
                  <c:v>20.408016204833984</c:v>
                </c:pt>
                <c:pt idx="7">
                  <c:v>23.346452713012695</c:v>
                </c:pt>
                <c:pt idx="8">
                  <c:v>22.886955261230469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20E-4789-A058-335134C56407}"/>
            </c:ext>
          </c:extLst>
        </c:ser>
        <c:ser>
          <c:idx val="1"/>
          <c:order val="1"/>
          <c:tx>
            <c:strRef>
              <c:f>Feuil1!$O$1</c:f>
              <c:strCache>
                <c:ptCount val="1"/>
                <c:pt idx="0">
                  <c:v>Sulfamides et triméthoprime : Consommation (ATC : J01E)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Feuil1!$A$2:$A$10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Feuil1!$O$2:$O$10</c:f>
              <c:numCache>
                <c:formatCode>General</c:formatCode>
                <c:ptCount val="9"/>
                <c:pt idx="0">
                  <c:v>1.5979602336883545</c:v>
                </c:pt>
                <c:pt idx="1">
                  <c:v>1.5725131034851074</c:v>
                </c:pt>
                <c:pt idx="2">
                  <c:v>1.4880872964859009</c:v>
                </c:pt>
                <c:pt idx="3">
                  <c:v>1.635698676109314</c:v>
                </c:pt>
                <c:pt idx="4">
                  <c:v>1.569852352142334</c:v>
                </c:pt>
                <c:pt idx="5">
                  <c:v>1.5525492429733276</c:v>
                </c:pt>
                <c:pt idx="6">
                  <c:v>1.5380411148071289</c:v>
                </c:pt>
                <c:pt idx="7">
                  <c:v>1.5783131122589111</c:v>
                </c:pt>
                <c:pt idx="8">
                  <c:v>1.9363260269165039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20E-4789-A058-335134C56407}"/>
            </c:ext>
          </c:extLst>
        </c:ser>
        <c:ser>
          <c:idx val="2"/>
          <c:order val="2"/>
          <c:tx>
            <c:strRef>
              <c:f>Feuil1!$Q$1</c:f>
              <c:strCache>
                <c:ptCount val="1"/>
                <c:pt idx="0">
                  <c:v>Macrolides  : Consommation (ATC : J01F)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Feuil1!$A$2:$A$10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Feuil1!$Q$2:$Q$10</c:f>
              <c:numCache>
                <c:formatCode>General</c:formatCode>
                <c:ptCount val="9"/>
                <c:pt idx="0">
                  <c:v>5.5167350769042969</c:v>
                </c:pt>
                <c:pt idx="1">
                  <c:v>5.3052768707275391</c:v>
                </c:pt>
                <c:pt idx="2">
                  <c:v>5.4305191040039063</c:v>
                </c:pt>
                <c:pt idx="3">
                  <c:v>5.4870600700378418</c:v>
                </c:pt>
                <c:pt idx="4">
                  <c:v>5.422698974609375</c:v>
                </c:pt>
                <c:pt idx="5">
                  <c:v>4.7586736679077148</c:v>
                </c:pt>
                <c:pt idx="6">
                  <c:v>4.023167610168457</c:v>
                </c:pt>
                <c:pt idx="7">
                  <c:v>4.9388313293457031</c:v>
                </c:pt>
                <c:pt idx="8">
                  <c:v>5.4721736907958984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0E-4789-A058-335134C56407}"/>
            </c:ext>
          </c:extLst>
        </c:ser>
        <c:ser>
          <c:idx val="3"/>
          <c:order val="3"/>
          <c:tx>
            <c:strRef>
              <c:f>Feuil1!$S$1</c:f>
              <c:strCache>
                <c:ptCount val="1"/>
                <c:pt idx="0">
                  <c:v>Quinolones : Consommation (ATC : J01M)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cat>
            <c:strRef>
              <c:f>Feuil1!$A$2:$A$10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Feuil1!$S$2:$S$10</c:f>
              <c:numCache>
                <c:formatCode>General</c:formatCode>
                <c:ptCount val="9"/>
                <c:pt idx="0">
                  <c:v>6.4049010276794434</c:v>
                </c:pt>
                <c:pt idx="1">
                  <c:v>5.4940285682678223</c:v>
                </c:pt>
                <c:pt idx="2">
                  <c:v>5.025242805480957</c:v>
                </c:pt>
                <c:pt idx="3">
                  <c:v>4.479311466217041</c:v>
                </c:pt>
                <c:pt idx="4">
                  <c:v>3.8519783020019531</c:v>
                </c:pt>
                <c:pt idx="5">
                  <c:v>3.3592791557312012</c:v>
                </c:pt>
                <c:pt idx="6">
                  <c:v>3.3226504325866699</c:v>
                </c:pt>
                <c:pt idx="7">
                  <c:v>3.6728200912475586</c:v>
                </c:pt>
                <c:pt idx="8">
                  <c:v>3.0930931568145752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20E-4789-A058-335134C56407}"/>
            </c:ext>
          </c:extLst>
        </c:ser>
        <c:ser>
          <c:idx val="4"/>
          <c:order val="4"/>
          <c:tx>
            <c:strRef>
              <c:f>Feuil1!$AC$1</c:f>
              <c:strCache>
                <c:ptCount val="1"/>
                <c:pt idx="0">
                  <c:v>Céphalosporines de 3e &amp; 4e génération : Consommation (ATC : J01DD&amp;J01DE)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cat>
            <c:strRef>
              <c:f>Feuil1!$A$2:$A$10</c:f>
              <c:strCache>
                <c:ptCount val="9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</c:strCache>
            </c:strRef>
          </c:cat>
          <c:val>
            <c:numRef>
              <c:f>Feuil1!$AC$2:$AC$10</c:f>
              <c:numCache>
                <c:formatCode>General</c:formatCode>
                <c:ptCount val="9"/>
                <c:pt idx="0">
                  <c:v>6.9247665405273438</c:v>
                </c:pt>
                <c:pt idx="1">
                  <c:v>6.5689902305603027</c:v>
                </c:pt>
                <c:pt idx="2">
                  <c:v>6.0007939338684082</c:v>
                </c:pt>
                <c:pt idx="3">
                  <c:v>5.7590899467468262</c:v>
                </c:pt>
                <c:pt idx="4">
                  <c:v>5.2591733932495117</c:v>
                </c:pt>
                <c:pt idx="5">
                  <c:v>4.2984771728515625</c:v>
                </c:pt>
                <c:pt idx="6">
                  <c:v>3.9955403804779053</c:v>
                </c:pt>
                <c:pt idx="7">
                  <c:v>4.157526969909668</c:v>
                </c:pt>
                <c:pt idx="8">
                  <c:v>4.4450631141662598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620E-4789-A058-335134C564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3476600"/>
        <c:axId val="721239840"/>
      </c:lineChart>
      <c:catAx>
        <c:axId val="723476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1239840"/>
        <c:crosses val="autoZero"/>
        <c:auto val="1"/>
        <c:lblAlgn val="ctr"/>
        <c:lblOffset val="100"/>
        <c:noMultiLvlLbl val="0"/>
      </c:catAx>
      <c:valAx>
        <c:axId val="721239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234766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519833794423751E-2"/>
          <c:y val="0.75189600303522508"/>
          <c:w val="0.8860415476486847"/>
          <c:h val="0.2223828947244061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 dirty="0"/>
              <a:t>Evolution</a:t>
            </a:r>
            <a:r>
              <a:rPr lang="fr-FR" baseline="0" dirty="0"/>
              <a:t> des résistances en secteur de ville (Occitanie)</a:t>
            </a:r>
            <a:endParaRPr lang="fr-FR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Feuil1!$E$1</c:f>
              <c:strCache>
                <c:ptCount val="1"/>
                <c:pt idx="0">
                  <c:v>Pourcentage de bactéries E.coli résistantes aux céphalosporines de 3e génération isolées de prélèvements urinaires par des laboratoires de ville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Feuil1!$E$2:$E$9</c:f>
              <c:numCache>
                <c:formatCode>0.00%</c:formatCode>
                <c:ptCount val="8"/>
                <c:pt idx="0">
                  <c:v>0.03</c:v>
                </c:pt>
                <c:pt idx="1">
                  <c:v>0.03</c:v>
                </c:pt>
                <c:pt idx="2">
                  <c:v>0.04</c:v>
                </c:pt>
                <c:pt idx="3">
                  <c:v>0.04</c:v>
                </c:pt>
                <c:pt idx="4">
                  <c:v>0.03</c:v>
                </c:pt>
                <c:pt idx="5">
                  <c:v>0.03</c:v>
                </c:pt>
                <c:pt idx="6">
                  <c:v>0.04</c:v>
                </c:pt>
                <c:pt idx="7">
                  <c:v>4.1200300000000002E-2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C69-4561-B1CF-33B9E02C58A9}"/>
            </c:ext>
          </c:extLst>
        </c:ser>
        <c:ser>
          <c:idx val="1"/>
          <c:order val="1"/>
          <c:tx>
            <c:strRef>
              <c:f>Feuil1!$F$1</c:f>
              <c:strCache>
                <c:ptCount val="1"/>
                <c:pt idx="0">
                  <c:v>Pourcentage de bactéries E.coli productrices de BLSE isolées de prélèvements urinaires par des laboratoires de ville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Feuil1!$F$2:$F$9</c:f>
              <c:numCache>
                <c:formatCode>0.00%</c:formatCode>
                <c:ptCount val="8"/>
                <c:pt idx="0">
                  <c:v>0.03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0.03</c:v>
                </c:pt>
                <c:pt idx="7">
                  <c:v>3.5499243E-2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C69-4561-B1CF-33B9E02C58A9}"/>
            </c:ext>
          </c:extLst>
        </c:ser>
        <c:ser>
          <c:idx val="2"/>
          <c:order val="2"/>
          <c:tx>
            <c:strRef>
              <c:f>Feuil1!$G$1</c:f>
              <c:strCache>
                <c:ptCount val="1"/>
                <c:pt idx="0">
                  <c:v>Pourcentage de bactéries E.coli résistantes aux fluoroquinolones isolées de prélèvements urinaires par des laboratoires de ville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Feuil1!$G$2:$G$9</c:f>
              <c:numCache>
                <c:formatCode>0.00%</c:formatCode>
                <c:ptCount val="8"/>
                <c:pt idx="0">
                  <c:v>0.1</c:v>
                </c:pt>
                <c:pt idx="1">
                  <c:v>0.1</c:v>
                </c:pt>
                <c:pt idx="2">
                  <c:v>0.11</c:v>
                </c:pt>
                <c:pt idx="3">
                  <c:v>0.11</c:v>
                </c:pt>
                <c:pt idx="4">
                  <c:v>0.13</c:v>
                </c:pt>
                <c:pt idx="5">
                  <c:v>0.13</c:v>
                </c:pt>
                <c:pt idx="6">
                  <c:v>0.12</c:v>
                </c:pt>
                <c:pt idx="7">
                  <c:v>0.105956182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C69-4561-B1CF-33B9E02C58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17661680"/>
        <c:axId val="717660960"/>
      </c:lineChart>
      <c:catAx>
        <c:axId val="717661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7660960"/>
        <c:crosses val="autoZero"/>
        <c:auto val="1"/>
        <c:lblAlgn val="ctr"/>
        <c:lblOffset val="100"/>
        <c:noMultiLvlLbl val="0"/>
      </c:catAx>
      <c:valAx>
        <c:axId val="717660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717661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des résistances en secteur d'EHPAD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Feuil1!$E$1</c:f>
              <c:strCache>
                <c:ptCount val="1"/>
                <c:pt idx="0">
                  <c:v>Pourcentage de bactéries E.coli résistantes aux céphalosporines de 3e génération isolées de prélèvements urinaires par des laboratoires de ville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Feuil1!$A$2:$A$9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Feuil1!$E$2:$E$9</c:f>
              <c:numCache>
                <c:formatCode>0.00%</c:formatCode>
                <c:ptCount val="8"/>
                <c:pt idx="0">
                  <c:v>0.14000000000000001</c:v>
                </c:pt>
                <c:pt idx="1">
                  <c:v>0.12</c:v>
                </c:pt>
                <c:pt idx="2">
                  <c:v>0.1</c:v>
                </c:pt>
                <c:pt idx="3">
                  <c:v>0.11</c:v>
                </c:pt>
                <c:pt idx="4">
                  <c:v>0.11</c:v>
                </c:pt>
                <c:pt idx="5">
                  <c:v>0.1</c:v>
                </c:pt>
                <c:pt idx="6">
                  <c:v>0.11</c:v>
                </c:pt>
                <c:pt idx="7">
                  <c:v>0.11049584699999999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0D-4EF9-8655-3D4C48188348}"/>
            </c:ext>
          </c:extLst>
        </c:ser>
        <c:ser>
          <c:idx val="1"/>
          <c:order val="1"/>
          <c:tx>
            <c:strRef>
              <c:f>Feuil1!$F$1</c:f>
              <c:strCache>
                <c:ptCount val="1"/>
                <c:pt idx="0">
                  <c:v>Pourcentage de bactéries E.coli productrices de BLSE isolées de prélèvements urinaires par des laboratoires de ville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strRef>
              <c:f>Feuil1!$A$2:$A$9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Feuil1!$F$2:$F$9</c:f>
              <c:numCache>
                <c:formatCode>0.00%</c:formatCode>
                <c:ptCount val="8"/>
                <c:pt idx="0">
                  <c:v>0.13</c:v>
                </c:pt>
                <c:pt idx="1">
                  <c:v>0.1</c:v>
                </c:pt>
                <c:pt idx="2">
                  <c:v>0.09</c:v>
                </c:pt>
                <c:pt idx="3">
                  <c:v>0.1</c:v>
                </c:pt>
                <c:pt idx="4">
                  <c:v>0.1</c:v>
                </c:pt>
                <c:pt idx="5">
                  <c:v>0.1</c:v>
                </c:pt>
                <c:pt idx="6">
                  <c:v>0.11</c:v>
                </c:pt>
                <c:pt idx="7">
                  <c:v>9.8665995000000006E-2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0D-4EF9-8655-3D4C48188348}"/>
            </c:ext>
          </c:extLst>
        </c:ser>
        <c:ser>
          <c:idx val="2"/>
          <c:order val="2"/>
          <c:tx>
            <c:strRef>
              <c:f>Feuil1!$G$1</c:f>
              <c:strCache>
                <c:ptCount val="1"/>
                <c:pt idx="0">
                  <c:v>Pourcentage de bactéries E.coli résistantes aux fluoroquinolones isolées de prélèvements urinaires par des laboratoires de ville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Feuil1!$A$2:$A$9</c:f>
              <c:strCache>
                <c:ptCount val="8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  <c:pt idx="7">
                  <c:v>2024</c:v>
                </c:pt>
              </c:strCache>
            </c:strRef>
          </c:cat>
          <c:val>
            <c:numRef>
              <c:f>Feuil1!$G$2:$G$9</c:f>
              <c:numCache>
                <c:formatCode>0.00%</c:formatCode>
                <c:ptCount val="8"/>
                <c:pt idx="0">
                  <c:v>0.23</c:v>
                </c:pt>
                <c:pt idx="1">
                  <c:v>0.22</c:v>
                </c:pt>
                <c:pt idx="2">
                  <c:v>0.18</c:v>
                </c:pt>
                <c:pt idx="3">
                  <c:v>0.19</c:v>
                </c:pt>
                <c:pt idx="4">
                  <c:v>0.23</c:v>
                </c:pt>
                <c:pt idx="5">
                  <c:v>0.21</c:v>
                </c:pt>
                <c:pt idx="6">
                  <c:v>0.21</c:v>
                </c:pt>
                <c:pt idx="7">
                  <c:v>0.163100931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0D-4EF9-8655-3D4C481883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6209032"/>
        <c:axId val="496205792"/>
      </c:lineChart>
      <c:catAx>
        <c:axId val="496209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6205792"/>
        <c:crosses val="autoZero"/>
        <c:auto val="1"/>
        <c:lblAlgn val="ctr"/>
        <c:lblOffset val="100"/>
        <c:noMultiLvlLbl val="0"/>
      </c:catAx>
      <c:valAx>
        <c:axId val="4962057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96209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2FDF86-60A4-4C22-8F8D-3A976BFB9889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C6915C-34BA-4264-9D60-7CA54B2BED7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84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6BEBDA77-ECFF-4FFE-A804-85A6C3959104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78C8A98E-C4D9-43F0-9AB7-3C6C8E492A6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367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9D692-EAC4-45FC-9CCB-12D31D58D7C6}" type="datetime1">
              <a:rPr lang="fr-FR" smtClean="0"/>
              <a:pPr/>
              <a:t>09/12/2025</a:t>
            </a:fld>
            <a:endParaRPr lang="fr-BE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16" name="Titre 15"/>
          <p:cNvSpPr>
            <a:spLocks noGrp="1"/>
          </p:cNvSpPr>
          <p:nvPr>
            <p:ph type="title"/>
          </p:nvPr>
        </p:nvSpPr>
        <p:spPr>
          <a:xfrm>
            <a:off x="2051720" y="87474"/>
            <a:ext cx="6635080" cy="529568"/>
          </a:xfrm>
        </p:spPr>
        <p:txBody>
          <a:bodyPr/>
          <a:lstStyle>
            <a:lvl1pPr algn="l">
              <a:defRPr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Cliquez pour modifier</a:t>
            </a:r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4"/>
          </p:nvPr>
        </p:nvSpPr>
        <p:spPr>
          <a:xfrm>
            <a:off x="2051721" y="627534"/>
            <a:ext cx="6624736" cy="432048"/>
          </a:xfrm>
        </p:spPr>
        <p:txBody>
          <a:bodyPr/>
          <a:lstStyle>
            <a:lvl1pPr>
              <a:buFontTx/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dirty="0"/>
              <a:t>Cliquez pour modifier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1B5F4-8F52-4074-A313-63FA3187ED30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1B5F4-8F52-4074-A313-63FA3187ED30}" type="datetimeFigureOut">
              <a:rPr lang="fr-FR" smtClean="0"/>
              <a:pPr/>
              <a:t>09/12/2025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6035D-88DC-41A2-B9C8-D6EB7741037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ema48.fr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3648" y="1131591"/>
            <a:ext cx="7200800" cy="2952328"/>
          </a:xfrm>
        </p:spPr>
        <p:txBody>
          <a:bodyPr>
            <a:noAutofit/>
          </a:bodyPr>
          <a:lstStyle/>
          <a:p>
            <a:pPr algn="ctr"/>
            <a:r>
              <a:rPr lang="fr-FR" sz="5400" dirty="0"/>
              <a:t>Consommations et résistances aux antibiotiques en ville en EHPAD et à l’hôpital</a:t>
            </a:r>
            <a:br>
              <a:rPr lang="fr-FR" sz="5400" dirty="0"/>
            </a:br>
            <a:br>
              <a:rPr lang="fr-FR" sz="1600" b="1" dirty="0">
                <a:solidFill>
                  <a:srgbClr val="0070C0"/>
                </a:solidFill>
              </a:rPr>
            </a:br>
            <a:br>
              <a:rPr lang="fr-FR" sz="4000" b="0" dirty="0">
                <a:solidFill>
                  <a:srgbClr val="0070C0"/>
                </a:solidFill>
              </a:rPr>
            </a:br>
            <a:endParaRPr lang="fr-FR" sz="5400" b="0" dirty="0">
              <a:solidFill>
                <a:srgbClr val="0070C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3779912" y="4286250"/>
            <a:ext cx="6994525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2800" b="1" dirty="0">
                <a:solidFill>
                  <a:schemeClr val="accent3"/>
                </a:solidFill>
              </a:rPr>
              <a:t>10/12/2025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81970" y="0"/>
            <a:ext cx="6190430" cy="1419622"/>
          </a:xfrm>
        </p:spPr>
        <p:txBody>
          <a:bodyPr>
            <a:normAutofit/>
          </a:bodyPr>
          <a:lstStyle/>
          <a:p>
            <a:pPr algn="l"/>
            <a:r>
              <a:rPr lang="fr-FR" sz="28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Consommation d’antibiotiques en établissements sanitaires (Hôpital Lozère)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DE8C27F-DB64-E47D-F14D-46AAC98952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69" y="1357304"/>
            <a:ext cx="4398171" cy="2078543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68545437-5B80-ED30-0D36-4FB1D36B4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9829" y="1249840"/>
            <a:ext cx="4652655" cy="229347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69E21EB-9785-23CE-F6D9-982D7D2C2ACB}"/>
              </a:ext>
            </a:extLst>
          </p:cNvPr>
          <p:cNvSpPr txBox="1"/>
          <p:nvPr/>
        </p:nvSpPr>
        <p:spPr>
          <a:xfrm>
            <a:off x="47433" y="3435847"/>
            <a:ext cx="89651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L’amoxicilline est moins prescrite à l’HL </a:t>
            </a:r>
            <a:r>
              <a:rPr lang="fr-FR" sz="1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 Moins d’adaptation au traitement documenté?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Près du double de </a:t>
            </a:r>
            <a:r>
              <a:rPr lang="fr-FR" sz="1400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Levofloxacine</a:t>
            </a:r>
            <a:r>
              <a:rPr lang="fr-FR" sz="1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 Les nouvelles recommandations placent cette molécule en dernière alternative dans de nombreux cas.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La </a:t>
            </a:r>
            <a:r>
              <a:rPr lang="fr-FR" sz="1400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Piperacilline-Tazobactam</a:t>
            </a:r>
            <a:r>
              <a:rPr lang="fr-FR" sz="1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doit être réservée aux situations d’infections associées aux soins avec adaptation à l’antibiogramme dès que possible.</a:t>
            </a:r>
          </a:p>
          <a:p>
            <a:pPr marL="285750" indent="-285750">
              <a:buFontTx/>
              <a:buChar char="-"/>
            </a:pPr>
            <a:r>
              <a:rPr lang="fr-FR" sz="1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Le </a:t>
            </a:r>
            <a:r>
              <a:rPr lang="fr-FR" sz="1400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Metronidazole</a:t>
            </a:r>
            <a:r>
              <a:rPr lang="fr-FR" sz="14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 n’a sa place dans les recommandations quasiment que pour les infections intra-abdominales pour des durées courtes la plupart du temps.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4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-214332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Résistances antibiotiques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6D84A350-897A-78B2-73D4-602A7C5F6A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177327"/>
              </p:ext>
            </p:extLst>
          </p:nvPr>
        </p:nvGraphicFramePr>
        <p:xfrm>
          <a:off x="300062" y="1131590"/>
          <a:ext cx="8329562" cy="373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903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71670" y="-214332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Résistances antibiotiques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7AD798EB-7944-5306-D697-65C550F8B00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915067"/>
              </p:ext>
            </p:extLst>
          </p:nvPr>
        </p:nvGraphicFramePr>
        <p:xfrm>
          <a:off x="539552" y="1203598"/>
          <a:ext cx="8136904" cy="3625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9696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93463" y="35736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Résistances antibiotiques en 2024</a:t>
            </a: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0"/>
            <a:ext cx="745808" cy="51435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984216" y="1025151"/>
            <a:ext cx="6843706" cy="3629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Ville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4,1 % d’</a:t>
            </a:r>
            <a:r>
              <a:rPr lang="fr-FR" sz="1600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E.Coli</a:t>
            </a: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retrouvés dans les urines sont Résistants aux C3G en Occitanie pour un objectif ≤ 3%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10,6 % d’</a:t>
            </a:r>
            <a:r>
              <a:rPr kumimoji="0" lang="fr-FR" sz="160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E.Coli</a:t>
            </a:r>
            <a:r>
              <a:rPr kumimoji="0" lang="fr-FR" sz="16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retrouvés dans les urines sont résistants aux quinolones en France pour objectif </a:t>
            </a: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≤ 10 %</a:t>
            </a:r>
          </a:p>
          <a:p>
            <a:pPr lvl="1">
              <a:spcBef>
                <a:spcPct val="20000"/>
              </a:spcBef>
              <a:defRPr/>
            </a:pPr>
            <a:endParaRPr kumimoji="0" lang="fr-FR" sz="5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kumimoji="0" lang="fr-FR" sz="1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itchFamily="34" charset="0"/>
                <a:ea typeface="Segoe UI" pitchFamily="34" charset="0"/>
                <a:cs typeface="Segoe UI" pitchFamily="34" charset="0"/>
              </a:rPr>
              <a:t>EHPAD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11 % d’</a:t>
            </a:r>
            <a:r>
              <a:rPr lang="fr-FR" sz="1600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E.Coli</a:t>
            </a: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retrouvés dans les urines sont Résistants aux C3G en France pour un objectif ≤ 8%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16,3 % d’</a:t>
            </a:r>
            <a:r>
              <a:rPr lang="fr-FR" sz="1600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E.Coli</a:t>
            </a: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retrouvés dans les urines sont résistants aux quinolones en France pour objectif </a:t>
            </a: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≤ 18 %</a:t>
            </a:r>
          </a:p>
          <a:p>
            <a:pPr marL="742950" lvl="1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L’évolution de la résistance aux Fluoroquinolones semble s’inverser, à confirmer dans les années à venir.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 EHPAD, le taux de R aux C3G &gt;10 % est à surveiller car traitement probabiliste des IU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63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93463" y="35736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Résistances antibiotiques: </a:t>
            </a:r>
            <a:r>
              <a:rPr lang="fr-FR" sz="36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E.Coli</a:t>
            </a:r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urinaire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FEEA097-1F9A-0026-6845-CD6EB58B6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663" y="914168"/>
            <a:ext cx="8602275" cy="331516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3B358DF4-3F7B-58EB-AF54-DE275E7CE2EE}"/>
              </a:ext>
            </a:extLst>
          </p:cNvPr>
          <p:cNvSpPr txBox="1"/>
          <p:nvPr/>
        </p:nvSpPr>
        <p:spPr>
          <a:xfrm>
            <a:off x="241663" y="4025909"/>
            <a:ext cx="8722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Taux de Resistance Cotrimoxazole &gt;20 %</a:t>
            </a:r>
            <a:r>
              <a:rPr lang="fr-FR" sz="16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 Molécule de traitement documenté, pas Probabiliste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Taux de Résistance Amoxicilline et Augmentin &gt; 20%  Pas en Probabiliste</a:t>
            </a:r>
          </a:p>
          <a:p>
            <a:pPr marL="285750" indent="-285750">
              <a:buFontTx/>
              <a:buChar char="-"/>
            </a:pPr>
            <a:r>
              <a:rPr lang="fr-FR" sz="1600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Quinolones à l’EHPAD : A Proscrire sauf avis infectiologique</a:t>
            </a:r>
            <a:endParaRPr lang="fr-FR" sz="1600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655B69C-15E0-2DA6-F2F7-AEC70175B222}"/>
              </a:ext>
            </a:extLst>
          </p:cNvPr>
          <p:cNvSpPr/>
          <p:nvPr/>
        </p:nvSpPr>
        <p:spPr>
          <a:xfrm>
            <a:off x="300062" y="1621881"/>
            <a:ext cx="8448402" cy="373805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A5F77A6-183C-2D37-B96E-BB8553D91C7F}"/>
              </a:ext>
            </a:extLst>
          </p:cNvPr>
          <p:cNvSpPr/>
          <p:nvPr/>
        </p:nvSpPr>
        <p:spPr>
          <a:xfrm>
            <a:off x="299401" y="3244789"/>
            <a:ext cx="8448402" cy="21602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13DBFE4-BD02-D6E3-CA2D-2CA070F12F3F}"/>
              </a:ext>
            </a:extLst>
          </p:cNvPr>
          <p:cNvSpPr/>
          <p:nvPr/>
        </p:nvSpPr>
        <p:spPr>
          <a:xfrm>
            <a:off x="5724128" y="3036098"/>
            <a:ext cx="3082735" cy="1837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83731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0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Résistances antibiotiques</a:t>
            </a:r>
            <a:b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(Staphylocoques Aureus, France)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D01DB7C-2611-BB32-36E8-8F632474FB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129871"/>
            <a:ext cx="8064046" cy="31661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BFE7F9A-CBA9-E7B1-36A8-C43ECFDD0B13}"/>
              </a:ext>
            </a:extLst>
          </p:cNvPr>
          <p:cNvSpPr/>
          <p:nvPr/>
        </p:nvSpPr>
        <p:spPr>
          <a:xfrm>
            <a:off x="6948264" y="1779662"/>
            <a:ext cx="72008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92661-50E8-C093-196A-462FD53AFDE9}"/>
              </a:ext>
            </a:extLst>
          </p:cNvPr>
          <p:cNvSpPr/>
          <p:nvPr/>
        </p:nvSpPr>
        <p:spPr>
          <a:xfrm>
            <a:off x="6948264" y="1995686"/>
            <a:ext cx="720080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5A3F195-93AA-2EB0-B2E8-3103FAF76964}"/>
              </a:ext>
            </a:extLst>
          </p:cNvPr>
          <p:cNvSpPr/>
          <p:nvPr/>
        </p:nvSpPr>
        <p:spPr>
          <a:xfrm>
            <a:off x="6948264" y="2787774"/>
            <a:ext cx="720080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F18AE7-E525-BE86-BA98-45C2F1A9E17E}"/>
              </a:ext>
            </a:extLst>
          </p:cNvPr>
          <p:cNvSpPr/>
          <p:nvPr/>
        </p:nvSpPr>
        <p:spPr>
          <a:xfrm>
            <a:off x="6948264" y="3389844"/>
            <a:ext cx="720080" cy="1765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3C1F6F-4345-6855-BD51-E0A0B4F3C190}"/>
              </a:ext>
            </a:extLst>
          </p:cNvPr>
          <p:cNvSpPr/>
          <p:nvPr/>
        </p:nvSpPr>
        <p:spPr>
          <a:xfrm>
            <a:off x="6948264" y="3566387"/>
            <a:ext cx="720080" cy="17654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5FB5A61-86F9-92F7-6067-E340B490DD17}"/>
              </a:ext>
            </a:extLst>
          </p:cNvPr>
          <p:cNvSpPr txBox="1"/>
          <p:nvPr/>
        </p:nvSpPr>
        <p:spPr>
          <a:xfrm>
            <a:off x="251520" y="4296015"/>
            <a:ext cx="8712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Les taux de SARM sont très élevés en EHPAD</a:t>
            </a: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 Importance d’avis multidisciplinaire en cas de suspicion d’infection sur plaie chronique (pied diabétique, </a:t>
            </a:r>
            <a:r>
              <a:rPr lang="fr-FR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post-op</a:t>
            </a: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, </a:t>
            </a:r>
            <a:r>
              <a:rPr lang="fr-FR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ulcères,etc</a:t>
            </a: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)</a:t>
            </a:r>
            <a:endParaRPr lang="fr-FR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5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CFF38-ECDA-380A-491C-75C50C471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F3458-51C6-42BB-169B-A499CFDE8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849A19-52B9-2881-5D3C-ADCB80F56F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20" y="71088"/>
            <a:ext cx="8306959" cy="50013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2362A47-05A0-EF9B-E01C-DBEC84892A0C}"/>
              </a:ext>
            </a:extLst>
          </p:cNvPr>
          <p:cNvSpPr/>
          <p:nvPr/>
        </p:nvSpPr>
        <p:spPr>
          <a:xfrm>
            <a:off x="457200" y="4011910"/>
            <a:ext cx="822960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5596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93463" y="35736"/>
            <a:ext cx="6557954" cy="1000132"/>
          </a:xfrm>
        </p:spPr>
        <p:txBody>
          <a:bodyPr>
            <a:normAutofit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Conclusion</a:t>
            </a: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0"/>
            <a:ext cx="745808" cy="51435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2093463" y="1025150"/>
            <a:ext cx="6734458" cy="363483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 2024, la France a été le 2</a:t>
            </a:r>
            <a:r>
              <a:rPr lang="fr-FR" sz="1600" b="1" baseline="300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ème</a:t>
            </a: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consommateur d’antibiotique européen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Les résultats de consommation en Lozère sont globalement satisfaisants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Hôpital Lozère : Au dessus de la moyenne en 2024 et en hausse par rapport à 2023. (Surconsommation </a:t>
            </a:r>
            <a:r>
              <a:rPr lang="fr-FR" sz="16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Levofloxacine</a:t>
            </a: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fr-FR" sz="16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Metronidazole</a:t>
            </a: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 </a:t>
            </a:r>
            <a:r>
              <a:rPr lang="fr-FR" sz="16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Piperacilline-Tazobactam</a:t>
            </a: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)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Nombreuses actions mises en place à l’Hôpital Lozère en 2025 : Formation des internes, Staff hebdomadaire en Médecine polyvalente et Réanimation, travail sur les durées, </a:t>
            </a:r>
            <a:r>
              <a:rPr lang="fr-FR" sz="1600" b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la réévaluation, </a:t>
            </a: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les adaptations à l’antibiogramme </a:t>
            </a:r>
            <a:r>
              <a:rPr lang="fr-FR" sz="16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etc</a:t>
            </a: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Continuer nos efforts, notamment sur la vaccination des personnes âgées : Collaboration CPTS et Pharmacies d’officines</a:t>
            </a:r>
          </a:p>
          <a:p>
            <a:pPr marL="285750" indent="-285750">
              <a:spcBef>
                <a:spcPct val="20000"/>
              </a:spcBef>
              <a:buFont typeface="Wingdings" panose="05000000000000000000" pitchFamily="2" charset="2"/>
              <a:buChar char="v"/>
              <a:defRPr/>
            </a:pP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  <a:hlinkClick r:id="rId4"/>
              </a:rPr>
              <a:t>www.ema48.fr</a:t>
            </a: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>
              <a:spcBef>
                <a:spcPct val="20000"/>
              </a:spcBef>
              <a:defRPr/>
            </a:pP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66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57422" y="1714494"/>
            <a:ext cx="6557954" cy="1000132"/>
          </a:xfrm>
        </p:spPr>
        <p:txBody>
          <a:bodyPr>
            <a:noAutofit/>
          </a:bodyPr>
          <a:lstStyle/>
          <a:p>
            <a:r>
              <a:rPr lang="fr-FR" sz="48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Merci de votre attention</a:t>
            </a:r>
          </a:p>
        </p:txBody>
      </p:sp>
      <p:pic>
        <p:nvPicPr>
          <p:cNvPr id="5" name="Image 4" descr="Lisere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862" y="0"/>
            <a:ext cx="745808" cy="5143500"/>
          </a:xfrm>
          <a:prstGeom prst="rect">
            <a:avLst/>
          </a:prstGeom>
        </p:spPr>
      </p:pic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95084" y="71419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Consommation globale des antibiotiques en ville (Lozère)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1654206" y="3708358"/>
            <a:ext cx="6486516" cy="13637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Tendance à la baisse si on met entre parenthèse la période COVID</a:t>
            </a:r>
          </a:p>
          <a:p>
            <a:pPr lvl="0">
              <a:spcBef>
                <a:spcPct val="20000"/>
              </a:spcBef>
              <a:defRPr/>
            </a:pPr>
            <a: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En 2024 : Augmentation de près de 5% en France par rapport à 2023, en Lozère 1,2% </a:t>
            </a:r>
            <a:br>
              <a:rPr lang="fr-FR" sz="1600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fr-FR" sz="1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Lozère 20,92 &lt; France 22,06 &lt; Occitanie 22,50 DDJ/1000 </a:t>
            </a:r>
            <a:r>
              <a:rPr lang="fr-FR" sz="1600" b="1" dirty="0" err="1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hab</a:t>
            </a:r>
            <a:endParaRPr lang="fr-FR" sz="1600" b="1" dirty="0">
              <a:solidFill>
                <a:srgbClr val="0070C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C1F20596-E01A-1775-D55E-314B55FEA5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776662"/>
              </p:ext>
            </p:extLst>
          </p:nvPr>
        </p:nvGraphicFramePr>
        <p:xfrm>
          <a:off x="1428696" y="1142118"/>
          <a:ext cx="7031736" cy="2576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557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0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Consommations par familles d’antibiotiques en ville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37C2CE0E-9270-37E5-0C07-91CFDAC5D1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2189521"/>
              </p:ext>
            </p:extLst>
          </p:nvPr>
        </p:nvGraphicFramePr>
        <p:xfrm>
          <a:off x="755576" y="1203598"/>
          <a:ext cx="7825132" cy="3802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3298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0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Consommations par familles d’antibiotiques en ville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16A32E51-0E33-3373-2528-A8F4FA95EF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1206196"/>
              </p:ext>
            </p:extLst>
          </p:nvPr>
        </p:nvGraphicFramePr>
        <p:xfrm>
          <a:off x="1259632" y="1131590"/>
          <a:ext cx="6336703" cy="40119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984">
                  <a:extLst>
                    <a:ext uri="{9D8B030D-6E8A-4147-A177-3AD203B41FA5}">
                      <a16:colId xmlns:a16="http://schemas.microsoft.com/office/drawing/2014/main" val="1135856230"/>
                    </a:ext>
                  </a:extLst>
                </a:gridCol>
                <a:gridCol w="1422174">
                  <a:extLst>
                    <a:ext uri="{9D8B030D-6E8A-4147-A177-3AD203B41FA5}">
                      <a16:colId xmlns:a16="http://schemas.microsoft.com/office/drawing/2014/main" val="86360834"/>
                    </a:ext>
                  </a:extLst>
                </a:gridCol>
                <a:gridCol w="1646728">
                  <a:extLst>
                    <a:ext uri="{9D8B030D-6E8A-4147-A177-3AD203B41FA5}">
                      <a16:colId xmlns:a16="http://schemas.microsoft.com/office/drawing/2014/main" val="3395304056"/>
                    </a:ext>
                  </a:extLst>
                </a:gridCol>
                <a:gridCol w="1246817">
                  <a:extLst>
                    <a:ext uri="{9D8B030D-6E8A-4147-A177-3AD203B41FA5}">
                      <a16:colId xmlns:a16="http://schemas.microsoft.com/office/drawing/2014/main" val="482667883"/>
                    </a:ext>
                  </a:extLst>
                </a:gridCol>
              </a:tblGrid>
              <a:tr h="662517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Lozère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Lozère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Occitanie 2024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329741"/>
                  </a:ext>
                </a:extLst>
              </a:tr>
              <a:tr h="383839">
                <a:tc>
                  <a:txBody>
                    <a:bodyPr/>
                    <a:lstStyle/>
                    <a:p>
                      <a:r>
                        <a:rPr lang="fr-FR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20,66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20,92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7434105"/>
                  </a:ext>
                </a:extLst>
              </a:tr>
              <a:tr h="383839">
                <a:tc>
                  <a:txBody>
                    <a:bodyPr/>
                    <a:lstStyle/>
                    <a:p>
                      <a:r>
                        <a:rPr lang="fr-FR" dirty="0"/>
                        <a:t>Bêtalactamines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11,29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11,55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13,42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321888"/>
                  </a:ext>
                </a:extLst>
              </a:tr>
              <a:tr h="662517">
                <a:tc>
                  <a:txBody>
                    <a:bodyPr/>
                    <a:lstStyle/>
                    <a:p>
                      <a:r>
                        <a:rPr lang="fr-FR" dirty="0"/>
                        <a:t>Amoxicilline, </a:t>
                      </a:r>
                      <a:r>
                        <a:rPr lang="fr-FR" dirty="0" err="1"/>
                        <a:t>Pivmécillinam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6,93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7,02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8,87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592405"/>
                  </a:ext>
                </a:extLst>
              </a:tr>
              <a:tr h="383839">
                <a:tc>
                  <a:txBody>
                    <a:bodyPr/>
                    <a:lstStyle/>
                    <a:p>
                      <a:r>
                        <a:rPr lang="fr-FR" dirty="0" err="1"/>
                        <a:t>Amoxiclav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4,19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4,33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56474"/>
                  </a:ext>
                </a:extLst>
              </a:tr>
              <a:tr h="383839">
                <a:tc>
                  <a:txBody>
                    <a:bodyPr/>
                    <a:lstStyle/>
                    <a:p>
                      <a:r>
                        <a:rPr lang="fr-FR" dirty="0"/>
                        <a:t>Céphalosporines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65806"/>
                  </a:ext>
                </a:extLst>
              </a:tr>
              <a:tr h="383839">
                <a:tc>
                  <a:txBody>
                    <a:bodyPr/>
                    <a:lstStyle/>
                    <a:p>
                      <a:r>
                        <a:rPr lang="fr-FR" dirty="0"/>
                        <a:t>Sulfamides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0,58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0,51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511325"/>
                  </a:ext>
                </a:extLst>
              </a:tr>
              <a:tr h="383839">
                <a:tc>
                  <a:txBody>
                    <a:bodyPr/>
                    <a:lstStyle/>
                    <a:p>
                      <a:r>
                        <a:rPr lang="fr-FR" dirty="0"/>
                        <a:t>Macrolides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3,3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703167"/>
                  </a:ext>
                </a:extLst>
              </a:tr>
              <a:tr h="383839">
                <a:tc>
                  <a:txBody>
                    <a:bodyPr/>
                    <a:lstStyle/>
                    <a:p>
                      <a:r>
                        <a:rPr lang="fr-FR" dirty="0"/>
                        <a:t>Quinolones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1,01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917625"/>
                  </a:ext>
                </a:extLst>
              </a:tr>
            </a:tbl>
          </a:graphicData>
        </a:graphic>
      </p:graphicFrame>
      <p:sp>
        <p:nvSpPr>
          <p:cNvPr id="4" name="Flèche : haut 3">
            <a:extLst>
              <a:ext uri="{FF2B5EF4-FFF2-40B4-BE49-F238E27FC236}">
                <a16:creationId xmlns:a16="http://schemas.microsoft.com/office/drawing/2014/main" id="{EEE7688A-8DBB-2704-5804-2F818F35F147}"/>
              </a:ext>
            </a:extLst>
          </p:cNvPr>
          <p:cNvSpPr/>
          <p:nvPr/>
        </p:nvSpPr>
        <p:spPr>
          <a:xfrm>
            <a:off x="5381018" y="1829918"/>
            <a:ext cx="177407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igne Moins 4">
            <a:extLst>
              <a:ext uri="{FF2B5EF4-FFF2-40B4-BE49-F238E27FC236}">
                <a16:creationId xmlns:a16="http://schemas.microsoft.com/office/drawing/2014/main" id="{2E6D1B56-4259-9AF4-9FC4-A2DBA9E35EE8}"/>
              </a:ext>
            </a:extLst>
          </p:cNvPr>
          <p:cNvSpPr/>
          <p:nvPr/>
        </p:nvSpPr>
        <p:spPr>
          <a:xfrm>
            <a:off x="5664578" y="1836000"/>
            <a:ext cx="360040" cy="288032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 : haut 6">
            <a:extLst>
              <a:ext uri="{FF2B5EF4-FFF2-40B4-BE49-F238E27FC236}">
                <a16:creationId xmlns:a16="http://schemas.microsoft.com/office/drawing/2014/main" id="{65DDD143-30C4-4FA4-D0FA-1338EDCA6C69}"/>
              </a:ext>
            </a:extLst>
          </p:cNvPr>
          <p:cNvSpPr/>
          <p:nvPr/>
        </p:nvSpPr>
        <p:spPr>
          <a:xfrm>
            <a:off x="5339923" y="2209531"/>
            <a:ext cx="177407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 : haut 8">
            <a:extLst>
              <a:ext uri="{FF2B5EF4-FFF2-40B4-BE49-F238E27FC236}">
                <a16:creationId xmlns:a16="http://schemas.microsoft.com/office/drawing/2014/main" id="{C975FF35-8292-EEA3-F7AA-17FD9BEA322A}"/>
              </a:ext>
            </a:extLst>
          </p:cNvPr>
          <p:cNvSpPr/>
          <p:nvPr/>
        </p:nvSpPr>
        <p:spPr>
          <a:xfrm>
            <a:off x="5220071" y="2662057"/>
            <a:ext cx="177407" cy="37449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 : haut 10">
            <a:extLst>
              <a:ext uri="{FF2B5EF4-FFF2-40B4-BE49-F238E27FC236}">
                <a16:creationId xmlns:a16="http://schemas.microsoft.com/office/drawing/2014/main" id="{551E5802-8CB0-D241-4BD7-9CF53FE6BC03}"/>
              </a:ext>
            </a:extLst>
          </p:cNvPr>
          <p:cNvSpPr/>
          <p:nvPr/>
        </p:nvSpPr>
        <p:spPr>
          <a:xfrm>
            <a:off x="5231813" y="3302149"/>
            <a:ext cx="177407" cy="288032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st égal à 11">
            <a:extLst>
              <a:ext uri="{FF2B5EF4-FFF2-40B4-BE49-F238E27FC236}">
                <a16:creationId xmlns:a16="http://schemas.microsoft.com/office/drawing/2014/main" id="{1467422B-6BCD-5625-EA09-9BD11B588DA3}"/>
              </a:ext>
            </a:extLst>
          </p:cNvPr>
          <p:cNvSpPr/>
          <p:nvPr/>
        </p:nvSpPr>
        <p:spPr>
          <a:xfrm>
            <a:off x="5220071" y="4089106"/>
            <a:ext cx="360040" cy="239182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" name="Est égal à 12">
            <a:extLst>
              <a:ext uri="{FF2B5EF4-FFF2-40B4-BE49-F238E27FC236}">
                <a16:creationId xmlns:a16="http://schemas.microsoft.com/office/drawing/2014/main" id="{AE53014B-58CA-9BC0-AE4D-29774B5DCBE5}"/>
              </a:ext>
            </a:extLst>
          </p:cNvPr>
          <p:cNvSpPr/>
          <p:nvPr/>
        </p:nvSpPr>
        <p:spPr>
          <a:xfrm>
            <a:off x="5084540" y="4408899"/>
            <a:ext cx="336120" cy="251277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 : bas 13">
            <a:extLst>
              <a:ext uri="{FF2B5EF4-FFF2-40B4-BE49-F238E27FC236}">
                <a16:creationId xmlns:a16="http://schemas.microsoft.com/office/drawing/2014/main" id="{49616BAE-4F3D-CE12-1760-06E92F82FFF6}"/>
              </a:ext>
            </a:extLst>
          </p:cNvPr>
          <p:cNvSpPr/>
          <p:nvPr/>
        </p:nvSpPr>
        <p:spPr>
          <a:xfrm>
            <a:off x="5178498" y="4751759"/>
            <a:ext cx="177407" cy="34398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36980C79-CFF4-645C-4369-7D6BE9F84C5A}"/>
              </a:ext>
            </a:extLst>
          </p:cNvPr>
          <p:cNvSpPr/>
          <p:nvPr/>
        </p:nvSpPr>
        <p:spPr>
          <a:xfrm>
            <a:off x="5227784" y="3672849"/>
            <a:ext cx="177407" cy="288032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Signe Moins 15">
            <a:extLst>
              <a:ext uri="{FF2B5EF4-FFF2-40B4-BE49-F238E27FC236}">
                <a16:creationId xmlns:a16="http://schemas.microsoft.com/office/drawing/2014/main" id="{EAF3F848-221B-68F6-1CCE-18FB96F74AEC}"/>
              </a:ext>
            </a:extLst>
          </p:cNvPr>
          <p:cNvSpPr/>
          <p:nvPr/>
        </p:nvSpPr>
        <p:spPr>
          <a:xfrm>
            <a:off x="5508104" y="2288526"/>
            <a:ext cx="360040" cy="288032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Signe Moins 16">
            <a:extLst>
              <a:ext uri="{FF2B5EF4-FFF2-40B4-BE49-F238E27FC236}">
                <a16:creationId xmlns:a16="http://schemas.microsoft.com/office/drawing/2014/main" id="{D418C318-E042-624F-B3D2-894479BA3985}"/>
              </a:ext>
            </a:extLst>
          </p:cNvPr>
          <p:cNvSpPr/>
          <p:nvPr/>
        </p:nvSpPr>
        <p:spPr>
          <a:xfrm>
            <a:off x="5508104" y="2718133"/>
            <a:ext cx="360040" cy="288032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Signe Moins 17">
            <a:extLst>
              <a:ext uri="{FF2B5EF4-FFF2-40B4-BE49-F238E27FC236}">
                <a16:creationId xmlns:a16="http://schemas.microsoft.com/office/drawing/2014/main" id="{3E2CE4D9-4B03-16FA-D201-F61ECC0AF7F4}"/>
              </a:ext>
            </a:extLst>
          </p:cNvPr>
          <p:cNvSpPr/>
          <p:nvPr/>
        </p:nvSpPr>
        <p:spPr>
          <a:xfrm>
            <a:off x="5519391" y="3335154"/>
            <a:ext cx="360040" cy="288032"/>
          </a:xfrm>
          <a:prstGeom prst="mathMinus">
            <a:avLst/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Signe Plus 18">
            <a:extLst>
              <a:ext uri="{FF2B5EF4-FFF2-40B4-BE49-F238E27FC236}">
                <a16:creationId xmlns:a16="http://schemas.microsoft.com/office/drawing/2014/main" id="{C2695107-8DFB-7F0E-5926-092FD43A0019}"/>
              </a:ext>
            </a:extLst>
          </p:cNvPr>
          <p:cNvSpPr/>
          <p:nvPr/>
        </p:nvSpPr>
        <p:spPr>
          <a:xfrm>
            <a:off x="5558425" y="3681555"/>
            <a:ext cx="276745" cy="27932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Signe Plus 19">
            <a:extLst>
              <a:ext uri="{FF2B5EF4-FFF2-40B4-BE49-F238E27FC236}">
                <a16:creationId xmlns:a16="http://schemas.microsoft.com/office/drawing/2014/main" id="{F30D6846-6840-C89B-30F7-4B1C0C11C6D7}"/>
              </a:ext>
            </a:extLst>
          </p:cNvPr>
          <p:cNvSpPr/>
          <p:nvPr/>
        </p:nvSpPr>
        <p:spPr>
          <a:xfrm>
            <a:off x="5567853" y="4088546"/>
            <a:ext cx="276745" cy="27932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t égal à 20">
            <a:extLst>
              <a:ext uri="{FF2B5EF4-FFF2-40B4-BE49-F238E27FC236}">
                <a16:creationId xmlns:a16="http://schemas.microsoft.com/office/drawing/2014/main" id="{54CEC83B-2F94-D188-AAA8-8BBB9715F90D}"/>
              </a:ext>
            </a:extLst>
          </p:cNvPr>
          <p:cNvSpPr/>
          <p:nvPr/>
        </p:nvSpPr>
        <p:spPr>
          <a:xfrm>
            <a:off x="5547041" y="4422809"/>
            <a:ext cx="336120" cy="251277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2" name="Signe Plus 21">
            <a:extLst>
              <a:ext uri="{FF2B5EF4-FFF2-40B4-BE49-F238E27FC236}">
                <a16:creationId xmlns:a16="http://schemas.microsoft.com/office/drawing/2014/main" id="{7DF9AFEA-234C-3C7B-626B-C1913EC2F9BC}"/>
              </a:ext>
            </a:extLst>
          </p:cNvPr>
          <p:cNvSpPr/>
          <p:nvPr/>
        </p:nvSpPr>
        <p:spPr>
          <a:xfrm>
            <a:off x="5558425" y="4783560"/>
            <a:ext cx="276745" cy="279326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706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051720" y="0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Consommations par familles d’antibiotiques en ville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187624" y="1357304"/>
            <a:ext cx="7656314" cy="321471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403B4BE-CBED-E298-104D-B0497EB8071B}"/>
              </a:ext>
            </a:extLst>
          </p:cNvPr>
          <p:cNvSpPr txBox="1"/>
          <p:nvPr/>
        </p:nvSpPr>
        <p:spPr>
          <a:xfrm>
            <a:off x="1043608" y="135730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- Les Céphalosporines et les Quinolones sont moins prescrites mais restent supérieures à la moyenne régionale.</a:t>
            </a:r>
          </a:p>
        </p:txBody>
      </p:sp>
      <p:pic>
        <p:nvPicPr>
          <p:cNvPr id="26" name="Image 25">
            <a:extLst>
              <a:ext uri="{FF2B5EF4-FFF2-40B4-BE49-F238E27FC236}">
                <a16:creationId xmlns:a16="http://schemas.microsoft.com/office/drawing/2014/main" id="{004C0FA5-CA90-DAC5-A757-76EBDE872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003635"/>
            <a:ext cx="2186869" cy="3078602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96A27354-E77A-873C-64CD-15ECEA549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1706" y="2013921"/>
            <a:ext cx="5186248" cy="293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841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79712" y="214648"/>
            <a:ext cx="6557954" cy="1000132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Consommation d’antibiotiques en EHPAD (Occitanie)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Graphique 3">
            <a:extLst>
              <a:ext uri="{FF2B5EF4-FFF2-40B4-BE49-F238E27FC236}">
                <a16:creationId xmlns:a16="http://schemas.microsoft.com/office/drawing/2014/main" id="{E0E670F8-A48B-05BB-E53B-EC4D0FDC67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170456"/>
              </p:ext>
            </p:extLst>
          </p:nvPr>
        </p:nvGraphicFramePr>
        <p:xfrm>
          <a:off x="1187624" y="1563638"/>
          <a:ext cx="6984776" cy="3008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id="{D555465A-5A6C-6A09-3C7F-36DF0BD9DA3F}"/>
              </a:ext>
            </a:extLst>
          </p:cNvPr>
          <p:cNvSpPr txBox="1"/>
          <p:nvPr/>
        </p:nvSpPr>
        <p:spPr>
          <a:xfrm>
            <a:off x="1331640" y="4515966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Consommation globalement en baisse, légèrement supérieure au nationale en 2023</a:t>
            </a:r>
          </a:p>
        </p:txBody>
      </p:sp>
    </p:spTree>
    <p:extLst>
      <p:ext uri="{BB962C8B-B14F-4D97-AF65-F5344CB8AC3E}">
        <p14:creationId xmlns:p14="http://schemas.microsoft.com/office/powerpoint/2010/main" val="1613390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81970" y="0"/>
            <a:ext cx="6550470" cy="163564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Consommation par familles d’antibiotiques en EHPAD (Occitanie)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404A7BF6-233C-EFF8-4C08-B82DB83776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2944114"/>
              </p:ext>
            </p:extLst>
          </p:nvPr>
        </p:nvGraphicFramePr>
        <p:xfrm>
          <a:off x="300061" y="1591878"/>
          <a:ext cx="8543877" cy="296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ZoneTexte 3">
            <a:extLst>
              <a:ext uri="{FF2B5EF4-FFF2-40B4-BE49-F238E27FC236}">
                <a16:creationId xmlns:a16="http://schemas.microsoft.com/office/drawing/2014/main" id="{79B0E826-97EC-89BC-F9E6-5D533EFB08C3}"/>
              </a:ext>
            </a:extLst>
          </p:cNvPr>
          <p:cNvSpPr txBox="1"/>
          <p:nvPr/>
        </p:nvSpPr>
        <p:spPr>
          <a:xfrm>
            <a:off x="539552" y="4539811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Baisse des quinolones et des bêtalactamines, légère augmentation macrolides et C3G</a:t>
            </a:r>
          </a:p>
        </p:txBody>
      </p:sp>
    </p:spTree>
    <p:extLst>
      <p:ext uri="{BB962C8B-B14F-4D97-AF65-F5344CB8AC3E}">
        <p14:creationId xmlns:p14="http://schemas.microsoft.com/office/powerpoint/2010/main" val="37441570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81970" y="0"/>
            <a:ext cx="6550470" cy="163564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Consommation d’antibiotiques en EHPAD sans PUI en Lozère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D5B21E-4CFB-EF7C-0E6C-5A9531C8B7DD}"/>
              </a:ext>
            </a:extLst>
          </p:cNvPr>
          <p:cNvSpPr txBox="1"/>
          <p:nvPr/>
        </p:nvSpPr>
        <p:spPr>
          <a:xfrm>
            <a:off x="611560" y="1779662"/>
            <a:ext cx="82323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Indicateur = Nombre de résident ayant eu prescription d’antibiotique sur nombre de résident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2023 Lozère = 0,541 et Occitanie = 0,524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 2024 Lozère = 0,512 et Occitanie = 0,543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Nous constatons donc une diminution légère des prescriptions d’antibiotique en 2024 avec un taux qui passe sous celui constaté en Occitanie</a:t>
            </a: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  <a:sym typeface="Wingdings" panose="05000000000000000000" pitchFamily="2" charset="2"/>
              </a:rPr>
              <a:t> Encourageant.</a:t>
            </a:r>
            <a:endParaRPr lang="fr-FR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23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81970" y="0"/>
            <a:ext cx="6550470" cy="1635646"/>
          </a:xfrm>
        </p:spPr>
        <p:txBody>
          <a:bodyPr>
            <a:normAutofit fontScale="90000"/>
          </a:bodyPr>
          <a:lstStyle/>
          <a:p>
            <a:pPr algn="l"/>
            <a:r>
              <a:rPr lang="fr-FR" sz="3600" b="1" dirty="0">
                <a:solidFill>
                  <a:srgbClr val="0070C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Consommation d’antibiotiques en établissements sanitaires</a:t>
            </a:r>
          </a:p>
        </p:txBody>
      </p:sp>
      <p:pic>
        <p:nvPicPr>
          <p:cNvPr id="10" name="Image 9" descr="Logo coule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392" y="0"/>
            <a:ext cx="1357304" cy="135730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2357422" y="1500181"/>
            <a:ext cx="6486516" cy="307183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BD5B21E-4CFB-EF7C-0E6C-5A9531C8B7DD}"/>
              </a:ext>
            </a:extLst>
          </p:cNvPr>
          <p:cNvSpPr txBox="1"/>
          <p:nvPr/>
        </p:nvSpPr>
        <p:spPr>
          <a:xfrm>
            <a:off x="467544" y="1779662"/>
            <a:ext cx="84249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Données CONSORES 2024</a:t>
            </a:r>
            <a:b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Hôpital Lozère : 517 DDJ/1000 Journées d’hospitalisation (hausse par rapport à 2023 : 422 DDJ/ 1000 JH)</a:t>
            </a: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Hôpital Saint </a:t>
            </a:r>
            <a:r>
              <a:rPr lang="fr-FR" dirty="0" err="1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Chely</a:t>
            </a: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: 261 DDJ/1000 Journées d’hospitalisation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Moyenne des établissements de taille comparable : 380,5 </a:t>
            </a:r>
            <a:b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fr-FR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Tx/>
              <a:buChar char="-"/>
            </a:pPr>
            <a:r>
              <a:rPr lang="fr-FR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Hôpital Florac : 23,8 DDJ/100 Journées d’hospitalisation (Top 8 sur 162 établissements équivalents).</a:t>
            </a:r>
          </a:p>
          <a:p>
            <a:pPr marL="285750" indent="-285750">
              <a:buFontTx/>
              <a:buChar char="-"/>
            </a:pPr>
            <a:endParaRPr lang="fr-FR" dirty="0"/>
          </a:p>
          <a:p>
            <a:pPr marL="285750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29794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6150</TotalTime>
  <Words>774</Words>
  <Application>Microsoft Office PowerPoint</Application>
  <PresentationFormat>Affichage à l'écran (16:9)</PresentationFormat>
  <Paragraphs>99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Comic Sans MS</vt:lpstr>
      <vt:lpstr>Segoe UI</vt:lpstr>
      <vt:lpstr>Wingdings</vt:lpstr>
      <vt:lpstr>Thème Office</vt:lpstr>
      <vt:lpstr>Consommations et résistances aux antibiotiques en ville en EHPAD et à l’hôpital   </vt:lpstr>
      <vt:lpstr>Consommation globale des antibiotiques en ville (Lozère)</vt:lpstr>
      <vt:lpstr>Consommations par familles d’antibiotiques en ville</vt:lpstr>
      <vt:lpstr>Consommations par familles d’antibiotiques en ville</vt:lpstr>
      <vt:lpstr>Consommations par familles d’antibiotiques en ville</vt:lpstr>
      <vt:lpstr>Consommation d’antibiotiques en EHPAD (Occitanie)</vt:lpstr>
      <vt:lpstr>Consommation par familles d’antibiotiques en EHPAD (Occitanie)</vt:lpstr>
      <vt:lpstr>Consommation d’antibiotiques en EHPAD sans PUI en Lozère</vt:lpstr>
      <vt:lpstr>Consommation d’antibiotiques en établissements sanitaires</vt:lpstr>
      <vt:lpstr>Consommation d’antibiotiques en établissements sanitaires (Hôpital Lozère)</vt:lpstr>
      <vt:lpstr>Résistances antibiotiques</vt:lpstr>
      <vt:lpstr>Résistances antibiotiques</vt:lpstr>
      <vt:lpstr>Résistances antibiotiques en 2024</vt:lpstr>
      <vt:lpstr>Résistances antibiotiques: E.Coli urinaire</vt:lpstr>
      <vt:lpstr>Résistances antibiotiques (Staphylocoques Aureus, France)</vt:lpstr>
      <vt:lpstr>Présentation PowerPoint</vt:lpstr>
      <vt:lpstr>Conclusion</vt:lpstr>
      <vt:lpstr>Merci de votre attention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jauvra</dc:creator>
  <cp:lastModifiedBy>GUDIN Bastien</cp:lastModifiedBy>
  <cp:revision>200</cp:revision>
  <dcterms:created xsi:type="dcterms:W3CDTF">2016-12-20T08:32:31Z</dcterms:created>
  <dcterms:modified xsi:type="dcterms:W3CDTF">2025-12-09T14:43:55Z</dcterms:modified>
</cp:coreProperties>
</file>