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2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82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804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7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431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53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09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08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014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35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785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4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92649-E160-4255-A824-023E3C09D96C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D4738-80C9-474B-BE5A-C5745B339B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719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ars-oc-alerte@ars.sante.f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Actualités rougeole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Merle De Boever Corinne</a:t>
            </a:r>
          </a:p>
          <a:p>
            <a:r>
              <a:rPr lang="fr-FR" dirty="0" smtClean="0"/>
              <a:t>PH-MIT</a:t>
            </a:r>
          </a:p>
          <a:p>
            <a:r>
              <a:rPr lang="fr-FR" dirty="0" smtClean="0"/>
              <a:t>18/06/2025</a:t>
            </a:r>
            <a:endParaRPr lang="fr-FR" dirty="0"/>
          </a:p>
        </p:txBody>
      </p:sp>
      <p:pic>
        <p:nvPicPr>
          <p:cNvPr id="1026" name="Picture 2" descr="Measles Virus. Illustration Stock Illustration - Illustration of coug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67" y="263768"/>
            <a:ext cx="4514850" cy="191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0143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Epidémiologie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Depuis 2022, </a:t>
            </a:r>
            <a:r>
              <a:rPr lang="fr-FR" dirty="0" smtClean="0">
                <a:solidFill>
                  <a:schemeClr val="accent5"/>
                </a:solidFill>
              </a:rPr>
              <a:t>recrudescence des épidémies de rougeole </a:t>
            </a:r>
            <a:r>
              <a:rPr lang="fr-FR" dirty="0" smtClean="0"/>
              <a:t>dues à plusieurs années de </a:t>
            </a:r>
            <a:r>
              <a:rPr lang="fr-FR" dirty="0" smtClean="0">
                <a:solidFill>
                  <a:schemeClr val="accent5"/>
                </a:solidFill>
              </a:rPr>
              <a:t>baisse de la couverture vaccinale </a:t>
            </a:r>
            <a:r>
              <a:rPr lang="fr-FR" dirty="0" smtClean="0"/>
              <a:t>constatée après la pandémie Covid-19</a:t>
            </a:r>
          </a:p>
          <a:p>
            <a:r>
              <a:rPr lang="fr-FR" dirty="0" smtClean="0"/>
              <a:t>2024 dans le monde : 306 000 cas déclarés : </a:t>
            </a:r>
            <a:r>
              <a:rPr lang="fr-FR" b="1" dirty="0" smtClean="0">
                <a:solidFill>
                  <a:schemeClr val="accent5"/>
                </a:solidFill>
              </a:rPr>
              <a:t>+79% par rapport à 2022</a:t>
            </a:r>
          </a:p>
          <a:p>
            <a:r>
              <a:rPr lang="fr-FR" b="1" dirty="0" smtClean="0">
                <a:solidFill>
                  <a:schemeClr val="accent5"/>
                </a:solidFill>
              </a:rPr>
              <a:t>En France </a:t>
            </a:r>
            <a:r>
              <a:rPr lang="fr-FR" dirty="0" smtClean="0"/>
              <a:t>en 2023 : </a:t>
            </a:r>
            <a:r>
              <a:rPr lang="fr-FR" b="1" dirty="0" smtClean="0">
                <a:solidFill>
                  <a:schemeClr val="accent5"/>
                </a:solidFill>
              </a:rPr>
              <a:t>cas multipliés par 8 /2022 </a:t>
            </a:r>
            <a:r>
              <a:rPr lang="fr-FR" dirty="0" smtClean="0"/>
              <a:t>: une centaine de cas poches d’individus réceptifs chez ado/jeunes adultes ou au sein de populations éloignées du système de santé; à l’origine premier cas souvent importé</a:t>
            </a:r>
          </a:p>
          <a:p>
            <a:r>
              <a:rPr lang="fr-FR" b="1" dirty="0" smtClean="0"/>
              <a:t>Hérault</a:t>
            </a:r>
            <a:r>
              <a:rPr lang="fr-FR" dirty="0" smtClean="0"/>
              <a:t> : 2 clusters actifs sur les communes de </a:t>
            </a:r>
            <a:r>
              <a:rPr lang="fr-FR" dirty="0" smtClean="0">
                <a:solidFill>
                  <a:schemeClr val="accent5"/>
                </a:solidFill>
              </a:rPr>
              <a:t>Montpellier</a:t>
            </a:r>
            <a:r>
              <a:rPr lang="fr-FR" dirty="0" smtClean="0"/>
              <a:t> et </a:t>
            </a:r>
            <a:r>
              <a:rPr lang="fr-FR" dirty="0" smtClean="0">
                <a:solidFill>
                  <a:schemeClr val="accent5"/>
                </a:solidFill>
              </a:rPr>
              <a:t>Lunel</a:t>
            </a:r>
          </a:p>
        </p:txBody>
      </p:sp>
      <p:sp>
        <p:nvSpPr>
          <p:cNvPr id="4" name="Étoile à 6 branches 3"/>
          <p:cNvSpPr/>
          <p:nvPr/>
        </p:nvSpPr>
        <p:spPr>
          <a:xfrm>
            <a:off x="8932985" y="386557"/>
            <a:ext cx="1547446" cy="112572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Ca monte!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565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Une maladie virale très contagieuse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Maladie à déclaration obligatoire </a:t>
            </a:r>
          </a:p>
          <a:p>
            <a:pPr marL="457200" lvl="1" indent="0">
              <a:buNone/>
            </a:pPr>
            <a:r>
              <a:rPr lang="fr-FR" dirty="0" smtClean="0"/>
              <a:t>               </a:t>
            </a:r>
            <a:r>
              <a:rPr lang="fr-FR" dirty="0" smtClean="0">
                <a:solidFill>
                  <a:schemeClr val="accent5"/>
                </a:solidFill>
              </a:rPr>
              <a:t>Signalement dès la suspicion pour mettre en place les mesures de santé publique autour d’un cas/pop générale</a:t>
            </a:r>
            <a:endParaRPr lang="fr-FR" dirty="0" smtClean="0"/>
          </a:p>
          <a:p>
            <a:r>
              <a:rPr lang="fr-FR" dirty="0" smtClean="0">
                <a:solidFill>
                  <a:schemeClr val="accent5"/>
                </a:solidFill>
              </a:rPr>
              <a:t>Transmission par </a:t>
            </a:r>
            <a:r>
              <a:rPr lang="fr-FR" b="1" dirty="0" smtClean="0">
                <a:solidFill>
                  <a:schemeClr val="accent5"/>
                </a:solidFill>
              </a:rPr>
              <a:t>voie aérienne </a:t>
            </a:r>
            <a:r>
              <a:rPr lang="fr-FR" dirty="0" smtClean="0"/>
              <a:t>; </a:t>
            </a:r>
            <a:r>
              <a:rPr lang="fr-FR" b="1" dirty="0" smtClean="0">
                <a:solidFill>
                  <a:schemeClr val="accent5"/>
                </a:solidFill>
              </a:rPr>
              <a:t>Forte contagiosité </a:t>
            </a:r>
            <a:r>
              <a:rPr lang="fr-FR" dirty="0" smtClean="0"/>
              <a:t>: R0 entre 9 et 18</a:t>
            </a:r>
          </a:p>
          <a:p>
            <a:r>
              <a:rPr lang="fr-FR" dirty="0" smtClean="0"/>
              <a:t>Période de </a:t>
            </a:r>
            <a:r>
              <a:rPr lang="fr-FR" dirty="0" smtClean="0">
                <a:solidFill>
                  <a:schemeClr val="accent5"/>
                </a:solidFill>
              </a:rPr>
              <a:t>contagiosité</a:t>
            </a:r>
            <a:r>
              <a:rPr lang="fr-FR" dirty="0" smtClean="0"/>
              <a:t> : veille des premiers signes jusqu’à J5 de l’éruption</a:t>
            </a:r>
          </a:p>
          <a:p>
            <a:r>
              <a:rPr lang="fr-FR" dirty="0" smtClean="0"/>
              <a:t>Possibilité d’une </a:t>
            </a:r>
            <a:r>
              <a:rPr lang="fr-FR" dirty="0" smtClean="0">
                <a:solidFill>
                  <a:schemeClr val="accent5"/>
                </a:solidFill>
              </a:rPr>
              <a:t>épidémie </a:t>
            </a:r>
            <a:r>
              <a:rPr lang="fr-FR" dirty="0" smtClean="0"/>
              <a:t>quand taux de personnes dans une population non vaccinées &gt; 10%</a:t>
            </a:r>
            <a:endParaRPr lang="fr-FR" dirty="0"/>
          </a:p>
        </p:txBody>
      </p:sp>
      <p:sp>
        <p:nvSpPr>
          <p:cNvPr id="5" name="Flèche droite 4"/>
          <p:cNvSpPr/>
          <p:nvPr/>
        </p:nvSpPr>
        <p:spPr>
          <a:xfrm>
            <a:off x="1351128" y="2410878"/>
            <a:ext cx="1009935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225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CAT autour d’un cas (1)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1-Signaler toute suspicion </a:t>
            </a:r>
            <a:r>
              <a:rPr lang="fr-FR" dirty="0" smtClean="0"/>
              <a:t>au 0800 301 301 ou sur </a:t>
            </a:r>
          </a:p>
          <a:p>
            <a:pPr marL="0" indent="0">
              <a:buNone/>
            </a:pPr>
            <a:r>
              <a:rPr lang="fr-FR" dirty="0" smtClean="0">
                <a:hlinkClick r:id="rId2"/>
              </a:rPr>
              <a:t>ars-oc-alerte@ars.sante.fr</a:t>
            </a:r>
            <a:r>
              <a:rPr lang="fr-FR" dirty="0" smtClean="0"/>
              <a:t> (formulaire </a:t>
            </a:r>
            <a:r>
              <a:rPr lang="fr-FR" dirty="0" err="1" smtClean="0"/>
              <a:t>Cerfa</a:t>
            </a:r>
            <a:r>
              <a:rPr lang="fr-FR" dirty="0" smtClean="0"/>
              <a:t> rougeole): </a:t>
            </a:r>
            <a:r>
              <a:rPr lang="fr-FR" dirty="0" smtClean="0">
                <a:solidFill>
                  <a:schemeClr val="accent5"/>
                </a:solidFill>
              </a:rPr>
              <a:t>déclaration obligatoire</a:t>
            </a:r>
          </a:p>
          <a:p>
            <a:pPr marL="0" indent="0">
              <a:buNone/>
            </a:pPr>
            <a:r>
              <a:rPr lang="fr-FR" b="1" dirty="0" smtClean="0"/>
              <a:t>2-Triade clinique </a:t>
            </a:r>
            <a:r>
              <a:rPr lang="fr-FR" dirty="0" smtClean="0"/>
              <a:t>pour le signalement, </a:t>
            </a:r>
            <a:r>
              <a:rPr lang="fr-FR" b="1" dirty="0" smtClean="0"/>
              <a:t>quel que soit le statut vaccinal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accent5"/>
                </a:solidFill>
              </a:rPr>
              <a:t>Fièvre&gt;38,5°C, éruption </a:t>
            </a:r>
            <a:r>
              <a:rPr lang="fr-FR" dirty="0" err="1" smtClean="0">
                <a:solidFill>
                  <a:schemeClr val="accent5"/>
                </a:solidFill>
              </a:rPr>
              <a:t>maculo</a:t>
            </a:r>
            <a:r>
              <a:rPr lang="fr-FR" dirty="0" smtClean="0">
                <a:solidFill>
                  <a:schemeClr val="accent5"/>
                </a:solidFill>
              </a:rPr>
              <a:t>-papuleuse et au moins 1 signe parmi : conjonctivite, coryza, toux, signe de </a:t>
            </a:r>
            <a:r>
              <a:rPr lang="fr-FR" dirty="0" err="1" smtClean="0">
                <a:solidFill>
                  <a:schemeClr val="accent5"/>
                </a:solidFill>
              </a:rPr>
              <a:t>Köplik</a:t>
            </a:r>
            <a:endParaRPr lang="fr-FR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fr-FR" b="1" dirty="0" smtClean="0"/>
              <a:t>Attention aux </a:t>
            </a:r>
            <a:r>
              <a:rPr lang="fr-FR" dirty="0" smtClean="0">
                <a:solidFill>
                  <a:schemeClr val="accent5"/>
                </a:solidFill>
              </a:rPr>
              <a:t>formes compliquées et graves chez l’adulte </a:t>
            </a:r>
            <a:r>
              <a:rPr lang="fr-FR" dirty="0" smtClean="0"/>
              <a:t>: Surinfections bactériennes, pneumonies, complications neurologiques…</a:t>
            </a:r>
          </a:p>
        </p:txBody>
      </p:sp>
    </p:spTree>
    <p:extLst>
      <p:ext uri="{BB962C8B-B14F-4D97-AF65-F5344CB8AC3E}">
        <p14:creationId xmlns:p14="http://schemas.microsoft.com/office/powerpoint/2010/main" val="3795354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CAT autour d’un cas (2)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3-Prescrire une </a:t>
            </a:r>
            <a:r>
              <a:rPr lang="fr-FR" b="1" dirty="0" smtClean="0"/>
              <a:t>PCR</a:t>
            </a:r>
            <a:r>
              <a:rPr lang="fr-FR" dirty="0" smtClean="0"/>
              <a:t> sur </a:t>
            </a:r>
            <a:r>
              <a:rPr lang="fr-FR" dirty="0" smtClean="0">
                <a:solidFill>
                  <a:schemeClr val="accent5"/>
                </a:solidFill>
              </a:rPr>
              <a:t>un prélèvement rhino-pharyngé par écouvillon  </a:t>
            </a:r>
            <a:r>
              <a:rPr lang="fr-FR" dirty="0" smtClean="0"/>
              <a:t>(ARN viral détectable jusqu’à 10 jours après le début de l’éruption) +++</a:t>
            </a:r>
          </a:p>
          <a:p>
            <a:pPr marL="0" indent="0">
              <a:buNone/>
            </a:pPr>
            <a:r>
              <a:rPr lang="fr-FR" dirty="0" smtClean="0"/>
              <a:t>Sérologie : </a:t>
            </a:r>
            <a:r>
              <a:rPr lang="fr-FR" dirty="0" err="1" smtClean="0"/>
              <a:t>IgM</a:t>
            </a:r>
            <a:r>
              <a:rPr lang="fr-FR" dirty="0" smtClean="0"/>
              <a:t> sériques positifs dès J3 jusqu’à J28-60</a:t>
            </a:r>
          </a:p>
          <a:p>
            <a:pPr marL="0" indent="0">
              <a:buNone/>
            </a:pPr>
            <a:r>
              <a:rPr lang="fr-FR" dirty="0" err="1" smtClean="0"/>
              <a:t>IgM</a:t>
            </a:r>
            <a:r>
              <a:rPr lang="fr-FR" dirty="0" smtClean="0"/>
              <a:t> salivaires recherchés sur écouvillon gingival positif entre S1 et S6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4-</a:t>
            </a:r>
            <a:r>
              <a:rPr lang="fr-FR" b="1" dirty="0" smtClean="0"/>
              <a:t>Eviction</a:t>
            </a:r>
            <a:r>
              <a:rPr lang="fr-FR" dirty="0" smtClean="0"/>
              <a:t> de la collectivité le temps d’avoir la confirmation ou jusqu’à 5 jours après le début de l’éruption (contagiosité : 1 jour avant et 5 jours après l’éruption)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0692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CAT autour d’un cas (3)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 smtClean="0"/>
              <a:t>5-Sujets contacts non vaccinés ou  schéma incomplet, sans antécédent de rougeole</a:t>
            </a:r>
            <a:r>
              <a:rPr lang="fr-FR" dirty="0" smtClean="0"/>
              <a:t>: proposer une </a:t>
            </a:r>
            <a:r>
              <a:rPr lang="fr-FR" b="1" dirty="0" smtClean="0"/>
              <a:t>prophylaxie post-exposition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</a:t>
            </a:r>
            <a:r>
              <a:rPr lang="fr-FR" dirty="0" smtClean="0">
                <a:solidFill>
                  <a:schemeClr val="accent5"/>
                </a:solidFill>
              </a:rPr>
              <a:t>vaccin ROR (vaccin vivant) </a:t>
            </a:r>
            <a:r>
              <a:rPr lang="fr-FR" dirty="0" smtClean="0"/>
              <a:t>dans les 72 h post contact potentiellement infectant (possible chez les nourrissons à partir de 6 mois)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</a:t>
            </a:r>
            <a:r>
              <a:rPr lang="fr-FR" dirty="0" err="1" smtClean="0">
                <a:solidFill>
                  <a:schemeClr val="accent5"/>
                </a:solidFill>
              </a:rPr>
              <a:t>Ig</a:t>
            </a:r>
            <a:r>
              <a:rPr lang="fr-FR" dirty="0" smtClean="0">
                <a:solidFill>
                  <a:schemeClr val="accent5"/>
                </a:solidFill>
              </a:rPr>
              <a:t> polyvalentes </a:t>
            </a:r>
            <a:r>
              <a:rPr lang="fr-FR" dirty="0" smtClean="0"/>
              <a:t>dans les 6 jours qui suivent l’exposition pour les personnes ne pouvant pas recevoir le vaccin (femmes enceintes, immunodéprimés, nourrissons)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6-Vérifier et </a:t>
            </a:r>
            <a:r>
              <a:rPr lang="fr-FR" b="1" dirty="0" smtClean="0"/>
              <a:t>mettre à jour le statut vaccinal </a:t>
            </a:r>
            <a:r>
              <a:rPr lang="fr-FR" dirty="0" smtClean="0"/>
              <a:t>de votre patientèle si pas d’antécédent de vaccination et absence d’antécédent de rougeole (pas de nécessité de sérologie)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-sujets nés avant 1980 : 1 dose de vaccin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-sujets nés après 1980 : 2 doses de vaccin à au moins 1 mois d’intervalle (3 doses si vaccination débutée avant l’âge d’1 an avec dose à M12 et M16-18)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0335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Type d’isolement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Précaution Air pour le patient suspect et les sujets contacts: masque FFP2</a:t>
            </a:r>
          </a:p>
          <a:p>
            <a:r>
              <a:rPr lang="fr-FR" dirty="0" smtClean="0"/>
              <a:t>Persistance du virus jusqu’à 2 h dans l’air et/ou les surfaces</a:t>
            </a:r>
            <a:endParaRPr lang="fr-FR" dirty="0"/>
          </a:p>
        </p:txBody>
      </p:sp>
      <p:pic>
        <p:nvPicPr>
          <p:cNvPr id="2050" name="Picture 2" descr="Masque pliable FFP2 sans valve à bon prix | Praxisdien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313" y="3725984"/>
            <a:ext cx="4514850" cy="2657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840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r>
              <a:rPr lang="fr-FR" sz="4400" dirty="0"/>
              <a:t> </a:t>
            </a:r>
            <a:r>
              <a:rPr lang="fr-FR" sz="4400" dirty="0" smtClean="0"/>
              <a:t>         MERCI DE VOTRE ATTENTION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38428543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509</Words>
  <Application>Microsoft Office PowerPoint</Application>
  <PresentationFormat>Grand écran</PresentationFormat>
  <Paragraphs>43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Actualités rougeole </vt:lpstr>
      <vt:lpstr>Epidémiologie</vt:lpstr>
      <vt:lpstr>Une maladie virale très contagieuse</vt:lpstr>
      <vt:lpstr>CAT autour d’un cas (1)</vt:lpstr>
      <vt:lpstr>CAT autour d’un cas (2)</vt:lpstr>
      <vt:lpstr>CAT autour d’un cas (3)</vt:lpstr>
      <vt:lpstr>Type d’isolement</vt:lpstr>
      <vt:lpstr>Présentation PowerPoint</vt:lpstr>
    </vt:vector>
  </TitlesOfParts>
  <Company>CHU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Actualités rougeole </dc:title>
  <dc:creator>MERLE DE BOEVER CORINNE</dc:creator>
  <cp:lastModifiedBy>MERLE DE BOEVER CORINNE</cp:lastModifiedBy>
  <cp:revision>16</cp:revision>
  <dcterms:created xsi:type="dcterms:W3CDTF">2025-04-14T13:31:16Z</dcterms:created>
  <dcterms:modified xsi:type="dcterms:W3CDTF">2025-06-10T09:27:49Z</dcterms:modified>
</cp:coreProperties>
</file>