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6" r:id="rId13"/>
    <p:sldId id="269" r:id="rId14"/>
    <p:sldId id="268" r:id="rId15"/>
    <p:sldId id="271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B4C207-AB0A-9FA5-B2AE-67D4E103B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31B0477-61AF-D33A-6C92-7D65E6A2C4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721FBD-316B-3403-60E8-A0AA460CF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E9BA-3E5E-4B18-8257-5F55D9987BD7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8F9A94-1154-8E92-8FEA-901CCACCC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FBB162-3D20-D40B-EAB7-24D7F5AAE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9EC5-319A-43E4-88EA-8BD8A4AB63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724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212D4D-31C4-9EDD-BF30-2ECA8EA9E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ECD0B1E-B98E-269E-755D-FB481BD25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521981-9682-8EAB-6271-5A6C94809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E9BA-3E5E-4B18-8257-5F55D9987BD7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2410F9-3EF3-1A99-485D-9B5D60C7A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24D0AC-8729-F256-ACFD-E7DEF31EA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9EC5-319A-43E4-88EA-8BD8A4AB63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6247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C0BB88B-0477-AED6-9D6B-5D1201F20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E467593-8FC5-7BD0-A400-832CE9C225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DF476D-ABA3-F5F8-3336-20E25524F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E9BA-3E5E-4B18-8257-5F55D9987BD7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C0A9B1-F813-387D-8275-F13ED1ABE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68A3EA-EF84-5708-2626-A673A4056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9EC5-319A-43E4-88EA-8BD8A4AB63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965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eur et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Auteur et date</a:t>
            </a:r>
          </a:p>
        </p:txBody>
      </p:sp>
      <p:sp>
        <p:nvSpPr>
          <p:cNvPr id="12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Titre de la présentation</a:t>
            </a:r>
          </a:p>
        </p:txBody>
      </p:sp>
      <p:sp>
        <p:nvSpPr>
          <p:cNvPr id="1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Sous-titre de la présentation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684799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035496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re de diapositiv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43" name="Sous-titre de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Sous-titre de diapositive</a:t>
            </a:r>
          </a:p>
        </p:txBody>
      </p:sp>
      <p:sp>
        <p:nvSpPr>
          <p:cNvPr id="44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590227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1453A0-240E-4B7B-5565-4D84416B0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AE1BBB-CC86-B5CF-434D-6C8206028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EF67B6-13F4-15DD-6315-567A0A16C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E9BA-3E5E-4B18-8257-5F55D9987BD7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ECE31-3AA3-197D-CF5A-F5A572C92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CA92FC-0326-E707-BB29-B12179114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9EC5-319A-43E4-88EA-8BD8A4AB63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22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72AE1A-F0E4-4118-C7E1-C77ABBAC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430227-F0C8-CD37-748D-947C0DFD3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A8B049-9EAC-3EE0-C3F9-1C2ADFA7B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E9BA-3E5E-4B18-8257-5F55D9987BD7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928E37-1B4B-0D2A-9713-46D32ABA9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ECCA6B-17E1-98C0-0766-9091CFC1B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9EC5-319A-43E4-88EA-8BD8A4AB63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878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C3005B-94A3-4DF9-FDA0-3FEC66533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F61584-12C0-DB25-5A81-EA0E43E6FA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D67FB59-224B-274D-40D4-FF87832550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DF16CD-1705-D320-1073-CE3459FF5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E9BA-3E5E-4B18-8257-5F55D9987BD7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70CDB39-2D6C-07BA-85DD-B038438B5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BB45A33-890A-C4E8-0FC4-57DCC8144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9EC5-319A-43E4-88EA-8BD8A4AB63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2882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7D6A88-31B6-B6D0-014C-71FACEEDA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A5815C-1548-9A55-BF69-BA90D9C0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88B4DEA-3BE1-D3CF-1EEF-3C8E82351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BC8F13D-072E-9EDA-8AC6-53542C4118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01DDFE9-0646-4018-5433-1A6816F16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F1C02A5-72BA-7174-E0BA-1801A127E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E9BA-3E5E-4B18-8257-5F55D9987BD7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DF34921-DECA-C478-2BC6-17B428565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BC74897-82DE-CFBD-6A3E-0E82CFAC1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9EC5-319A-43E4-88EA-8BD8A4AB63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447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A19BAD-FE32-9168-738A-484831AA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A70D5AB-6977-C18F-357E-6A723C595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E9BA-3E5E-4B18-8257-5F55D9987BD7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DD58FA4-23D6-3B49-A888-6DD9841DA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F7CF9C8-5EB4-29DD-077F-4530F775B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9EC5-319A-43E4-88EA-8BD8A4AB63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7533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27AC59-C8FF-23F6-D9D3-CA6CCA358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E9BA-3E5E-4B18-8257-5F55D9987BD7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EE958B4-A7F2-8757-BF79-A3ABBB7A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7F4026-ED4E-1874-DF1D-DF0200DFA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9EC5-319A-43E4-88EA-8BD8A4AB63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4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8D7E49-1292-0EBE-23CD-2F7C4822D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A62723-6DAE-E097-18F2-0C7415FA0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0FA7E1A-C99B-CD0D-A0C7-982F11503E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A8B002B-434E-BCA4-8D72-734D8772C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E9BA-3E5E-4B18-8257-5F55D9987BD7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890AB47-ED6E-1855-FACE-072420916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82F93E1-65FF-9A35-EED7-59F9B97A4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9EC5-319A-43E4-88EA-8BD8A4AB63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96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F81A3-7AF8-6621-6E1F-04C8AD1D6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96556D4-CA3C-24F4-A25D-58AE151FBF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C137D8-3ECE-891E-21D4-1428BD4C0F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50885CC-F1A1-04A9-048D-17863E5E4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E9BA-3E5E-4B18-8257-5F55D9987BD7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AF676E9-FBDD-8797-F88C-ADA39C8D5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E0CF50-2158-E81A-E5E2-D7F2A405C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9EC5-319A-43E4-88EA-8BD8A4AB63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64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F853955-B271-9932-25EE-A0C73A6E1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47A377-5697-8FB7-4DE0-854108350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65A942-AD7E-6357-7110-776409CB69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6DE9BA-3E5E-4B18-8257-5F55D9987BD7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80A91C-D211-63D8-3C5C-26620F7906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309A5F-C897-A190-0257-85AFEC2B80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1E9EC5-319A-43E4-88EA-8BD8A4AB63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4401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1B8890-0F1A-C5B5-ADFA-A049A5D8E6B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vert="horz" lIns="22860" tIns="22860" rIns="22860" bIns="22860" rtlCol="0" anchor="t">
            <a:normAutofit lnSpcReduction="10000"/>
          </a:bodyPr>
          <a:lstStyle/>
          <a:p>
            <a:r>
              <a:rPr lang="en-US"/>
              <a:t>Dr Merle De Boever Corinne SMIT-CHU Montpellier et EMA LOZERE    10/06/2026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99053B-6092-9FBC-FA50-12060F618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  ARBOVIROSES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1D875E-01F1-E76E-1FC4-81B5914E7E7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 vert="horz" lIns="25400" tIns="25400" rIns="25400" bIns="25400" rtlCol="0" anchor="t">
            <a:normAutofit/>
          </a:bodyPr>
          <a:lstStyle/>
          <a:p>
            <a:r>
              <a:rPr lang="en-US"/>
              <a:t>                       Clinique-Diagnostic-Prevention</a:t>
            </a:r>
          </a:p>
        </p:txBody>
      </p:sp>
      <p:pic>
        <p:nvPicPr>
          <p:cNvPr id="5" name="Picture 4" descr="Gare aux moustiques tigres ! - Ville de Paris">
            <a:extLst>
              <a:ext uri="{FF2B5EF4-FFF2-40B4-BE49-F238E27FC236}">
                <a16:creationId xmlns:a16="http://schemas.microsoft.com/office/drawing/2014/main" id="{123A1C28-177C-C5DA-57DB-203D37908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847" y="704186"/>
            <a:ext cx="2354179" cy="156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3951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Text 0"/>
          <p:cNvSpPr txBox="1"/>
          <p:nvPr/>
        </p:nvSpPr>
        <p:spPr>
          <a:xfrm>
            <a:off x="609600" y="348585"/>
            <a:ext cx="1097280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2438400">
              <a:lnSpc>
                <a:spcPct val="100000"/>
              </a:lnSpc>
              <a:spcBef>
                <a:spcPts val="0"/>
              </a:spcBef>
              <a:defRPr sz="52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sz="2600"/>
              <a:t>Zika</a:t>
            </a:r>
          </a:p>
        </p:txBody>
      </p:sp>
      <p:sp>
        <p:nvSpPr>
          <p:cNvPr id="376" name="Shape 1"/>
          <p:cNvSpPr/>
          <p:nvPr/>
        </p:nvSpPr>
        <p:spPr>
          <a:xfrm>
            <a:off x="609600" y="877824"/>
            <a:ext cx="1219201" cy="30481"/>
          </a:xfrm>
          <a:prstGeom prst="rect">
            <a:avLst/>
          </a:prstGeom>
          <a:solidFill>
            <a:srgbClr val="EF9F27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1219200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377" name="Shape 2"/>
          <p:cNvSpPr/>
          <p:nvPr/>
        </p:nvSpPr>
        <p:spPr>
          <a:xfrm>
            <a:off x="609600" y="1219200"/>
            <a:ext cx="5242561" cy="4632961"/>
          </a:xfrm>
          <a:prstGeom prst="roundRect">
            <a:avLst>
              <a:gd name="adj" fmla="val 2632"/>
            </a:avLst>
          </a:prstGeom>
          <a:solidFill>
            <a:srgbClr val="122F42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1219200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378" name="Text 3"/>
          <p:cNvSpPr txBox="1"/>
          <p:nvPr/>
        </p:nvSpPr>
        <p:spPr>
          <a:xfrm>
            <a:off x="853440" y="1440365"/>
            <a:ext cx="47548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24384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EF9F2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sz="1800" dirty="0"/>
              <a:t>Clinique &amp; complications</a:t>
            </a:r>
            <a:r>
              <a:rPr lang="fr-FR" sz="1800" dirty="0"/>
              <a:t> du Zika </a:t>
            </a:r>
            <a:endParaRPr sz="1800" dirty="0"/>
          </a:p>
        </p:txBody>
      </p:sp>
      <p:sp>
        <p:nvSpPr>
          <p:cNvPr id="379" name="Text 4"/>
          <p:cNvSpPr txBox="1"/>
          <p:nvPr/>
        </p:nvSpPr>
        <p:spPr>
          <a:xfrm>
            <a:off x="853440" y="1681794"/>
            <a:ext cx="4754880" cy="2049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1219200">
              <a:spcBef>
                <a:spcPts val="500"/>
              </a:spcBef>
              <a:defRPr sz="2600">
                <a:solidFill>
                  <a:srgbClr val="8BAAB8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endParaRPr sz="1300" dirty="0"/>
          </a:p>
          <a:p>
            <a:pPr marL="445770" indent="-445770" defTabSz="1219200">
              <a:spcBef>
                <a:spcPts val="500"/>
              </a:spcBef>
              <a:buSzPct val="100000"/>
              <a:buChar char="•"/>
              <a:defRPr sz="2600">
                <a:solidFill>
                  <a:srgbClr val="8BAAB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300" dirty="0"/>
              <a:t>80 % des infections </a:t>
            </a:r>
            <a:r>
              <a:rPr sz="1300" dirty="0" err="1"/>
              <a:t>asymptomatiques</a:t>
            </a:r>
            <a:endParaRPr sz="1300" dirty="0"/>
          </a:p>
          <a:p>
            <a:pPr marL="445770" indent="-445770" defTabSz="1219200">
              <a:spcBef>
                <a:spcPts val="500"/>
              </a:spcBef>
              <a:buSzPct val="100000"/>
              <a:buChar char="•"/>
              <a:defRPr sz="2600">
                <a:solidFill>
                  <a:srgbClr val="8BAAB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300" dirty="0" err="1"/>
              <a:t>Fièvre</a:t>
            </a:r>
            <a:r>
              <a:rPr sz="1300" dirty="0"/>
              <a:t> </a:t>
            </a:r>
            <a:r>
              <a:rPr sz="1300" dirty="0" err="1"/>
              <a:t>modérée</a:t>
            </a:r>
            <a:r>
              <a:rPr sz="1300" dirty="0"/>
              <a:t>, rash </a:t>
            </a:r>
            <a:r>
              <a:rPr sz="1300" dirty="0" err="1"/>
              <a:t>prurigineux</a:t>
            </a:r>
            <a:r>
              <a:rPr sz="1300" dirty="0"/>
              <a:t>, </a:t>
            </a:r>
            <a:r>
              <a:rPr sz="1300" dirty="0" err="1"/>
              <a:t>conjonctivite</a:t>
            </a:r>
            <a:r>
              <a:rPr sz="1300" dirty="0"/>
              <a:t> non </a:t>
            </a:r>
            <a:r>
              <a:rPr sz="1300" dirty="0" err="1"/>
              <a:t>purulente</a:t>
            </a:r>
            <a:endParaRPr sz="1300" dirty="0"/>
          </a:p>
          <a:p>
            <a:pPr marL="445770" indent="-445770" defTabSz="1219200">
              <a:spcBef>
                <a:spcPts val="500"/>
              </a:spcBef>
              <a:buSzPct val="100000"/>
              <a:buChar char="•"/>
              <a:defRPr sz="2600">
                <a:solidFill>
                  <a:srgbClr val="8BAAB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300" dirty="0" err="1"/>
              <a:t>Arthralgies</a:t>
            </a:r>
            <a:r>
              <a:rPr sz="1300" dirty="0"/>
              <a:t> </a:t>
            </a:r>
            <a:r>
              <a:rPr sz="1300" dirty="0" err="1"/>
              <a:t>modérées</a:t>
            </a:r>
            <a:r>
              <a:rPr sz="1300" dirty="0"/>
              <a:t>, </a:t>
            </a:r>
            <a:r>
              <a:rPr sz="1300" dirty="0" err="1"/>
              <a:t>myalgies</a:t>
            </a:r>
            <a:endParaRPr sz="1300" dirty="0"/>
          </a:p>
          <a:p>
            <a:pPr marL="445770" indent="-445770" defTabSz="1219200">
              <a:spcBef>
                <a:spcPts val="500"/>
              </a:spcBef>
              <a:buSzPct val="100000"/>
              <a:buChar char="•"/>
              <a:defRPr sz="2600">
                <a:solidFill>
                  <a:srgbClr val="E24B4A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300" dirty="0"/>
              <a:t>Complications graves </a:t>
            </a:r>
            <a:r>
              <a:rPr sz="1300" dirty="0" err="1"/>
              <a:t>rares</a:t>
            </a:r>
            <a:endParaRPr sz="1300" dirty="0"/>
          </a:p>
          <a:p>
            <a:pPr marL="445770" indent="-445770" defTabSz="1219200">
              <a:spcBef>
                <a:spcPts val="500"/>
              </a:spcBef>
              <a:buSzPct val="100000"/>
              <a:buChar char="•"/>
              <a:defRPr sz="2600">
                <a:solidFill>
                  <a:srgbClr val="8BAAB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300" dirty="0"/>
              <a:t>Syndrome de Guillain-Barré (</a:t>
            </a:r>
            <a:r>
              <a:rPr sz="1300" dirty="0" err="1"/>
              <a:t>adulte</a:t>
            </a:r>
            <a:r>
              <a:rPr sz="1300" dirty="0"/>
              <a:t>)</a:t>
            </a:r>
          </a:p>
          <a:p>
            <a:pPr marL="445770" indent="-445770" defTabSz="1219200">
              <a:spcBef>
                <a:spcPts val="500"/>
              </a:spcBef>
              <a:buSzPct val="100000"/>
              <a:buChar char="•"/>
              <a:defRPr sz="2600">
                <a:solidFill>
                  <a:srgbClr val="8BAAB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300" dirty="0" err="1"/>
              <a:t>Microcéphalie</a:t>
            </a:r>
            <a:r>
              <a:rPr sz="1300" dirty="0"/>
              <a:t> et malformations </a:t>
            </a:r>
            <a:r>
              <a:rPr sz="1300" dirty="0" err="1"/>
              <a:t>congénitales</a:t>
            </a:r>
            <a:r>
              <a:rPr sz="1300" dirty="0"/>
              <a:t> (</a:t>
            </a:r>
            <a:r>
              <a:rPr sz="1300" dirty="0" err="1"/>
              <a:t>grossesse</a:t>
            </a:r>
            <a:r>
              <a:rPr lang="fr-FR" sz="1300" dirty="0"/>
              <a:t>; 7%TMF</a:t>
            </a:r>
            <a:r>
              <a:rPr sz="1300" dirty="0"/>
              <a:t>)</a:t>
            </a:r>
          </a:p>
          <a:p>
            <a:pPr marL="445770" indent="-445770" defTabSz="1219200">
              <a:spcBef>
                <a:spcPts val="500"/>
              </a:spcBef>
              <a:buSzPct val="100000"/>
              <a:buChar char="•"/>
              <a:defRPr sz="2600">
                <a:solidFill>
                  <a:srgbClr val="8BAAB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300" dirty="0"/>
              <a:t>Transmission </a:t>
            </a:r>
            <a:r>
              <a:rPr sz="1300" dirty="0" err="1"/>
              <a:t>sexuelle</a:t>
            </a:r>
            <a:r>
              <a:rPr sz="1300" dirty="0"/>
              <a:t> possible (virus dans le </a:t>
            </a:r>
            <a:r>
              <a:rPr sz="1300" dirty="0" err="1"/>
              <a:t>sperme</a:t>
            </a:r>
            <a:r>
              <a:rPr sz="1300" dirty="0"/>
              <a:t> &gt;6 </a:t>
            </a:r>
            <a:r>
              <a:rPr sz="1300" dirty="0" err="1"/>
              <a:t>mois</a:t>
            </a:r>
            <a:r>
              <a:rPr sz="1300" dirty="0"/>
              <a:t>)</a:t>
            </a:r>
          </a:p>
        </p:txBody>
      </p:sp>
      <p:sp>
        <p:nvSpPr>
          <p:cNvPr id="380" name="Shape 5"/>
          <p:cNvSpPr/>
          <p:nvPr/>
        </p:nvSpPr>
        <p:spPr>
          <a:xfrm>
            <a:off x="6339840" y="1219200"/>
            <a:ext cx="5242561" cy="4632961"/>
          </a:xfrm>
          <a:prstGeom prst="roundRect">
            <a:avLst>
              <a:gd name="adj" fmla="val 2632"/>
            </a:avLst>
          </a:prstGeom>
          <a:solidFill>
            <a:srgbClr val="122F42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1219200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381" name="Text 6"/>
          <p:cNvSpPr txBox="1"/>
          <p:nvPr/>
        </p:nvSpPr>
        <p:spPr>
          <a:xfrm>
            <a:off x="6583680" y="1440365"/>
            <a:ext cx="475487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24384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D4537E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sz="1800"/>
              <a:t>Conduite à tenir</a:t>
            </a:r>
          </a:p>
        </p:txBody>
      </p:sp>
      <p:sp>
        <p:nvSpPr>
          <p:cNvPr id="382" name="Text 7"/>
          <p:cNvSpPr txBox="1"/>
          <p:nvPr/>
        </p:nvSpPr>
        <p:spPr>
          <a:xfrm>
            <a:off x="6583680" y="1889760"/>
            <a:ext cx="4754879" cy="2249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45770" indent="-445770" defTabSz="1219200">
              <a:spcBef>
                <a:spcPts val="500"/>
              </a:spcBef>
              <a:buSzPct val="100000"/>
              <a:buChar char="•"/>
              <a:defRPr sz="2600">
                <a:solidFill>
                  <a:srgbClr val="8BAAB8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300"/>
              <a:t>Diagnostic</a:t>
            </a:r>
          </a:p>
          <a:p>
            <a:pPr marL="445770" indent="-445770" defTabSz="1219200">
              <a:spcBef>
                <a:spcPts val="500"/>
              </a:spcBef>
              <a:buSzPct val="100000"/>
              <a:buChar char="•"/>
              <a:defRPr sz="2600">
                <a:solidFill>
                  <a:srgbClr val="8BAAB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300"/>
              <a:t>RT-PCR sang (J1-J14, plus longue dans les urines)</a:t>
            </a:r>
          </a:p>
          <a:p>
            <a:pPr marL="445770" indent="-445770" defTabSz="1219200">
              <a:spcBef>
                <a:spcPts val="500"/>
              </a:spcBef>
              <a:buSzPct val="100000"/>
              <a:buChar char="•"/>
              <a:defRPr sz="2600">
                <a:solidFill>
                  <a:srgbClr val="8BAAB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300"/>
              <a:t>Sérologie IgM + Ig G (réactions croisées ++ avec dengue)</a:t>
            </a:r>
          </a:p>
          <a:p>
            <a:pPr marL="445770" indent="-445770" defTabSz="1219200">
              <a:spcBef>
                <a:spcPts val="500"/>
              </a:spcBef>
              <a:buSzPct val="100000"/>
              <a:buChar char="•"/>
              <a:defRPr sz="2600">
                <a:solidFill>
                  <a:srgbClr val="E24B4A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300"/>
              <a:t>Femme enceinte : enjeu majeur</a:t>
            </a:r>
          </a:p>
          <a:p>
            <a:pPr marL="445770" indent="-445770" defTabSz="1219200">
              <a:spcBef>
                <a:spcPts val="500"/>
              </a:spcBef>
              <a:buSzPct val="100000"/>
              <a:buChar char="•"/>
              <a:defRPr sz="2600">
                <a:solidFill>
                  <a:srgbClr val="8BAAB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300"/>
              <a:t>Surveillance renforcée</a:t>
            </a:r>
          </a:p>
          <a:p>
            <a:pPr marL="445770" indent="-445770" defTabSz="1219200">
              <a:spcBef>
                <a:spcPts val="500"/>
              </a:spcBef>
              <a:buSzPct val="100000"/>
              <a:buChar char="•"/>
              <a:defRPr sz="2600">
                <a:solidFill>
                  <a:srgbClr val="8BAAB8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300"/>
              <a:t>Prévention</a:t>
            </a:r>
          </a:p>
          <a:p>
            <a:pPr marL="445770" indent="-445770" defTabSz="1219200">
              <a:spcBef>
                <a:spcPts val="500"/>
              </a:spcBef>
              <a:buSzPct val="100000"/>
              <a:buChar char="•"/>
              <a:defRPr sz="2600">
                <a:solidFill>
                  <a:srgbClr val="8BAAB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300"/>
              <a:t>LAV + protection personnelle</a:t>
            </a:r>
          </a:p>
          <a:p>
            <a:pPr marL="445770" indent="-445770" defTabSz="1219200">
              <a:spcBef>
                <a:spcPts val="500"/>
              </a:spcBef>
              <a:buSzPct val="100000"/>
              <a:buChar char="•"/>
              <a:defRPr sz="2600">
                <a:solidFill>
                  <a:srgbClr val="8BAAB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300"/>
              <a:t>Contraception recommandée 2 mois (F) / 3 mois (H) après retour de zone</a:t>
            </a:r>
          </a:p>
        </p:txBody>
      </p:sp>
      <p:pic>
        <p:nvPicPr>
          <p:cNvPr id="383" name="Image 1" descr="Image 1"/>
          <p:cNvPicPr>
            <a:picLocks noChangeAspect="1"/>
          </p:cNvPicPr>
          <p:nvPr/>
        </p:nvPicPr>
        <p:blipFill>
          <a:blip r:embed="rId2"/>
          <a:srcRect t="567"/>
          <a:stretch>
            <a:fillRect/>
          </a:stretch>
        </p:blipFill>
        <p:spPr>
          <a:xfrm>
            <a:off x="2240255" y="4786607"/>
            <a:ext cx="7356973" cy="19052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Text 0"/>
          <p:cNvSpPr txBox="1"/>
          <p:nvPr/>
        </p:nvSpPr>
        <p:spPr>
          <a:xfrm>
            <a:off x="609600" y="348585"/>
            <a:ext cx="1097280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2438400">
              <a:lnSpc>
                <a:spcPct val="100000"/>
              </a:lnSpc>
              <a:spcBef>
                <a:spcPts val="0"/>
              </a:spcBef>
              <a:defRPr sz="52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sz="2600"/>
              <a:t>Lutte antivectorielle &amp; protection personnelle</a:t>
            </a:r>
          </a:p>
        </p:txBody>
      </p:sp>
      <p:sp>
        <p:nvSpPr>
          <p:cNvPr id="386" name="Shape 1"/>
          <p:cNvSpPr/>
          <p:nvPr/>
        </p:nvSpPr>
        <p:spPr>
          <a:xfrm>
            <a:off x="609600" y="877824"/>
            <a:ext cx="1219201" cy="30481"/>
          </a:xfrm>
          <a:prstGeom prst="rect">
            <a:avLst/>
          </a:prstGeom>
          <a:solidFill>
            <a:srgbClr val="1D9E75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1219200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387" name="Shape 2"/>
          <p:cNvSpPr/>
          <p:nvPr/>
        </p:nvSpPr>
        <p:spPr>
          <a:xfrm>
            <a:off x="609600" y="1219200"/>
            <a:ext cx="5242561" cy="5187858"/>
          </a:xfrm>
          <a:prstGeom prst="roundRect">
            <a:avLst>
              <a:gd name="adj" fmla="val 2350"/>
            </a:avLst>
          </a:prstGeom>
          <a:solidFill>
            <a:srgbClr val="122F42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1219200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388" name="Text 3"/>
          <p:cNvSpPr txBox="1"/>
          <p:nvPr/>
        </p:nvSpPr>
        <p:spPr>
          <a:xfrm>
            <a:off x="853440" y="1440365"/>
            <a:ext cx="47548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24384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1D9E75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sz="1800"/>
              <a:t>Lutte antivectorielle (LAV)</a:t>
            </a:r>
          </a:p>
        </p:txBody>
      </p:sp>
      <p:sp>
        <p:nvSpPr>
          <p:cNvPr id="389" name="Text 4"/>
          <p:cNvSpPr txBox="1"/>
          <p:nvPr/>
        </p:nvSpPr>
        <p:spPr>
          <a:xfrm>
            <a:off x="853440" y="1889760"/>
            <a:ext cx="4754880" cy="3039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spAutoFit/>
          </a:bodyPr>
          <a:lstStyle/>
          <a:p>
            <a:pPr marL="445770" indent="-445770" defTabSz="1219200">
              <a:spcBef>
                <a:spcPts val="500"/>
              </a:spcBef>
              <a:buSzPct val="100000"/>
              <a:buChar char="•"/>
              <a:defRPr sz="3200">
                <a:solidFill>
                  <a:srgbClr val="8BAAB8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600" dirty="0" err="1"/>
              <a:t>Moustiques</a:t>
            </a:r>
            <a:endParaRPr lang="en-US" sz="1600" dirty="0" err="1"/>
          </a:p>
          <a:p>
            <a:pPr marL="445770" indent="-445770" defTabSz="1219200">
              <a:spcBef>
                <a:spcPts val="500"/>
              </a:spcBef>
              <a:buSzPct val="100000"/>
              <a:buChar char="•"/>
              <a:defRPr sz="3200">
                <a:solidFill>
                  <a:srgbClr val="8BAAB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600" dirty="0" err="1"/>
              <a:t>Élimination</a:t>
            </a:r>
            <a:r>
              <a:rPr sz="1600" dirty="0"/>
              <a:t> des </a:t>
            </a:r>
            <a:r>
              <a:rPr sz="1600" dirty="0" err="1"/>
              <a:t>gîtes</a:t>
            </a:r>
            <a:r>
              <a:rPr sz="1600" dirty="0"/>
              <a:t> </a:t>
            </a:r>
            <a:r>
              <a:rPr sz="1600" dirty="0" err="1"/>
              <a:t>larvaires</a:t>
            </a:r>
            <a:r>
              <a:rPr sz="1600" dirty="0"/>
              <a:t> (eaux </a:t>
            </a:r>
            <a:r>
              <a:rPr sz="1600" dirty="0" err="1"/>
              <a:t>stagnantes</a:t>
            </a:r>
            <a:r>
              <a:rPr sz="1600" dirty="0"/>
              <a:t>)</a:t>
            </a:r>
          </a:p>
          <a:p>
            <a:pPr marL="445770" indent="-445770" defTabSz="1219200">
              <a:spcBef>
                <a:spcPts val="500"/>
              </a:spcBef>
              <a:buSzPct val="100000"/>
              <a:buChar char="•"/>
              <a:defRPr sz="3200">
                <a:solidFill>
                  <a:srgbClr val="8BAAB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en-US" sz="1600" dirty="0" err="1"/>
              <a:t>Pièges</a:t>
            </a:r>
            <a:endParaRPr sz="1600" dirty="0" err="1"/>
          </a:p>
          <a:p>
            <a:pPr marL="445770" indent="-445770" defTabSz="1219200">
              <a:spcBef>
                <a:spcPts val="500"/>
              </a:spcBef>
              <a:buSzPct val="100000"/>
              <a:buChar char="•"/>
              <a:defRPr sz="3200">
                <a:solidFill>
                  <a:srgbClr val="8BAAB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600" dirty="0"/>
              <a:t>Larvicides (Bacillus thuringiensis </a:t>
            </a:r>
            <a:r>
              <a:rPr sz="1600" dirty="0" err="1"/>
              <a:t>israelensis</a:t>
            </a:r>
            <a:r>
              <a:rPr sz="1600" dirty="0"/>
              <a:t> - </a:t>
            </a:r>
            <a:r>
              <a:rPr sz="1600" dirty="0" err="1"/>
              <a:t>Bti</a:t>
            </a:r>
            <a:r>
              <a:rPr sz="1600" dirty="0"/>
              <a:t>)</a:t>
            </a:r>
          </a:p>
          <a:p>
            <a:pPr marL="445770" indent="-445770" defTabSz="1219200">
              <a:spcBef>
                <a:spcPts val="500"/>
              </a:spcBef>
              <a:buSzPct val="100000"/>
              <a:buChar char="•"/>
              <a:defRPr sz="3200">
                <a:solidFill>
                  <a:srgbClr val="8BAAB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600" dirty="0"/>
              <a:t>Adulticides (</a:t>
            </a:r>
            <a:r>
              <a:rPr sz="1600" dirty="0" err="1"/>
              <a:t>pulvérisation</a:t>
            </a:r>
            <a:r>
              <a:rPr sz="1600" dirty="0"/>
              <a:t> </a:t>
            </a:r>
            <a:r>
              <a:rPr sz="1600" dirty="0" err="1"/>
              <a:t>spatiale</a:t>
            </a:r>
            <a:r>
              <a:rPr sz="1600" dirty="0"/>
              <a:t> </a:t>
            </a:r>
            <a:r>
              <a:rPr sz="1600" dirty="0" err="1"/>
              <a:t>en</a:t>
            </a:r>
            <a:r>
              <a:rPr sz="1600" dirty="0"/>
              <a:t> </a:t>
            </a:r>
            <a:r>
              <a:rPr sz="1600" dirty="0" err="1"/>
              <a:t>épidémie</a:t>
            </a:r>
            <a:r>
              <a:rPr sz="1600" dirty="0"/>
              <a:t>)</a:t>
            </a:r>
          </a:p>
          <a:p>
            <a:pPr marL="445770" indent="-445770" defTabSz="1219200">
              <a:spcBef>
                <a:spcPts val="500"/>
              </a:spcBef>
              <a:buSzPct val="100000"/>
              <a:buChar char="•"/>
              <a:defRPr sz="3200">
                <a:solidFill>
                  <a:srgbClr val="8BAAB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600" dirty="0"/>
              <a:t>Technique de </a:t>
            </a:r>
            <a:r>
              <a:rPr sz="1600" dirty="0" err="1"/>
              <a:t>l'insecte</a:t>
            </a:r>
            <a:r>
              <a:rPr sz="1600" dirty="0"/>
              <a:t> </a:t>
            </a:r>
            <a:r>
              <a:rPr sz="1600" dirty="0" err="1"/>
              <a:t>stérile</a:t>
            </a:r>
          </a:p>
          <a:p>
            <a:pPr marL="445770" indent="-445770" defTabSz="1219200">
              <a:spcBef>
                <a:spcPts val="500"/>
              </a:spcBef>
              <a:buSzPct val="100000"/>
              <a:buChar char="•"/>
              <a:defRPr sz="3200">
                <a:solidFill>
                  <a:srgbClr val="8BAAB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600" dirty="0" err="1"/>
              <a:t>Moustiquaires</a:t>
            </a:r>
            <a:r>
              <a:rPr sz="1600" dirty="0"/>
              <a:t> </a:t>
            </a:r>
            <a:r>
              <a:rPr sz="1600" dirty="0" err="1"/>
              <a:t>imprégnées</a:t>
            </a:r>
            <a:r>
              <a:rPr sz="1600" dirty="0"/>
              <a:t> </a:t>
            </a:r>
            <a:r>
              <a:rPr sz="1600" dirty="0" err="1"/>
              <a:t>d'insecticide</a:t>
            </a:r>
            <a:r>
              <a:rPr sz="1600" dirty="0"/>
              <a:t> longue durée</a:t>
            </a:r>
          </a:p>
          <a:p>
            <a:pPr marL="445770" indent="-445770" defTabSz="1219200">
              <a:spcBef>
                <a:spcPts val="500"/>
              </a:spcBef>
              <a:buSzPct val="100000"/>
              <a:buChar char="•"/>
              <a:defRPr sz="3200">
                <a:solidFill>
                  <a:srgbClr val="8BAAB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600" dirty="0"/>
              <a:t>Entretien des </a:t>
            </a:r>
            <a:r>
              <a:rPr sz="1600" dirty="0" err="1"/>
              <a:t>jardins</a:t>
            </a:r>
            <a:r>
              <a:rPr sz="1600" dirty="0"/>
              <a:t> (</a:t>
            </a:r>
            <a:r>
              <a:rPr sz="1600" dirty="0" err="1"/>
              <a:t>tonte</a:t>
            </a:r>
            <a:r>
              <a:rPr sz="1600" dirty="0"/>
              <a:t>, </a:t>
            </a:r>
            <a:r>
              <a:rPr sz="1600" dirty="0" err="1"/>
              <a:t>débroussaillage</a:t>
            </a:r>
            <a:r>
              <a:rPr sz="1600" dirty="0"/>
              <a:t>)</a:t>
            </a:r>
          </a:p>
          <a:p>
            <a:pPr marL="445770" indent="-445770" defTabSz="1219200">
              <a:spcBef>
                <a:spcPts val="500"/>
              </a:spcBef>
              <a:buSzPct val="100000"/>
              <a:buChar char="•"/>
              <a:defRPr sz="3200">
                <a:solidFill>
                  <a:srgbClr val="8BAAB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600" dirty="0"/>
              <a:t>Acaricides pour </a:t>
            </a:r>
            <a:r>
              <a:rPr sz="1600" dirty="0" err="1"/>
              <a:t>animaux</a:t>
            </a:r>
            <a:r>
              <a:rPr sz="1600" dirty="0"/>
              <a:t> domestiques</a:t>
            </a:r>
          </a:p>
          <a:p>
            <a:pPr marL="445770" indent="-445770" defTabSz="1219200">
              <a:spcBef>
                <a:spcPts val="500"/>
              </a:spcBef>
              <a:buSzPct val="100000"/>
              <a:buChar char="•"/>
              <a:defRPr sz="3200">
                <a:solidFill>
                  <a:srgbClr val="8BAAB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600" dirty="0" err="1"/>
              <a:t>Traitement</a:t>
            </a:r>
            <a:r>
              <a:rPr sz="1600" dirty="0"/>
              <a:t> des </a:t>
            </a:r>
            <a:r>
              <a:rPr sz="1600" dirty="0" err="1"/>
              <a:t>cervidés</a:t>
            </a:r>
            <a:r>
              <a:rPr sz="1600" dirty="0"/>
              <a:t> (zones à </a:t>
            </a:r>
            <a:r>
              <a:rPr sz="1600" dirty="0" err="1"/>
              <a:t>risque</a:t>
            </a:r>
            <a:r>
              <a:rPr sz="1600" dirty="0"/>
              <a:t>)</a:t>
            </a:r>
          </a:p>
        </p:txBody>
      </p:sp>
      <p:sp>
        <p:nvSpPr>
          <p:cNvPr id="390" name="Shape 5"/>
          <p:cNvSpPr/>
          <p:nvPr/>
        </p:nvSpPr>
        <p:spPr>
          <a:xfrm>
            <a:off x="6339840" y="1219200"/>
            <a:ext cx="5242561" cy="5002182"/>
          </a:xfrm>
          <a:prstGeom prst="roundRect">
            <a:avLst>
              <a:gd name="adj" fmla="val 2438"/>
            </a:avLst>
          </a:prstGeom>
          <a:solidFill>
            <a:srgbClr val="122F42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1219200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391" name="Text 6"/>
          <p:cNvSpPr txBox="1"/>
          <p:nvPr/>
        </p:nvSpPr>
        <p:spPr>
          <a:xfrm>
            <a:off x="6583680" y="1440365"/>
            <a:ext cx="475487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24384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378ADD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sz="1800"/>
              <a:t>Protection personnelle</a:t>
            </a:r>
          </a:p>
        </p:txBody>
      </p:sp>
      <p:sp>
        <p:nvSpPr>
          <p:cNvPr id="392" name="Text 7"/>
          <p:cNvSpPr txBox="1"/>
          <p:nvPr/>
        </p:nvSpPr>
        <p:spPr>
          <a:xfrm>
            <a:off x="6583680" y="1889760"/>
            <a:ext cx="4754879" cy="3039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spAutoFit/>
          </a:bodyPr>
          <a:lstStyle/>
          <a:p>
            <a:pPr marL="445770" indent="-445770" defTabSz="1219200">
              <a:spcBef>
                <a:spcPts val="500"/>
              </a:spcBef>
              <a:buSzPct val="100000"/>
              <a:buChar char="•"/>
              <a:defRPr sz="3200">
                <a:solidFill>
                  <a:srgbClr val="8BAAB8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600" dirty="0" err="1"/>
              <a:t>Répulsifs</a:t>
            </a:r>
            <a:r>
              <a:rPr sz="1600" dirty="0"/>
              <a:t> </a:t>
            </a:r>
            <a:r>
              <a:rPr sz="1600" dirty="0" err="1"/>
              <a:t>cutanés</a:t>
            </a:r>
            <a:r>
              <a:rPr sz="1600" dirty="0"/>
              <a:t> (</a:t>
            </a:r>
            <a:r>
              <a:rPr sz="1600" dirty="0" err="1"/>
              <a:t>normes</a:t>
            </a:r>
            <a:r>
              <a:rPr sz="1600" dirty="0"/>
              <a:t> </a:t>
            </a:r>
            <a:r>
              <a:rPr sz="1600" dirty="0" err="1"/>
              <a:t>françaises</a:t>
            </a:r>
            <a:r>
              <a:rPr sz="1600" dirty="0"/>
              <a:t>)</a:t>
            </a:r>
          </a:p>
          <a:p>
            <a:pPr marL="445770" indent="-445770" defTabSz="1219200">
              <a:spcBef>
                <a:spcPts val="500"/>
              </a:spcBef>
              <a:buSzPct val="100000"/>
              <a:buChar char="•"/>
              <a:defRPr sz="3200">
                <a:solidFill>
                  <a:srgbClr val="8BAAB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600" dirty="0"/>
              <a:t>DEET 30-50 %</a:t>
            </a:r>
          </a:p>
          <a:p>
            <a:pPr marL="445770" indent="-445770" defTabSz="1219200">
              <a:spcBef>
                <a:spcPts val="500"/>
              </a:spcBef>
              <a:buSzPct val="100000"/>
              <a:buChar char="•"/>
              <a:defRPr sz="3200">
                <a:solidFill>
                  <a:srgbClr val="8BAAB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600" dirty="0"/>
              <a:t>IR3535 20-35 % (enfants &gt;6 </a:t>
            </a:r>
            <a:r>
              <a:rPr sz="1600" dirty="0" err="1"/>
              <a:t>mois</a:t>
            </a:r>
            <a:r>
              <a:rPr sz="1600" dirty="0"/>
              <a:t>)</a:t>
            </a:r>
          </a:p>
          <a:p>
            <a:pPr marL="445770" indent="-445770" defTabSz="1219200">
              <a:spcBef>
                <a:spcPts val="500"/>
              </a:spcBef>
              <a:buSzPct val="100000"/>
              <a:buChar char="•"/>
              <a:defRPr sz="3200">
                <a:solidFill>
                  <a:srgbClr val="8BAAB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600" dirty="0" err="1"/>
              <a:t>Picaridine</a:t>
            </a:r>
            <a:r>
              <a:rPr sz="1600" dirty="0"/>
              <a:t> 20-30 % (bonne </a:t>
            </a:r>
            <a:r>
              <a:rPr sz="1600" dirty="0" err="1"/>
              <a:t>tolérance</a:t>
            </a:r>
            <a:r>
              <a:rPr sz="1600" dirty="0"/>
              <a:t>)</a:t>
            </a:r>
          </a:p>
          <a:p>
            <a:pPr marL="445770" indent="-445770" defTabSz="1219200">
              <a:spcBef>
                <a:spcPts val="500"/>
              </a:spcBef>
              <a:buSzPct val="100000"/>
              <a:buChar char="•"/>
              <a:defRPr sz="3200">
                <a:solidFill>
                  <a:srgbClr val="8BAAB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600" dirty="0"/>
              <a:t>PMDRBO (</a:t>
            </a:r>
            <a:r>
              <a:rPr sz="1600" dirty="0" err="1"/>
              <a:t>Citriodiol</a:t>
            </a:r>
            <a:r>
              <a:rPr sz="1600" dirty="0"/>
              <a:t>) 20-30 %</a:t>
            </a:r>
          </a:p>
          <a:p>
            <a:pPr marL="445770" indent="-445770" defTabSz="1219200">
              <a:spcBef>
                <a:spcPts val="500"/>
              </a:spcBef>
              <a:buSzPct val="100000"/>
              <a:buChar char="•"/>
              <a:defRPr sz="32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600" dirty="0"/>
              <a:t>⚠️ </a:t>
            </a:r>
            <a:r>
              <a:rPr sz="1600" dirty="0">
                <a:solidFill>
                  <a:srgbClr val="FF0000"/>
                </a:solidFill>
              </a:rPr>
              <a:t>Y PENSER AU RETOUR J+7</a:t>
            </a:r>
          </a:p>
          <a:p>
            <a:pPr defTabSz="1219200">
              <a:spcBef>
                <a:spcPts val="500"/>
              </a:spcBef>
              <a:buSzPct val="100000"/>
              <a:defRPr sz="3200">
                <a:solidFill>
                  <a:srgbClr val="8BAAB8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endParaRPr lang="en-US" sz="1600" dirty="0">
              <a:latin typeface="Avenir Heavy"/>
            </a:endParaRPr>
          </a:p>
          <a:p>
            <a:pPr marL="445770" indent="-445770" defTabSz="1219200">
              <a:spcBef>
                <a:spcPts val="500"/>
              </a:spcBef>
              <a:buSzPct val="100000"/>
              <a:buChar char="•"/>
              <a:defRPr sz="3200">
                <a:solidFill>
                  <a:srgbClr val="8BAAB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600" dirty="0" err="1"/>
              <a:t>Vêtements</a:t>
            </a:r>
            <a:r>
              <a:rPr sz="1600" dirty="0"/>
              <a:t> longs, </a:t>
            </a:r>
            <a:r>
              <a:rPr sz="1600" dirty="0" err="1"/>
              <a:t>clairs</a:t>
            </a:r>
            <a:r>
              <a:rPr sz="1600" dirty="0"/>
              <a:t>, </a:t>
            </a:r>
            <a:r>
              <a:rPr sz="1600" dirty="0" err="1"/>
              <a:t>serrés</a:t>
            </a:r>
            <a:r>
              <a:rPr sz="1600" dirty="0"/>
              <a:t> aux </a:t>
            </a:r>
            <a:r>
              <a:rPr sz="1600" dirty="0" err="1"/>
              <a:t>poignets</a:t>
            </a:r>
            <a:r>
              <a:rPr sz="1600" dirty="0"/>
              <a:t>/chevilles</a:t>
            </a:r>
          </a:p>
          <a:p>
            <a:pPr marL="445770" indent="-445770" defTabSz="1219200">
              <a:spcBef>
                <a:spcPts val="500"/>
              </a:spcBef>
              <a:buSzPct val="100000"/>
              <a:buChar char="•"/>
              <a:defRPr sz="3200">
                <a:solidFill>
                  <a:srgbClr val="8BAAB8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600" dirty="0" err="1"/>
              <a:t>Moustiquaires</a:t>
            </a:r>
          </a:p>
          <a:p>
            <a:pPr marL="445770" indent="-445770" defTabSz="1219200">
              <a:spcBef>
                <a:spcPts val="500"/>
              </a:spcBef>
              <a:buSzPct val="100000"/>
              <a:buChar char="•"/>
              <a:defRPr sz="3200">
                <a:solidFill>
                  <a:srgbClr val="8BAAB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600" dirty="0"/>
              <a:t>Berceau/poussette pour les </a:t>
            </a:r>
            <a:r>
              <a:rPr sz="1600" dirty="0" err="1"/>
              <a:t>nourrissons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A25FED-0234-B204-DBF7-2BF21E4CF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Autres arboviroses présentes en France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005482-9965-C44A-025E-B07A0EA30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dirty="0"/>
              <a:t>Fièvre de West Nile</a:t>
            </a:r>
          </a:p>
          <a:p>
            <a:pPr lvl="1"/>
            <a:r>
              <a:rPr lang="fr-FR" dirty="0"/>
              <a:t>Transmise par moustique Culex; Sud de la France; contacts chevaux</a:t>
            </a:r>
          </a:p>
          <a:p>
            <a:pPr lvl="1"/>
            <a:r>
              <a:rPr lang="fr-FR" dirty="0"/>
              <a:t>À rechercher devant méningite/méningoencéphalite de cause inconnue</a:t>
            </a:r>
          </a:p>
          <a:p>
            <a:r>
              <a:rPr lang="fr-FR" b="1" dirty="0"/>
              <a:t>Fièvre hémorragique de Crimée-Congo</a:t>
            </a:r>
          </a:p>
          <a:p>
            <a:pPr lvl="1"/>
            <a:r>
              <a:rPr lang="fr-FR" dirty="0"/>
              <a:t>Transmise par les tiques; pas de cas humain mais virus présent chez tiques des PO</a:t>
            </a:r>
          </a:p>
          <a:p>
            <a:r>
              <a:rPr lang="fr-FR" b="1" dirty="0"/>
              <a:t>Encéphalite à tique</a:t>
            </a:r>
          </a:p>
          <a:p>
            <a:pPr lvl="1"/>
            <a:r>
              <a:rPr lang="fr-FR" dirty="0"/>
              <a:t>Transmise par les tiques ou transmission alimentaire (lait cru); Est de la France, </a:t>
            </a:r>
            <a:r>
              <a:rPr lang="fr-FR" dirty="0" err="1"/>
              <a:t>Rhone</a:t>
            </a:r>
            <a:r>
              <a:rPr lang="fr-FR" dirty="0"/>
              <a:t> Alpes; méningo-encéphalite; 41 cas depuis 2021</a:t>
            </a:r>
          </a:p>
          <a:p>
            <a:r>
              <a:rPr lang="fr-FR" b="1" dirty="0"/>
              <a:t>Infection à virus </a:t>
            </a:r>
            <a:r>
              <a:rPr lang="fr-FR" b="1" dirty="0" err="1"/>
              <a:t>toscana</a:t>
            </a:r>
            <a:endParaRPr lang="fr-FR" b="1" dirty="0"/>
          </a:p>
          <a:p>
            <a:pPr lvl="1"/>
            <a:r>
              <a:rPr lang="fr-FR" dirty="0"/>
              <a:t>Transmise par phlébotome; 1</a:t>
            </a:r>
            <a:r>
              <a:rPr lang="fr-FR" baseline="30000" dirty="0"/>
              <a:t>ère</a:t>
            </a:r>
            <a:r>
              <a:rPr lang="fr-FR" dirty="0"/>
              <a:t> cause de méningite à liquide clair non documenté l’été sur le pourtour méditerranéen</a:t>
            </a:r>
          </a:p>
        </p:txBody>
      </p:sp>
    </p:spTree>
    <p:extLst>
      <p:ext uri="{BB962C8B-B14F-4D97-AF65-F5344CB8AC3E}">
        <p14:creationId xmlns:p14="http://schemas.microsoft.com/office/powerpoint/2010/main" val="2583720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18016-AD30-3B73-E62F-61DE7C3EF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25400" tIns="25400" rIns="25400" bIns="25400" rtlCol="0" anchor="t">
            <a:noAutofit/>
          </a:bodyPr>
          <a:lstStyle/>
          <a:p>
            <a:r>
              <a:rPr lang="en-US" sz="3300" dirty="0"/>
              <a:t>Bilan </a:t>
            </a:r>
            <a:r>
              <a:rPr lang="en-US" sz="3300" err="1"/>
              <a:t>biologique</a:t>
            </a:r>
            <a:r>
              <a:rPr lang="en-US" sz="3300" dirty="0"/>
              <a:t> à faire </a:t>
            </a:r>
            <a:r>
              <a:rPr lang="en-US" sz="3300" err="1"/>
              <a:t>en</a:t>
            </a:r>
            <a:r>
              <a:rPr lang="en-US" sz="3300" dirty="0"/>
              <a:t> </a:t>
            </a:r>
            <a:r>
              <a:rPr lang="en-US" sz="3300" err="1"/>
              <a:t>cas</a:t>
            </a:r>
            <a:r>
              <a:rPr lang="en-US" sz="3300" dirty="0"/>
              <a:t> de suspicion</a:t>
            </a:r>
            <a:br>
              <a:rPr lang="en-US" sz="3300" dirty="0"/>
            </a:br>
            <a:r>
              <a:rPr lang="en-US" sz="3300" err="1"/>
              <a:t>d'arbovirose</a:t>
            </a:r>
            <a:r>
              <a:rPr lang="en-US" sz="3300" dirty="0"/>
              <a:t>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5E593-4835-5232-0B20-849F892457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25400" tIns="25400" rIns="25400" bIns="25400" rtlCol="0" anchor="t">
            <a:normAutofit/>
          </a:bodyPr>
          <a:lstStyle/>
          <a:p>
            <a:r>
              <a:rPr lang="en-US" dirty="0"/>
              <a:t>NFS ( </a:t>
            </a:r>
            <a:r>
              <a:rPr lang="en-US" dirty="0" err="1"/>
              <a:t>leuconeutropénie</a:t>
            </a:r>
            <a:r>
              <a:rPr lang="en-US" dirty="0"/>
              <a:t>, </a:t>
            </a:r>
            <a:r>
              <a:rPr lang="en-US" dirty="0" err="1"/>
              <a:t>lymphomonocytose</a:t>
            </a:r>
            <a:r>
              <a:rPr lang="en-US" dirty="0"/>
              <a:t> </a:t>
            </a:r>
            <a:r>
              <a:rPr lang="en-US" dirty="0" err="1"/>
              <a:t>classiques</a:t>
            </a:r>
            <a:r>
              <a:rPr lang="en-US" dirty="0"/>
              <a:t>)</a:t>
            </a:r>
          </a:p>
          <a:p>
            <a:r>
              <a:rPr lang="en-US" dirty="0"/>
              <a:t>Bilan </a:t>
            </a:r>
            <a:r>
              <a:rPr lang="en-US" dirty="0" err="1"/>
              <a:t>d'hémostase</a:t>
            </a:r>
            <a:endParaRPr lang="en-US" dirty="0"/>
          </a:p>
          <a:p>
            <a:r>
              <a:rPr lang="en-US" dirty="0"/>
              <a:t>DFG,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hépatique</a:t>
            </a:r>
            <a:r>
              <a:rPr lang="en-US" dirty="0"/>
              <a:t> (</a:t>
            </a:r>
            <a:r>
              <a:rPr lang="en-US" dirty="0" err="1"/>
              <a:t>cytolyse</a:t>
            </a:r>
            <a:r>
              <a:rPr lang="en-US" dirty="0"/>
              <a:t>), CRP (</a:t>
            </a:r>
            <a:r>
              <a:rPr lang="en-US" dirty="0" err="1"/>
              <a:t>habituellement</a:t>
            </a:r>
            <a:r>
              <a:rPr lang="en-US" dirty="0"/>
              <a:t>&lt;50 mg/l)</a:t>
            </a:r>
          </a:p>
          <a:p>
            <a:r>
              <a:rPr lang="en-US" dirty="0"/>
              <a:t>PCR et </a:t>
            </a:r>
            <a:r>
              <a:rPr lang="en-US" dirty="0" err="1"/>
              <a:t>sérologies</a:t>
            </a:r>
            <a:r>
              <a:rPr lang="en-US" dirty="0"/>
              <a:t> (IgM)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fonction</a:t>
            </a:r>
            <a:r>
              <a:rPr lang="en-US" dirty="0"/>
              <a:t> de la date des premiers </a:t>
            </a:r>
            <a:r>
              <a:rPr lang="en-US" dirty="0" err="1"/>
              <a:t>symptomes</a:t>
            </a:r>
            <a:r>
              <a:rPr lang="en-US" dirty="0"/>
              <a:t>: </a:t>
            </a:r>
            <a:r>
              <a:rPr lang="en-US" dirty="0" err="1"/>
              <a:t>réactions</a:t>
            </a:r>
            <a:r>
              <a:rPr lang="en-US" dirty="0"/>
              <a:t> </a:t>
            </a:r>
            <a:r>
              <a:rPr lang="en-US" dirty="0" err="1"/>
              <a:t>croisées</a:t>
            </a:r>
            <a:r>
              <a:rPr lang="en-US" dirty="0"/>
              <a:t> possibles </a:t>
            </a:r>
            <a:r>
              <a:rPr lang="en-US" dirty="0" err="1"/>
              <a:t>notamment</a:t>
            </a:r>
            <a:r>
              <a:rPr lang="en-US" dirty="0"/>
              <a:t> entre dengue et Zika, </a:t>
            </a:r>
            <a:r>
              <a:rPr lang="en-US" dirty="0" err="1"/>
              <a:t>interférence</a:t>
            </a:r>
            <a:r>
              <a:rPr lang="en-US" dirty="0"/>
              <a:t> avec les IgG </a:t>
            </a:r>
            <a:r>
              <a:rPr lang="en-US" dirty="0" err="1"/>
              <a:t>induites</a:t>
            </a:r>
            <a:r>
              <a:rPr lang="en-US" dirty="0"/>
              <a:t> par la vaccination FJ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75997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Text 0"/>
          <p:cNvSpPr txBox="1"/>
          <p:nvPr/>
        </p:nvSpPr>
        <p:spPr>
          <a:xfrm>
            <a:off x="609600" y="337044"/>
            <a:ext cx="10972801" cy="423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2438400">
              <a:lnSpc>
                <a:spcPct val="100000"/>
              </a:lnSpc>
              <a:spcBef>
                <a:spcPts val="0"/>
              </a:spcBef>
              <a:defRPr sz="55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sz="2750"/>
              <a:t>Vaccinations disponibles</a:t>
            </a:r>
          </a:p>
        </p:txBody>
      </p:sp>
      <p:sp>
        <p:nvSpPr>
          <p:cNvPr id="395" name="Shape 1"/>
          <p:cNvSpPr/>
          <p:nvPr/>
        </p:nvSpPr>
        <p:spPr>
          <a:xfrm>
            <a:off x="598526" y="868997"/>
            <a:ext cx="1219201" cy="30481"/>
          </a:xfrm>
          <a:prstGeom prst="rect">
            <a:avLst/>
          </a:prstGeom>
          <a:solidFill>
            <a:srgbClr val="1D9E75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1219200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graphicFrame>
        <p:nvGraphicFramePr>
          <p:cNvPr id="396" name="Table 0"/>
          <p:cNvGraphicFramePr/>
          <p:nvPr>
            <p:extLst>
              <p:ext uri="{D42A27DB-BD31-4B8C-83A1-F6EECF244321}">
                <p14:modId xmlns:p14="http://schemas.microsoft.com/office/powerpoint/2010/main" val="1619122894"/>
              </p:ext>
            </p:extLst>
          </p:nvPr>
        </p:nvGraphicFramePr>
        <p:xfrm>
          <a:off x="609600" y="1097280"/>
          <a:ext cx="11067852" cy="5687787"/>
        </p:xfrm>
        <a:graphic>
          <a:graphicData uri="http://schemas.openxmlformats.org/drawingml/2006/table">
            <a:tbl>
              <a:tblPr/>
              <a:tblGrid>
                <a:gridCol w="1798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0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5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5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286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3484">
                <a:tc>
                  <a:txBody>
                    <a:bodyPr/>
                    <a:lstStyle/>
                    <a:p>
                      <a:pPr defTabSz="2438400"/>
                      <a:r>
                        <a:rPr sz="1700" dirty="0" err="1">
                          <a:solidFill>
                            <a:srgbClr val="4ECDC4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Maladie</a:t>
                      </a: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1A4A5E"/>
                      </a:solidFill>
                    </a:lnL>
                    <a:lnR w="12700">
                      <a:solidFill>
                        <a:srgbClr val="1A4A5E"/>
                      </a:solidFill>
                    </a:lnR>
                    <a:lnT w="12700">
                      <a:solidFill>
                        <a:srgbClr val="1A4A5E"/>
                      </a:solidFill>
                    </a:lnT>
                    <a:lnB w="12700">
                      <a:solidFill>
                        <a:srgbClr val="1A4A5E"/>
                      </a:solidFill>
                    </a:lnB>
                    <a:solidFill>
                      <a:srgbClr val="163A50"/>
                    </a:solidFill>
                  </a:tcPr>
                </a:tc>
                <a:tc>
                  <a:txBody>
                    <a:bodyPr/>
                    <a:lstStyle/>
                    <a:p>
                      <a:pPr defTabSz="2438400"/>
                      <a:r>
                        <a:rPr sz="1700" dirty="0" err="1">
                          <a:solidFill>
                            <a:srgbClr val="4ECDC4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Vaccin</a:t>
                      </a: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1A4A5E"/>
                      </a:solidFill>
                    </a:lnL>
                    <a:lnR w="12700">
                      <a:solidFill>
                        <a:srgbClr val="1A4A5E"/>
                      </a:solidFill>
                    </a:lnR>
                    <a:lnT w="12700">
                      <a:solidFill>
                        <a:srgbClr val="1A4A5E"/>
                      </a:solidFill>
                    </a:lnT>
                    <a:lnB w="12700">
                      <a:solidFill>
                        <a:srgbClr val="1A4A5E"/>
                      </a:solidFill>
                    </a:lnB>
                    <a:solidFill>
                      <a:srgbClr val="163A50"/>
                    </a:solidFill>
                  </a:tcPr>
                </a:tc>
                <a:tc>
                  <a:txBody>
                    <a:bodyPr/>
                    <a:lstStyle/>
                    <a:p>
                      <a:pPr defTabSz="2438400"/>
                      <a:r>
                        <a:rPr sz="1700">
                          <a:solidFill>
                            <a:srgbClr val="4ECDC4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Type</a:t>
                      </a: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1A4A5E"/>
                      </a:solidFill>
                    </a:lnL>
                    <a:lnR w="12700">
                      <a:solidFill>
                        <a:srgbClr val="1A4A5E"/>
                      </a:solidFill>
                    </a:lnR>
                    <a:lnT w="12700">
                      <a:solidFill>
                        <a:srgbClr val="1A4A5E"/>
                      </a:solidFill>
                    </a:lnT>
                    <a:lnB w="12700">
                      <a:solidFill>
                        <a:srgbClr val="1A4A5E"/>
                      </a:solidFill>
                    </a:lnB>
                    <a:solidFill>
                      <a:srgbClr val="163A50"/>
                    </a:solidFill>
                  </a:tcPr>
                </a:tc>
                <a:tc>
                  <a:txBody>
                    <a:bodyPr/>
                    <a:lstStyle/>
                    <a:p>
                      <a:pPr defTabSz="2438400"/>
                      <a:r>
                        <a:rPr sz="1700" dirty="0" err="1">
                          <a:solidFill>
                            <a:srgbClr val="4ECDC4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Schéma</a:t>
                      </a: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1A4A5E"/>
                      </a:solidFill>
                    </a:lnL>
                    <a:lnR w="12700">
                      <a:solidFill>
                        <a:srgbClr val="1A4A5E"/>
                      </a:solidFill>
                    </a:lnR>
                    <a:lnT w="12700">
                      <a:solidFill>
                        <a:srgbClr val="1A4A5E"/>
                      </a:solidFill>
                    </a:lnT>
                    <a:lnB w="12700">
                      <a:solidFill>
                        <a:srgbClr val="1A4A5E"/>
                      </a:solidFill>
                    </a:lnB>
                    <a:solidFill>
                      <a:srgbClr val="163A50"/>
                    </a:solidFill>
                  </a:tcPr>
                </a:tc>
                <a:tc>
                  <a:txBody>
                    <a:bodyPr/>
                    <a:lstStyle/>
                    <a:p>
                      <a:pPr defTabSz="2438400"/>
                      <a:r>
                        <a:rPr sz="1700">
                          <a:solidFill>
                            <a:srgbClr val="4ECDC4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Indication</a:t>
                      </a: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1A4A5E"/>
                      </a:solidFill>
                    </a:lnL>
                    <a:lnR w="12700">
                      <a:solidFill>
                        <a:srgbClr val="1A4A5E"/>
                      </a:solidFill>
                    </a:lnR>
                    <a:lnT w="12700">
                      <a:solidFill>
                        <a:srgbClr val="1A4A5E"/>
                      </a:solidFill>
                    </a:lnT>
                    <a:lnB w="12700">
                      <a:solidFill>
                        <a:srgbClr val="1A4A5E"/>
                      </a:solidFill>
                    </a:lnB>
                    <a:solidFill>
                      <a:srgbClr val="163A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8360">
                <a:tc>
                  <a:txBody>
                    <a:bodyPr/>
                    <a:lstStyle/>
                    <a:p>
                      <a:pPr defTabSz="2438400">
                        <a:spcBef>
                          <a:spcPts val="200"/>
                        </a:spcBef>
                      </a:pPr>
                      <a:r>
                        <a:rPr sz="1700" dirty="0" err="1">
                          <a:solidFill>
                            <a:srgbClr val="5E5E5E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Fièvre</a:t>
                      </a:r>
                      <a:r>
                        <a:rPr sz="1700" dirty="0">
                          <a:solidFill>
                            <a:srgbClr val="5E5E5E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 jaune</a:t>
                      </a:r>
                    </a:p>
                  </a:txBody>
                  <a:tcPr marL="22860" marR="22860" marT="22860" marB="22860" horzOverflow="overflow">
                    <a:lnL w="12700">
                      <a:solidFill>
                        <a:srgbClr val="1A4A5E"/>
                      </a:solidFill>
                    </a:lnL>
                    <a:lnR w="12700">
                      <a:solidFill>
                        <a:srgbClr val="1A4A5E"/>
                      </a:solidFill>
                    </a:lnR>
                    <a:lnT w="12700">
                      <a:solidFill>
                        <a:srgbClr val="1A4A5E"/>
                      </a:solidFill>
                    </a:lnT>
                    <a:lnB w="12700">
                      <a:solidFill>
                        <a:srgbClr val="1A4A5E"/>
                      </a:solidFill>
                    </a:lnB>
                    <a:solidFill>
                      <a:srgbClr val="0E2A3B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2438400">
                        <a:spcBef>
                          <a:spcPts val="200"/>
                        </a:spcBef>
                      </a:pPr>
                      <a:r>
                        <a:rPr sz="1700" dirty="0" err="1">
                          <a:solidFill>
                            <a:srgbClr val="5E5E5E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Stamaril</a:t>
                      </a:r>
                      <a:r>
                        <a:rPr sz="1700" dirty="0">
                          <a:solidFill>
                            <a:srgbClr val="5E5E5E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®</a:t>
                      </a:r>
                    </a:p>
                  </a:txBody>
                  <a:tcPr marL="22860" marR="22860" marT="22860" marB="22860" horzOverflow="overflow">
                    <a:lnL w="12700">
                      <a:solidFill>
                        <a:srgbClr val="1A4A5E"/>
                      </a:solidFill>
                    </a:lnL>
                    <a:lnR w="12700">
                      <a:solidFill>
                        <a:srgbClr val="1A4A5E"/>
                      </a:solidFill>
                    </a:lnR>
                    <a:lnT w="12700">
                      <a:solidFill>
                        <a:srgbClr val="1A4A5E"/>
                      </a:solidFill>
                    </a:lnT>
                    <a:lnB w="12700">
                      <a:solidFill>
                        <a:srgbClr val="1A4A5E"/>
                      </a:solidFill>
                    </a:lnB>
                    <a:solidFill>
                      <a:srgbClr val="0E2A3B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2438400">
                        <a:spcBef>
                          <a:spcPts val="200"/>
                        </a:spcBef>
                        <a:defRPr sz="3400">
                          <a:solidFill>
                            <a:srgbClr val="5E5E5E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defRPr>
                      </a:pPr>
                      <a:r>
                        <a:rPr sz="1700" dirty="0"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Vivant</a:t>
                      </a:r>
                      <a:r>
                        <a:rPr sz="1700" dirty="0"/>
                        <a:t> </a:t>
                      </a:r>
                      <a:r>
                        <a:rPr sz="1700" dirty="0" err="1"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atténué</a:t>
                      </a:r>
                    </a:p>
                  </a:txBody>
                  <a:tcPr marL="22860" marR="22860" marT="22860" marB="22860" horzOverflow="overflow">
                    <a:lnL w="12700">
                      <a:solidFill>
                        <a:srgbClr val="1A4A5E"/>
                      </a:solidFill>
                    </a:lnL>
                    <a:lnR w="12700">
                      <a:solidFill>
                        <a:srgbClr val="1A4A5E"/>
                      </a:solidFill>
                    </a:lnR>
                    <a:lnT w="12700">
                      <a:solidFill>
                        <a:srgbClr val="1A4A5E"/>
                      </a:solidFill>
                    </a:lnT>
                    <a:lnB w="12700">
                      <a:solidFill>
                        <a:srgbClr val="1A4A5E"/>
                      </a:solidFill>
                    </a:lnB>
                    <a:solidFill>
                      <a:srgbClr val="0E2A3B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2438400">
                        <a:spcBef>
                          <a:spcPts val="200"/>
                        </a:spcBef>
                      </a:pPr>
                      <a:r>
                        <a:rPr sz="1700" dirty="0">
                          <a:solidFill>
                            <a:srgbClr val="5E5E5E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 dose
</a:t>
                      </a:r>
                      <a:r>
                        <a:rPr sz="1700">
                          <a:solidFill>
                            <a:srgbClr val="5E5E5E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(protection à vie)</a:t>
                      </a:r>
                    </a:p>
                  </a:txBody>
                  <a:tcPr marL="22860" marR="22860" marT="22860" marB="22860" horzOverflow="overflow">
                    <a:lnL w="12700">
                      <a:solidFill>
                        <a:srgbClr val="1A4A5E"/>
                      </a:solidFill>
                    </a:lnL>
                    <a:lnR w="12700">
                      <a:solidFill>
                        <a:srgbClr val="1A4A5E"/>
                      </a:solidFill>
                    </a:lnR>
                    <a:lnT w="12700">
                      <a:solidFill>
                        <a:srgbClr val="1A4A5E"/>
                      </a:solidFill>
                    </a:lnT>
                    <a:lnB w="12700">
                      <a:solidFill>
                        <a:srgbClr val="1A4A5E"/>
                      </a:solidFill>
                    </a:lnB>
                    <a:solidFill>
                      <a:srgbClr val="0E2A3B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2438400">
                        <a:spcBef>
                          <a:spcPts val="200"/>
                        </a:spcBef>
                      </a:pPr>
                      <a:r>
                        <a:rPr sz="1700" dirty="0" err="1">
                          <a:solidFill>
                            <a:srgbClr val="5E5E5E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Obligatoire</a:t>
                      </a:r>
                      <a:r>
                        <a:rPr sz="1700" dirty="0">
                          <a:solidFill>
                            <a:srgbClr val="5E5E5E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
zone </a:t>
                      </a:r>
                      <a:r>
                        <a:rPr sz="1700" dirty="0" err="1">
                          <a:solidFill>
                            <a:srgbClr val="5E5E5E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endémique</a:t>
                      </a:r>
                      <a:r>
                        <a:rPr sz="1700" dirty="0">
                          <a:solidFill>
                            <a:srgbClr val="5E5E5E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 
⚠️ </a:t>
                      </a:r>
                      <a:r>
                        <a:rPr sz="1700" dirty="0" err="1">
                          <a:solidFill>
                            <a:srgbClr val="5E5E5E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en</a:t>
                      </a:r>
                      <a:r>
                        <a:rPr sz="1700" dirty="0">
                          <a:solidFill>
                            <a:srgbClr val="5E5E5E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 CVI</a:t>
                      </a:r>
                    </a:p>
                  </a:txBody>
                  <a:tcPr marL="22860" marR="22860" marT="22860" marB="22860" horzOverflow="overflow">
                    <a:lnL w="12700">
                      <a:solidFill>
                        <a:srgbClr val="1A4A5E"/>
                      </a:solidFill>
                    </a:lnL>
                    <a:lnR w="12700">
                      <a:solidFill>
                        <a:srgbClr val="1A4A5E"/>
                      </a:solidFill>
                    </a:lnR>
                    <a:lnT w="12700">
                      <a:solidFill>
                        <a:srgbClr val="1A4A5E"/>
                      </a:solidFill>
                    </a:lnT>
                    <a:lnB w="12700">
                      <a:solidFill>
                        <a:srgbClr val="1A4A5E"/>
                      </a:solidFill>
                    </a:lnB>
                    <a:solidFill>
                      <a:srgbClr val="0E2A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7741">
                <a:tc>
                  <a:txBody>
                    <a:bodyPr/>
                    <a:lstStyle/>
                    <a:p>
                      <a:pPr defTabSz="2438400">
                        <a:spcBef>
                          <a:spcPts val="200"/>
                        </a:spcBef>
                      </a:pPr>
                      <a:r>
                        <a:rPr sz="1700">
                          <a:solidFill>
                            <a:srgbClr val="FFFFFF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Dengue</a:t>
                      </a:r>
                    </a:p>
                  </a:txBody>
                  <a:tcPr marL="22860" marR="22860" marT="22860" marB="22860" horzOverflow="overflow">
                    <a:lnL w="12700">
                      <a:solidFill>
                        <a:srgbClr val="1A4A5E"/>
                      </a:solidFill>
                    </a:lnL>
                    <a:lnR w="12700">
                      <a:solidFill>
                        <a:srgbClr val="1A4A5E"/>
                      </a:solidFill>
                    </a:lnR>
                    <a:lnT w="12700">
                      <a:solidFill>
                        <a:srgbClr val="1A4A5E"/>
                      </a:solidFill>
                    </a:lnT>
                    <a:lnB w="12700">
                      <a:solidFill>
                        <a:srgbClr val="1A4A5E"/>
                      </a:solidFill>
                    </a:lnB>
                    <a:solidFill>
                      <a:srgbClr val="122F4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2438400">
                        <a:spcBef>
                          <a:spcPts val="200"/>
                        </a:spcBef>
                      </a:pPr>
                      <a:r>
                        <a:rPr sz="1700" dirty="0" err="1">
                          <a:solidFill>
                            <a:srgbClr val="8BAAB8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Qdenga</a:t>
                      </a:r>
                      <a:r>
                        <a:rPr sz="1700" dirty="0">
                          <a:solidFill>
                            <a:srgbClr val="8BAAB8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® (TAK-003)</a:t>
                      </a:r>
                    </a:p>
                  </a:txBody>
                  <a:tcPr marL="22860" marR="22860" marT="22860" marB="22860" horzOverflow="overflow">
                    <a:lnL w="12700">
                      <a:solidFill>
                        <a:srgbClr val="1A4A5E"/>
                      </a:solidFill>
                    </a:lnL>
                    <a:lnR w="12700">
                      <a:solidFill>
                        <a:srgbClr val="1A4A5E"/>
                      </a:solidFill>
                    </a:lnR>
                    <a:lnT w="12700">
                      <a:solidFill>
                        <a:srgbClr val="1A4A5E"/>
                      </a:solidFill>
                    </a:lnT>
                    <a:lnB w="12700">
                      <a:solidFill>
                        <a:srgbClr val="1A4A5E"/>
                      </a:solidFill>
                    </a:lnB>
                    <a:solidFill>
                      <a:srgbClr val="122F4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2438400">
                        <a:spcBef>
                          <a:spcPts val="200"/>
                        </a:spcBef>
                        <a:defRPr sz="3400">
                          <a:solidFill>
                            <a:srgbClr val="8BAAB8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defRPr>
                      </a:pPr>
                      <a:r>
                        <a:rPr sz="1700" dirty="0"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Vivant</a:t>
                      </a:r>
                      <a:r>
                        <a:rPr sz="1700" dirty="0"/>
                        <a:t> </a:t>
                      </a:r>
                      <a:r>
                        <a:rPr sz="1700" dirty="0" err="1"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atténué</a:t>
                      </a:r>
                    </a:p>
                    <a:p>
                      <a:pPr algn="l" defTabSz="2438400">
                        <a:spcBef>
                          <a:spcPts val="200"/>
                        </a:spcBef>
                        <a:defRPr sz="3400">
                          <a:solidFill>
                            <a:srgbClr val="8BAAB8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defRPr>
                      </a:pPr>
                      <a:r>
                        <a:rPr sz="1700" dirty="0" err="1"/>
                        <a:t>tétravalent</a:t>
                      </a:r>
                      <a:endParaRPr sz="1700"/>
                    </a:p>
                  </a:txBody>
                  <a:tcPr marL="22860" marR="22860" marT="22860" marB="22860" horzOverflow="overflow">
                    <a:lnL w="12700">
                      <a:solidFill>
                        <a:srgbClr val="1A4A5E"/>
                      </a:solidFill>
                    </a:lnL>
                    <a:lnR w="12700">
                      <a:solidFill>
                        <a:srgbClr val="1A4A5E"/>
                      </a:solidFill>
                    </a:lnR>
                    <a:lnT w="12700">
                      <a:solidFill>
                        <a:srgbClr val="1A4A5E"/>
                      </a:solidFill>
                    </a:lnT>
                    <a:lnB w="12700">
                      <a:solidFill>
                        <a:srgbClr val="1A4A5E"/>
                      </a:solidFill>
                    </a:lnB>
                    <a:solidFill>
                      <a:srgbClr val="122F4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2438400">
                        <a:spcBef>
                          <a:spcPts val="200"/>
                        </a:spcBef>
                      </a:pPr>
                      <a:r>
                        <a:rPr sz="1700" dirty="0">
                          <a:solidFill>
                            <a:srgbClr val="8BAAB8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2 doses
</a:t>
                      </a:r>
                      <a:r>
                        <a:rPr sz="1700">
                          <a:solidFill>
                            <a:srgbClr val="8BAAB8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M0-M3</a:t>
                      </a:r>
                    </a:p>
                  </a:txBody>
                  <a:tcPr marL="22860" marR="22860" marT="22860" marB="22860" horzOverflow="overflow">
                    <a:lnL w="12700">
                      <a:solidFill>
                        <a:srgbClr val="1A4A5E"/>
                      </a:solidFill>
                    </a:lnL>
                    <a:lnR w="12700">
                      <a:solidFill>
                        <a:srgbClr val="1A4A5E"/>
                      </a:solidFill>
                    </a:lnR>
                    <a:lnT w="12700">
                      <a:solidFill>
                        <a:srgbClr val="1A4A5E"/>
                      </a:solidFill>
                    </a:lnT>
                    <a:lnB w="12700">
                      <a:solidFill>
                        <a:srgbClr val="1A4A5E"/>
                      </a:solidFill>
                    </a:lnB>
                    <a:solidFill>
                      <a:srgbClr val="122F4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</a:pPr>
                      <a:r>
                        <a:rPr lang="en-US" sz="1700" dirty="0">
                          <a:solidFill>
                            <a:srgbClr val="8BAAB8"/>
                          </a:solidFill>
                          <a:latin typeface="Avenir Book"/>
                          <a:ea typeface="Avenir Book"/>
                          <a:cs typeface="Avenir Book"/>
                        </a:rPr>
                        <a:t>6-16 </a:t>
                      </a:r>
                      <a:r>
                        <a:rPr lang="en-US" sz="1700" dirty="0" err="1">
                          <a:solidFill>
                            <a:srgbClr val="8BAAB8"/>
                          </a:solidFill>
                          <a:latin typeface="Avenir Book"/>
                          <a:ea typeface="Avenir Book"/>
                          <a:cs typeface="Avenir Book"/>
                        </a:rPr>
                        <a:t>ans</a:t>
                      </a:r>
                      <a:r>
                        <a:rPr lang="en-US" sz="1700" dirty="0">
                          <a:solidFill>
                            <a:srgbClr val="8BAAB8"/>
                          </a:solidFill>
                          <a:latin typeface="Avenir Book"/>
                          <a:ea typeface="Avenir Book"/>
                          <a:cs typeface="Avenir Book"/>
                        </a:rPr>
                        <a:t> </a:t>
                      </a:r>
                      <a:r>
                        <a:rPr lang="en-US" sz="1700" dirty="0" err="1">
                          <a:solidFill>
                            <a:srgbClr val="8BAAB8"/>
                          </a:solidFill>
                          <a:latin typeface="Avenir Book"/>
                          <a:ea typeface="Avenir Book"/>
                          <a:cs typeface="Avenir Book"/>
                        </a:rPr>
                        <a:t>si</a:t>
                      </a:r>
                      <a:r>
                        <a:rPr lang="en-US" sz="1700" dirty="0">
                          <a:solidFill>
                            <a:srgbClr val="8BAAB8"/>
                          </a:solidFill>
                          <a:latin typeface="Avenir Book"/>
                          <a:ea typeface="Avenir Book"/>
                          <a:cs typeface="Avenir Book"/>
                        </a:rPr>
                        <a:t> ATCD de dengue</a:t>
                      </a:r>
                    </a:p>
                    <a:p>
                      <a:pPr lvl="0" algn="l">
                        <a:spcBef>
                          <a:spcPts val="200"/>
                        </a:spcBef>
                        <a:buNone/>
                      </a:pPr>
                      <a:r>
                        <a:rPr lang="en-US" sz="1700" dirty="0">
                          <a:solidFill>
                            <a:srgbClr val="8BAAB8"/>
                          </a:solidFill>
                          <a:latin typeface="Avenir Book"/>
                          <a:ea typeface="Avenir Book"/>
                          <a:cs typeface="Avenir Book"/>
                        </a:rPr>
                        <a:t>17-60 </a:t>
                      </a:r>
                      <a:r>
                        <a:rPr lang="en-US" sz="1700" dirty="0" err="1">
                          <a:solidFill>
                            <a:srgbClr val="8BAAB8"/>
                          </a:solidFill>
                          <a:latin typeface="Avenir Book"/>
                          <a:ea typeface="Avenir Book"/>
                          <a:cs typeface="Avenir Book"/>
                        </a:rPr>
                        <a:t>ans</a:t>
                      </a:r>
                      <a:r>
                        <a:rPr lang="en-US" sz="1700" dirty="0">
                          <a:solidFill>
                            <a:srgbClr val="8BAAB8"/>
                          </a:solidFill>
                          <a:latin typeface="Avenir Book"/>
                          <a:ea typeface="Avenir Book"/>
                          <a:cs typeface="Avenir Book"/>
                        </a:rPr>
                        <a:t> </a:t>
                      </a:r>
                      <a:r>
                        <a:rPr lang="en-US" sz="1700" dirty="0" err="1">
                          <a:solidFill>
                            <a:srgbClr val="8BAAB8"/>
                          </a:solidFill>
                          <a:latin typeface="Avenir Book"/>
                          <a:ea typeface="Avenir Book"/>
                          <a:cs typeface="Avenir Book"/>
                        </a:rPr>
                        <a:t>si</a:t>
                      </a:r>
                      <a:r>
                        <a:rPr lang="en-US" sz="1700" dirty="0">
                          <a:solidFill>
                            <a:srgbClr val="8BAAB8"/>
                          </a:solidFill>
                          <a:latin typeface="Avenir Book"/>
                          <a:ea typeface="Avenir Book"/>
                          <a:cs typeface="Avenir Book"/>
                        </a:rPr>
                        <a:t> </a:t>
                      </a:r>
                      <a:r>
                        <a:rPr lang="en-US" sz="1700" dirty="0" err="1">
                          <a:solidFill>
                            <a:srgbClr val="8BAAB8"/>
                          </a:solidFill>
                          <a:latin typeface="Avenir Book"/>
                          <a:ea typeface="Avenir Book"/>
                          <a:cs typeface="Avenir Book"/>
                        </a:rPr>
                        <a:t>comorbidités</a:t>
                      </a:r>
                      <a:endParaRPr lang="en-US" sz="1700" dirty="0">
                        <a:solidFill>
                          <a:srgbClr val="8BAAB8"/>
                        </a:solidFill>
                        <a:latin typeface="Avenir Book"/>
                        <a:ea typeface="Avenir Book"/>
                        <a:cs typeface="Avenir Book"/>
                      </a:endParaRPr>
                    </a:p>
                    <a:p>
                      <a:pPr lvl="0" algn="l">
                        <a:spcBef>
                          <a:spcPts val="200"/>
                        </a:spcBef>
                        <a:buNone/>
                      </a:pPr>
                      <a:r>
                        <a:rPr lang="en-US" sz="1200" dirty="0">
                          <a:solidFill>
                            <a:srgbClr val="8BAAB8"/>
                          </a:solidFill>
                          <a:latin typeface="Avenir Book"/>
                          <a:ea typeface="Avenir Book"/>
                          <a:cs typeface="Avenir Book"/>
                        </a:rPr>
                        <a:t>Antilles, Guyane, Réunion, Mayotte</a:t>
                      </a:r>
                    </a:p>
                  </a:txBody>
                  <a:tcPr marL="22860" marR="22860" marT="22860" marB="22860" horzOverflow="overflow">
                    <a:lnL w="12700">
                      <a:solidFill>
                        <a:srgbClr val="1A4A5E"/>
                      </a:solidFill>
                    </a:lnL>
                    <a:lnR w="12700">
                      <a:solidFill>
                        <a:srgbClr val="1A4A5E"/>
                      </a:solidFill>
                    </a:lnR>
                    <a:lnT w="12700">
                      <a:solidFill>
                        <a:srgbClr val="1A4A5E"/>
                      </a:solidFill>
                    </a:lnT>
                    <a:lnB w="12700">
                      <a:solidFill>
                        <a:srgbClr val="1A4A5E"/>
                      </a:solidFill>
                    </a:lnB>
                    <a:solidFill>
                      <a:srgbClr val="122F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7741">
                <a:tc>
                  <a:txBody>
                    <a:bodyPr/>
                    <a:lstStyle/>
                    <a:p>
                      <a:pPr defTabSz="2438400">
                        <a:spcBef>
                          <a:spcPts val="200"/>
                        </a:spcBef>
                      </a:pPr>
                      <a:r>
                        <a:rPr sz="1700" dirty="0" err="1">
                          <a:solidFill>
                            <a:srgbClr val="5E5E5E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Encéphalite</a:t>
                      </a:r>
                      <a:r>
                        <a:rPr sz="1700" dirty="0">
                          <a:solidFill>
                            <a:srgbClr val="5E5E5E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
</a:t>
                      </a:r>
                      <a:r>
                        <a:rPr sz="1700" dirty="0" err="1">
                          <a:solidFill>
                            <a:srgbClr val="5E5E5E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japonaise</a:t>
                      </a:r>
                    </a:p>
                  </a:txBody>
                  <a:tcPr marL="22860" marR="22860" marT="22860" marB="22860" horzOverflow="overflow">
                    <a:lnL w="12700">
                      <a:solidFill>
                        <a:srgbClr val="1A4A5E"/>
                      </a:solidFill>
                    </a:lnL>
                    <a:lnR w="12700">
                      <a:solidFill>
                        <a:srgbClr val="1A4A5E"/>
                      </a:solidFill>
                    </a:lnR>
                    <a:lnT w="12700">
                      <a:solidFill>
                        <a:srgbClr val="1A4A5E"/>
                      </a:solidFill>
                    </a:lnT>
                    <a:lnB w="12700">
                      <a:solidFill>
                        <a:srgbClr val="1A4A5E"/>
                      </a:solidFill>
                    </a:lnB>
                    <a:solidFill>
                      <a:srgbClr val="0E2A3B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2438400">
                        <a:spcBef>
                          <a:spcPts val="200"/>
                        </a:spcBef>
                      </a:pPr>
                      <a:r>
                        <a:rPr sz="1700" dirty="0" err="1">
                          <a:solidFill>
                            <a:srgbClr val="5E5E5E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Ixiaro</a:t>
                      </a:r>
                      <a:r>
                        <a:rPr sz="1700" dirty="0">
                          <a:solidFill>
                            <a:srgbClr val="5E5E5E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®</a:t>
                      </a:r>
                    </a:p>
                  </a:txBody>
                  <a:tcPr marL="22860" marR="22860" marT="22860" marB="22860" horzOverflow="overflow">
                    <a:lnL w="12700">
                      <a:solidFill>
                        <a:srgbClr val="1A4A5E"/>
                      </a:solidFill>
                    </a:lnL>
                    <a:lnR w="12700">
                      <a:solidFill>
                        <a:srgbClr val="1A4A5E"/>
                      </a:solidFill>
                    </a:lnR>
                    <a:lnT w="12700">
                      <a:solidFill>
                        <a:srgbClr val="1A4A5E"/>
                      </a:solidFill>
                    </a:lnT>
                    <a:lnB w="12700">
                      <a:solidFill>
                        <a:srgbClr val="1A4A5E"/>
                      </a:solidFill>
                    </a:lnB>
                    <a:solidFill>
                      <a:srgbClr val="0E2A3B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2438400">
                        <a:spcBef>
                          <a:spcPts val="200"/>
                        </a:spcBef>
                      </a:pPr>
                      <a:r>
                        <a:rPr sz="1700" dirty="0" err="1">
                          <a:solidFill>
                            <a:srgbClr val="5E5E5E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Inactivé</a:t>
                      </a:r>
                    </a:p>
                  </a:txBody>
                  <a:tcPr marL="22860" marR="22860" marT="22860" marB="22860" horzOverflow="overflow">
                    <a:lnL w="12700">
                      <a:solidFill>
                        <a:srgbClr val="1A4A5E"/>
                      </a:solidFill>
                    </a:lnL>
                    <a:lnR w="12700">
                      <a:solidFill>
                        <a:srgbClr val="1A4A5E"/>
                      </a:solidFill>
                    </a:lnR>
                    <a:lnT w="12700">
                      <a:solidFill>
                        <a:srgbClr val="1A4A5E"/>
                      </a:solidFill>
                    </a:lnT>
                    <a:lnB w="12700">
                      <a:solidFill>
                        <a:srgbClr val="1A4A5E"/>
                      </a:solidFill>
                    </a:lnB>
                    <a:solidFill>
                      <a:srgbClr val="0E2A3B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2438400">
                        <a:spcBef>
                          <a:spcPts val="200"/>
                        </a:spcBef>
                      </a:pPr>
                      <a:r>
                        <a:rPr sz="1700" dirty="0">
                          <a:solidFill>
                            <a:srgbClr val="5E5E5E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2 doses J0-J28
rappel 12-24 </a:t>
                      </a:r>
                      <a:r>
                        <a:rPr sz="1700" dirty="0" err="1">
                          <a:solidFill>
                            <a:srgbClr val="5E5E5E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mois</a:t>
                      </a:r>
                    </a:p>
                  </a:txBody>
                  <a:tcPr marL="22860" marR="22860" marT="22860" marB="22860" horzOverflow="overflow">
                    <a:lnL w="12700">
                      <a:solidFill>
                        <a:srgbClr val="1A4A5E"/>
                      </a:solidFill>
                    </a:lnL>
                    <a:lnR w="12700">
                      <a:solidFill>
                        <a:srgbClr val="1A4A5E"/>
                      </a:solidFill>
                    </a:lnR>
                    <a:lnT w="12700">
                      <a:solidFill>
                        <a:srgbClr val="1A4A5E"/>
                      </a:solidFill>
                    </a:lnT>
                    <a:lnB w="12700">
                      <a:solidFill>
                        <a:srgbClr val="1A4A5E"/>
                      </a:solidFill>
                    </a:lnB>
                    <a:solidFill>
                      <a:srgbClr val="0E2A3B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2438400">
                        <a:spcBef>
                          <a:spcPts val="200"/>
                        </a:spcBef>
                      </a:pPr>
                      <a:r>
                        <a:rPr sz="1700" dirty="0">
                          <a:solidFill>
                            <a:srgbClr val="5E5E5E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Séjour </a:t>
                      </a:r>
                      <a:r>
                        <a:rPr sz="1700" dirty="0" err="1">
                          <a:solidFill>
                            <a:srgbClr val="5E5E5E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prolongé</a:t>
                      </a:r>
                      <a:r>
                        <a:rPr sz="1700" dirty="0">
                          <a:solidFill>
                            <a:srgbClr val="5E5E5E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
Asie </a:t>
                      </a:r>
                      <a:r>
                        <a:rPr sz="1700" dirty="0" err="1">
                          <a:solidFill>
                            <a:srgbClr val="5E5E5E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rurale</a:t>
                      </a:r>
                    </a:p>
                  </a:txBody>
                  <a:tcPr marL="22860" marR="22860" marT="22860" marB="22860" horzOverflow="overflow">
                    <a:lnL w="12700">
                      <a:solidFill>
                        <a:srgbClr val="1A4A5E"/>
                      </a:solidFill>
                    </a:lnL>
                    <a:lnR w="12700">
                      <a:solidFill>
                        <a:srgbClr val="1A4A5E"/>
                      </a:solidFill>
                    </a:lnR>
                    <a:lnT w="12700">
                      <a:solidFill>
                        <a:srgbClr val="1A4A5E"/>
                      </a:solidFill>
                    </a:lnT>
                    <a:lnB w="12700">
                      <a:solidFill>
                        <a:srgbClr val="1A4A5E"/>
                      </a:solidFill>
                    </a:lnB>
                    <a:solidFill>
                      <a:srgbClr val="0E2A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7741">
                <a:tc>
                  <a:txBody>
                    <a:bodyPr/>
                    <a:lstStyle/>
                    <a:p>
                      <a:pPr defTabSz="2438400">
                        <a:spcBef>
                          <a:spcPts val="200"/>
                        </a:spcBef>
                      </a:pPr>
                      <a:r>
                        <a:rPr sz="1700" dirty="0" err="1">
                          <a:solidFill>
                            <a:srgbClr val="5E5E5E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Encéphalite</a:t>
                      </a:r>
                      <a:r>
                        <a:rPr sz="1700" dirty="0">
                          <a:solidFill>
                            <a:srgbClr val="5E5E5E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
à </a:t>
                      </a:r>
                      <a:r>
                        <a:rPr sz="1700" dirty="0" err="1">
                          <a:solidFill>
                            <a:srgbClr val="5E5E5E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tiques</a:t>
                      </a:r>
                    </a:p>
                  </a:txBody>
                  <a:tcPr marL="22860" marR="22860" marT="22860" marB="22860" horzOverflow="overflow">
                    <a:lnL w="12700">
                      <a:solidFill>
                        <a:srgbClr val="1A4A5E"/>
                      </a:solidFill>
                    </a:lnL>
                    <a:lnR w="12700">
                      <a:solidFill>
                        <a:srgbClr val="1A4A5E"/>
                      </a:solidFill>
                    </a:lnR>
                    <a:lnT w="12700">
                      <a:solidFill>
                        <a:srgbClr val="1A4A5E"/>
                      </a:solidFill>
                    </a:lnT>
                    <a:lnB w="12700">
                      <a:solidFill>
                        <a:srgbClr val="1A4A5E"/>
                      </a:solidFill>
                    </a:lnB>
                    <a:solidFill>
                      <a:srgbClr val="122F4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2438400">
                        <a:spcBef>
                          <a:spcPts val="200"/>
                        </a:spcBef>
                      </a:pPr>
                      <a:r>
                        <a:rPr sz="1700" dirty="0" err="1">
                          <a:solidFill>
                            <a:srgbClr val="5E5E5E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Ticovac</a:t>
                      </a:r>
                      <a:r>
                        <a:rPr sz="1700" dirty="0">
                          <a:solidFill>
                            <a:srgbClr val="5E5E5E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® / </a:t>
                      </a:r>
                      <a:r>
                        <a:rPr sz="1700" dirty="0" err="1">
                          <a:solidFill>
                            <a:srgbClr val="5E5E5E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Encepur</a:t>
                      </a:r>
                      <a:r>
                        <a:rPr sz="1700" dirty="0">
                          <a:solidFill>
                            <a:srgbClr val="5E5E5E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®</a:t>
                      </a:r>
                    </a:p>
                  </a:txBody>
                  <a:tcPr marL="22860" marR="22860" marT="22860" marB="22860" horzOverflow="overflow">
                    <a:lnL w="12700">
                      <a:solidFill>
                        <a:srgbClr val="1A4A5E"/>
                      </a:solidFill>
                    </a:lnL>
                    <a:lnR w="12700">
                      <a:solidFill>
                        <a:srgbClr val="1A4A5E"/>
                      </a:solidFill>
                    </a:lnR>
                    <a:lnT w="12700">
                      <a:solidFill>
                        <a:srgbClr val="1A4A5E"/>
                      </a:solidFill>
                    </a:lnT>
                    <a:lnB w="12700">
                      <a:solidFill>
                        <a:srgbClr val="1A4A5E"/>
                      </a:solidFill>
                    </a:lnB>
                    <a:solidFill>
                      <a:srgbClr val="122F4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2438400">
                        <a:spcBef>
                          <a:spcPts val="200"/>
                        </a:spcBef>
                      </a:pPr>
                      <a:r>
                        <a:rPr sz="1700" dirty="0" err="1">
                          <a:solidFill>
                            <a:srgbClr val="5E5E5E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Inactivé</a:t>
                      </a:r>
                    </a:p>
                  </a:txBody>
                  <a:tcPr marL="22860" marR="22860" marT="22860" marB="22860" horzOverflow="overflow">
                    <a:lnL w="12700">
                      <a:solidFill>
                        <a:srgbClr val="1A4A5E"/>
                      </a:solidFill>
                    </a:lnL>
                    <a:lnR w="12700">
                      <a:solidFill>
                        <a:srgbClr val="1A4A5E"/>
                      </a:solidFill>
                    </a:lnR>
                    <a:lnT w="12700">
                      <a:solidFill>
                        <a:srgbClr val="1A4A5E"/>
                      </a:solidFill>
                    </a:lnT>
                    <a:lnB w="12700">
                      <a:solidFill>
                        <a:srgbClr val="1A4A5E"/>
                      </a:solidFill>
                    </a:lnB>
                    <a:solidFill>
                      <a:srgbClr val="122F4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2438400">
                        <a:spcBef>
                          <a:spcPts val="200"/>
                        </a:spcBef>
                      </a:pPr>
                      <a:r>
                        <a:rPr sz="1700" dirty="0">
                          <a:solidFill>
                            <a:srgbClr val="5E5E5E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3 doses
</a:t>
                      </a:r>
                      <a:r>
                        <a:rPr sz="1700">
                          <a:solidFill>
                            <a:srgbClr val="5E5E5E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J0-M1/3-M5/12</a:t>
                      </a:r>
                    </a:p>
                  </a:txBody>
                  <a:tcPr marL="22860" marR="22860" marT="22860" marB="22860" horzOverflow="overflow">
                    <a:lnL w="12700">
                      <a:solidFill>
                        <a:srgbClr val="1A4A5E"/>
                      </a:solidFill>
                    </a:lnL>
                    <a:lnR w="12700">
                      <a:solidFill>
                        <a:srgbClr val="1A4A5E"/>
                      </a:solidFill>
                    </a:lnR>
                    <a:lnT w="12700">
                      <a:solidFill>
                        <a:srgbClr val="1A4A5E"/>
                      </a:solidFill>
                    </a:lnT>
                    <a:lnB w="12700">
                      <a:solidFill>
                        <a:srgbClr val="1A4A5E"/>
                      </a:solidFill>
                    </a:lnB>
                    <a:solidFill>
                      <a:srgbClr val="122F4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2438400">
                        <a:spcBef>
                          <a:spcPts val="200"/>
                        </a:spcBef>
                      </a:pPr>
                      <a:r>
                        <a:rPr sz="1700" dirty="0">
                          <a:solidFill>
                            <a:srgbClr val="5E5E5E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Séjour zone
</a:t>
                      </a:r>
                      <a:r>
                        <a:rPr sz="1700" dirty="0" err="1">
                          <a:solidFill>
                            <a:srgbClr val="5E5E5E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d'endémie</a:t>
                      </a:r>
                    </a:p>
                  </a:txBody>
                  <a:tcPr marL="22860" marR="22860" marT="22860" marB="22860" horzOverflow="overflow">
                    <a:lnL w="12700">
                      <a:solidFill>
                        <a:srgbClr val="1A4A5E"/>
                      </a:solidFill>
                    </a:lnL>
                    <a:lnR w="12700">
                      <a:solidFill>
                        <a:srgbClr val="1A4A5E"/>
                      </a:solidFill>
                    </a:lnR>
                    <a:lnT w="12700">
                      <a:solidFill>
                        <a:srgbClr val="1A4A5E"/>
                      </a:solidFill>
                    </a:lnT>
                    <a:lnB w="12700">
                      <a:solidFill>
                        <a:srgbClr val="1A4A5E"/>
                      </a:solidFill>
                    </a:lnB>
                    <a:solidFill>
                      <a:srgbClr val="122F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9220">
                <a:tc>
                  <a:txBody>
                    <a:bodyPr/>
                    <a:lstStyle/>
                    <a:p>
                      <a:pPr defTabSz="2438400">
                        <a:spcBef>
                          <a:spcPts val="200"/>
                        </a:spcBef>
                      </a:pPr>
                      <a:r>
                        <a:rPr sz="1700" dirty="0">
                          <a:solidFill>
                            <a:srgbClr val="FFFFFF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Chikungunya</a:t>
                      </a:r>
                    </a:p>
                  </a:txBody>
                  <a:tcPr marL="22860" marR="22860" marT="22860" marB="22860" horzOverflow="overflow">
                    <a:lnL w="12700">
                      <a:solidFill>
                        <a:srgbClr val="1A4A5E"/>
                      </a:solidFill>
                    </a:lnL>
                    <a:lnR w="12700">
                      <a:solidFill>
                        <a:srgbClr val="1A4A5E"/>
                      </a:solidFill>
                    </a:lnR>
                    <a:lnT w="12700">
                      <a:solidFill>
                        <a:srgbClr val="1A4A5E"/>
                      </a:solidFill>
                    </a:lnT>
                    <a:lnB w="12700">
                      <a:solidFill>
                        <a:srgbClr val="1A4A5E"/>
                      </a:solidFill>
                    </a:lnB>
                    <a:solidFill>
                      <a:srgbClr val="0E2A3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</a:pPr>
                      <a:r>
                        <a:rPr sz="1700" dirty="0" err="1">
                          <a:solidFill>
                            <a:srgbClr val="8BAAB8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Ixchiq</a:t>
                      </a:r>
                      <a:r>
                        <a:rPr sz="1700" dirty="0">
                          <a:solidFill>
                            <a:srgbClr val="8BAAB8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® 
</a:t>
                      </a:r>
                      <a:r>
                        <a:rPr sz="1700" dirty="0" err="1">
                          <a:solidFill>
                            <a:srgbClr val="8BAAB8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Vimkunya</a:t>
                      </a:r>
                      <a:endParaRPr sz="1700" dirty="0">
                        <a:solidFill>
                          <a:srgbClr val="8BAAB8"/>
                        </a:solidFill>
                        <a:latin typeface="Avenir Book"/>
                        <a:ea typeface="Avenir Book"/>
                        <a:cs typeface="Avenir Book"/>
                        <a:sym typeface="Avenir Book"/>
                      </a:endParaRPr>
                    </a:p>
                  </a:txBody>
                  <a:tcPr marL="22860" marR="22860" marT="22860" marB="22860" horzOverflow="overflow">
                    <a:lnL w="12700">
                      <a:solidFill>
                        <a:srgbClr val="1A4A5E"/>
                      </a:solidFill>
                    </a:lnL>
                    <a:lnR w="12700">
                      <a:solidFill>
                        <a:srgbClr val="1A4A5E"/>
                      </a:solidFill>
                    </a:lnR>
                    <a:lnT w="12700">
                      <a:solidFill>
                        <a:srgbClr val="1A4A5E"/>
                      </a:solidFill>
                    </a:lnT>
                    <a:lnB w="12700">
                      <a:solidFill>
                        <a:srgbClr val="1A4A5E"/>
                      </a:solidFill>
                    </a:lnB>
                    <a:solidFill>
                      <a:srgbClr val="0E2A3B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2438400">
                        <a:spcBef>
                          <a:spcPts val="200"/>
                        </a:spcBef>
                        <a:defRPr sz="3400">
                          <a:solidFill>
                            <a:srgbClr val="8BAAB8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defRPr>
                      </a:pPr>
                      <a:r>
                        <a:rPr sz="1700" dirty="0"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Vivant</a:t>
                      </a:r>
                      <a:r>
                        <a:rPr sz="1700" dirty="0"/>
                        <a:t> </a:t>
                      </a:r>
                      <a:r>
                        <a:rPr lang="fr-FR" sz="1700" dirty="0"/>
                        <a:t>vivant </a:t>
                      </a:r>
                      <a:r>
                        <a:rPr sz="1700" dirty="0" err="1"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atténué</a:t>
                      </a:r>
                      <a:endParaRPr sz="1700" dirty="0">
                        <a:latin typeface="Avenir Heavy"/>
                        <a:ea typeface="Avenir Heavy"/>
                        <a:cs typeface="Avenir Heavy"/>
                        <a:sym typeface="Avenir Heavy"/>
                      </a:endParaRPr>
                    </a:p>
                    <a:p>
                      <a:pPr algn="l" defTabSz="2438400">
                        <a:spcBef>
                          <a:spcPts val="200"/>
                        </a:spcBef>
                        <a:defRPr sz="3400">
                          <a:solidFill>
                            <a:srgbClr val="8BAAB8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defRPr>
                      </a:pPr>
                      <a:r>
                        <a:rPr sz="1700" dirty="0"/>
                        <a:t>Recombinant</a:t>
                      </a:r>
                    </a:p>
                  </a:txBody>
                  <a:tcPr marL="22860" marR="22860" marT="22860" marB="22860" horzOverflow="overflow">
                    <a:lnL w="12700">
                      <a:solidFill>
                        <a:srgbClr val="1A4A5E"/>
                      </a:solidFill>
                    </a:lnL>
                    <a:lnR w="12700">
                      <a:solidFill>
                        <a:srgbClr val="1A4A5E"/>
                      </a:solidFill>
                    </a:lnR>
                    <a:lnT w="12700">
                      <a:solidFill>
                        <a:srgbClr val="1A4A5E"/>
                      </a:solidFill>
                    </a:lnT>
                    <a:lnB w="12700">
                      <a:solidFill>
                        <a:srgbClr val="1A4A5E"/>
                      </a:solidFill>
                    </a:lnB>
                    <a:solidFill>
                      <a:srgbClr val="0E2A3B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2438400">
                        <a:spcBef>
                          <a:spcPts val="200"/>
                        </a:spcBef>
                      </a:pPr>
                      <a:r>
                        <a:rPr sz="1700" dirty="0">
                          <a:solidFill>
                            <a:srgbClr val="8BAAB8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 dose
</a:t>
                      </a:r>
                      <a:r>
                        <a:rPr sz="1700">
                          <a:solidFill>
                            <a:srgbClr val="8BAAB8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 dose</a:t>
                      </a:r>
                    </a:p>
                  </a:txBody>
                  <a:tcPr marL="22860" marR="22860" marT="22860" marB="22860" horzOverflow="overflow">
                    <a:lnL w="12700">
                      <a:solidFill>
                        <a:srgbClr val="1A4A5E"/>
                      </a:solidFill>
                    </a:lnL>
                    <a:lnR w="12700">
                      <a:solidFill>
                        <a:srgbClr val="1A4A5E"/>
                      </a:solidFill>
                    </a:lnR>
                    <a:lnT w="12700">
                      <a:solidFill>
                        <a:srgbClr val="1A4A5E"/>
                      </a:solidFill>
                    </a:lnT>
                    <a:lnB w="12700">
                      <a:solidFill>
                        <a:srgbClr val="1A4A5E"/>
                      </a:solidFill>
                    </a:lnB>
                    <a:solidFill>
                      <a:srgbClr val="0E2A3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</a:pPr>
                      <a:r>
                        <a:rPr lang="en-US" sz="1700" dirty="0" err="1">
                          <a:solidFill>
                            <a:srgbClr val="8BAAB8"/>
                          </a:solidFill>
                          <a:latin typeface="Avenir Book"/>
                          <a:ea typeface="Avenir Book"/>
                          <a:cs typeface="Avenir Book"/>
                        </a:rPr>
                        <a:t>Epidémie</a:t>
                      </a:r>
                      <a:r>
                        <a:rPr lang="en-US" sz="1700" dirty="0">
                          <a:solidFill>
                            <a:srgbClr val="8BAAB8"/>
                          </a:solidFill>
                          <a:latin typeface="Avenir Book"/>
                          <a:ea typeface="Avenir Book"/>
                          <a:cs typeface="Avenir Book"/>
                        </a:rPr>
                        <a:t> </a:t>
                      </a:r>
                      <a:r>
                        <a:rPr lang="en-US" sz="1700" dirty="0" err="1">
                          <a:solidFill>
                            <a:srgbClr val="8BAAB8"/>
                          </a:solidFill>
                          <a:latin typeface="Avenir Book"/>
                          <a:ea typeface="Avenir Book"/>
                          <a:cs typeface="Avenir Book"/>
                        </a:rPr>
                        <a:t>ou</a:t>
                      </a:r>
                      <a:r>
                        <a:rPr lang="en-US" sz="1700" dirty="0">
                          <a:solidFill>
                            <a:srgbClr val="8BAAB8"/>
                          </a:solidFill>
                          <a:latin typeface="Avenir Book"/>
                          <a:ea typeface="Avenir Book"/>
                          <a:cs typeface="Avenir Book"/>
                        </a:rPr>
                        <a:t> séjour&gt;6 </a:t>
                      </a:r>
                      <a:r>
                        <a:rPr lang="en-US" sz="1700" dirty="0" err="1">
                          <a:solidFill>
                            <a:srgbClr val="8BAAB8"/>
                          </a:solidFill>
                          <a:latin typeface="Avenir Book"/>
                          <a:ea typeface="Avenir Book"/>
                          <a:cs typeface="Avenir Book"/>
                        </a:rPr>
                        <a:t>mois</a:t>
                      </a:r>
                      <a:r>
                        <a:rPr lang="en-US" sz="1700" dirty="0">
                          <a:solidFill>
                            <a:srgbClr val="8BAAB8"/>
                          </a:solidFill>
                          <a:latin typeface="Avenir Book"/>
                          <a:ea typeface="Avenir Book"/>
                          <a:cs typeface="Avenir Book"/>
                        </a:rPr>
                        <a:t>:  </a:t>
                      </a:r>
                      <a:r>
                        <a:rPr sz="1700" dirty="0">
                          <a:solidFill>
                            <a:srgbClr val="8BAAB8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≥</a:t>
                      </a:r>
                      <a:r>
                        <a:rPr lang="en-US" sz="1700" dirty="0">
                          <a:solidFill>
                            <a:srgbClr val="8BAAB8"/>
                          </a:solidFill>
                          <a:latin typeface="Avenir Book"/>
                          <a:ea typeface="Avenir Book"/>
                          <a:cs typeface="Avenir Book"/>
                        </a:rPr>
                        <a:t>12</a:t>
                      </a:r>
                      <a:r>
                        <a:rPr sz="1700" dirty="0">
                          <a:solidFill>
                            <a:srgbClr val="8BAAB8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 </a:t>
                      </a:r>
                      <a:r>
                        <a:rPr sz="1700" dirty="0" err="1">
                          <a:solidFill>
                            <a:srgbClr val="8BAAB8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ans</a:t>
                      </a:r>
                      <a:r>
                        <a:rPr lang="en-US" sz="1700" dirty="0">
                          <a:solidFill>
                            <a:srgbClr val="8BAAB8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 </a:t>
                      </a:r>
                      <a:r>
                        <a:rPr lang="en-US" sz="1700" dirty="0">
                          <a:solidFill>
                            <a:srgbClr val="8BAAB8"/>
                          </a:solidFill>
                          <a:latin typeface="Avenir Book"/>
                          <a:ea typeface="Avenir Book"/>
                          <a:cs typeface="Avenir Book"/>
                        </a:rPr>
                        <a:t> avec </a:t>
                      </a:r>
                      <a:r>
                        <a:rPr lang="en-US" sz="1700" dirty="0" err="1">
                          <a:solidFill>
                            <a:srgbClr val="8BAAB8"/>
                          </a:solidFill>
                          <a:latin typeface="Avenir Book"/>
                          <a:ea typeface="Avenir Book"/>
                          <a:cs typeface="Avenir Book"/>
                        </a:rPr>
                        <a:t>comorbidités</a:t>
                      </a:r>
                      <a:endParaRPr lang="en-US" sz="900" dirty="0" err="1"/>
                    </a:p>
                    <a:p>
                      <a:pPr lvl="0" algn="l">
                        <a:spcBef>
                          <a:spcPts val="200"/>
                        </a:spcBef>
                        <a:buNone/>
                      </a:pPr>
                      <a:endParaRPr lang="en-US" sz="1700" dirty="0">
                        <a:solidFill>
                          <a:srgbClr val="8BAAB8"/>
                        </a:solidFill>
                        <a:latin typeface="Avenir Book"/>
                        <a:ea typeface="Avenir Book"/>
                        <a:cs typeface="Avenir Book"/>
                      </a:endParaRPr>
                    </a:p>
                    <a:p>
                      <a:pPr lvl="0" algn="l">
                        <a:spcBef>
                          <a:spcPts val="200"/>
                        </a:spcBef>
                        <a:buNone/>
                      </a:pPr>
                      <a:r>
                        <a:rPr sz="1700" dirty="0">
                          <a:solidFill>
                            <a:srgbClr val="8BAAB8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
</a:t>
                      </a:r>
                    </a:p>
                  </a:txBody>
                  <a:tcPr marL="22860" marR="22860" marT="22860" marB="22860" horzOverflow="overflow">
                    <a:lnL w="12700">
                      <a:solidFill>
                        <a:srgbClr val="1A4A5E"/>
                      </a:solidFill>
                    </a:lnL>
                    <a:lnR w="12700">
                      <a:solidFill>
                        <a:srgbClr val="1A4A5E"/>
                      </a:solidFill>
                    </a:lnR>
                    <a:lnT w="12700">
                      <a:solidFill>
                        <a:srgbClr val="1A4A5E"/>
                      </a:solidFill>
                    </a:lnT>
                    <a:lnB w="12700">
                      <a:solidFill>
                        <a:srgbClr val="1A4A5E"/>
                      </a:solidFill>
                    </a:lnB>
                    <a:solidFill>
                      <a:srgbClr val="0E2A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97" name="Text 2"/>
          <p:cNvSpPr txBox="1"/>
          <p:nvPr/>
        </p:nvSpPr>
        <p:spPr>
          <a:xfrm>
            <a:off x="609600" y="6476256"/>
            <a:ext cx="10972801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 defTabSz="243840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5A8A9C"/>
                </a:solidFill>
                <a:latin typeface="Avenir Book Oblique"/>
                <a:ea typeface="Avenir Book Oblique"/>
                <a:cs typeface="Avenir Book Oblique"/>
                <a:sym typeface="Avenir Book Oblique"/>
              </a:defRPr>
            </a:lvl1pPr>
          </a:lstStyle>
          <a:p>
            <a:r>
              <a:rPr sz="1000"/>
              <a:t>Cf. avis du HCSP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8A77E-1A5E-5F5A-9EEA-A12CF1459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25400" tIns="25400" rIns="25400" bIns="25400" rtlCol="0" anchor="t">
            <a:normAutofit/>
          </a:bodyPr>
          <a:lstStyle/>
          <a:p>
            <a:r>
              <a:rPr lang="en-US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91E01-CA71-082D-CB5B-DD35F4B6CC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1243B-8BEB-9EB8-598D-551E81067D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25400" tIns="25400" rIns="25400" bIns="25400" rtlCol="0" anchor="t">
            <a:normAutofit/>
          </a:bodyPr>
          <a:lstStyle/>
          <a:p>
            <a:r>
              <a:rPr lang="en-US" dirty="0"/>
              <a:t>Emergence des </a:t>
            </a:r>
            <a:r>
              <a:rPr lang="en-US" dirty="0" err="1"/>
              <a:t>arboviroses</a:t>
            </a:r>
            <a:r>
              <a:rPr lang="en-US" dirty="0"/>
              <a:t> dans les pays </a:t>
            </a:r>
            <a:r>
              <a:rPr lang="en-US" dirty="0" err="1"/>
              <a:t>tempérés</a:t>
            </a:r>
            <a:r>
              <a:rPr lang="en-US" dirty="0"/>
              <a:t> qui ne </a:t>
            </a:r>
            <a:r>
              <a:rPr lang="en-US" dirty="0" err="1"/>
              <a:t>doivent</a:t>
            </a:r>
            <a:r>
              <a:rPr lang="en-US" dirty="0"/>
              <a:t> plus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considérées</a:t>
            </a:r>
            <a:r>
              <a:rPr lang="en-US" dirty="0"/>
              <a:t> </a:t>
            </a:r>
            <a:r>
              <a:rPr lang="en-US" dirty="0" err="1"/>
              <a:t>exclusivement</a:t>
            </a:r>
            <a:r>
              <a:rPr lang="en-US" dirty="0"/>
              <a:t> </a:t>
            </a:r>
            <a:r>
              <a:rPr lang="en-US" dirty="0" err="1"/>
              <a:t>comme</a:t>
            </a:r>
            <a:r>
              <a:rPr lang="en-US" dirty="0"/>
              <a:t> des infections </a:t>
            </a:r>
            <a:r>
              <a:rPr lang="en-US" dirty="0" err="1"/>
              <a:t>tropicales</a:t>
            </a:r>
            <a:r>
              <a:rPr lang="en-US" dirty="0"/>
              <a:t>: </a:t>
            </a:r>
            <a:r>
              <a:rPr lang="en-US" b="1" dirty="0" err="1"/>
              <a:t>une</a:t>
            </a:r>
            <a:r>
              <a:rPr lang="en-US" b="1"/>
              <a:t> “grippe”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été</a:t>
            </a:r>
            <a:r>
              <a:rPr lang="en-US" b="1" dirty="0"/>
              <a:t> </a:t>
            </a:r>
            <a:r>
              <a:rPr lang="en-US" b="1" dirty="0" err="1"/>
              <a:t>est</a:t>
            </a:r>
            <a:r>
              <a:rPr lang="en-US" b="1" dirty="0"/>
              <a:t> </a:t>
            </a:r>
            <a:r>
              <a:rPr lang="en-US" b="1" dirty="0" err="1"/>
              <a:t>évocatrice</a:t>
            </a:r>
            <a:r>
              <a:rPr lang="en-US" b="1" dirty="0"/>
              <a:t> </a:t>
            </a:r>
          </a:p>
          <a:p>
            <a:r>
              <a:rPr lang="en-US" dirty="0"/>
              <a:t>Multiples </a:t>
            </a:r>
            <a:r>
              <a:rPr lang="en-US" dirty="0" err="1"/>
              <a:t>outils</a:t>
            </a:r>
            <a:r>
              <a:rPr lang="en-US" dirty="0"/>
              <a:t> </a:t>
            </a:r>
            <a:r>
              <a:rPr lang="en-US" dirty="0" err="1"/>
              <a:t>diagnostiques</a:t>
            </a:r>
            <a:r>
              <a:rPr lang="en-US" dirty="0"/>
              <a:t> </a:t>
            </a:r>
            <a:r>
              <a:rPr lang="en-US" dirty="0" err="1"/>
              <a:t>disponibles</a:t>
            </a:r>
            <a:endParaRPr lang="en-US" dirty="0"/>
          </a:p>
          <a:p>
            <a:r>
              <a:rPr lang="en-US" dirty="0" err="1"/>
              <a:t>Déclaration</a:t>
            </a:r>
            <a:r>
              <a:rPr lang="en-US" dirty="0"/>
              <a:t> </a:t>
            </a:r>
            <a:r>
              <a:rPr lang="en-US" dirty="0" err="1"/>
              <a:t>obligatoire</a:t>
            </a:r>
            <a:r>
              <a:rPr lang="en-US" dirty="0"/>
              <a:t> et </a:t>
            </a:r>
            <a:r>
              <a:rPr lang="en-US" dirty="0" err="1"/>
              <a:t>signalement</a:t>
            </a:r>
            <a:r>
              <a:rPr lang="en-US" dirty="0"/>
              <a:t> des </a:t>
            </a:r>
            <a:r>
              <a:rPr lang="en-US" dirty="0" err="1"/>
              <a:t>cas</a:t>
            </a:r>
            <a:r>
              <a:rPr lang="en-US" dirty="0"/>
              <a:t> suspects</a:t>
            </a:r>
          </a:p>
          <a:p>
            <a:r>
              <a:rPr lang="en-US" dirty="0"/>
              <a:t>Absence </a:t>
            </a:r>
            <a:r>
              <a:rPr lang="en-US" dirty="0" err="1"/>
              <a:t>d’antiviral</a:t>
            </a:r>
            <a:r>
              <a:rPr lang="en-US" dirty="0"/>
              <a:t> </a:t>
            </a:r>
            <a:r>
              <a:rPr lang="en-US" dirty="0" err="1"/>
              <a:t>efficace</a:t>
            </a:r>
            <a:r>
              <a:rPr lang="en-US" dirty="0"/>
              <a:t> </a:t>
            </a:r>
          </a:p>
          <a:p>
            <a:r>
              <a:rPr lang="en-US" dirty="0"/>
              <a:t>Place des </a:t>
            </a:r>
            <a:r>
              <a:rPr lang="en-US" dirty="0" err="1"/>
              <a:t>vaccins</a:t>
            </a:r>
            <a:r>
              <a:rPr lang="en-US" dirty="0"/>
              <a:t> </a:t>
            </a:r>
            <a:r>
              <a:rPr lang="en-US" dirty="0" err="1"/>
              <a:t>depuis</a:t>
            </a:r>
            <a:r>
              <a:rPr lang="en-US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01844631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vidéo-collée.png" descr="vidéo-collée.png"/>
          <p:cNvPicPr>
            <a:picLocks noChangeAspect="1"/>
          </p:cNvPicPr>
          <p:nvPr/>
        </p:nvPicPr>
        <p:blipFill>
          <a:blip r:embed="rId2"/>
          <a:srcRect l="385" t="532" r="776" b="806"/>
          <a:stretch>
            <a:fillRect/>
          </a:stretch>
        </p:blipFill>
        <p:spPr>
          <a:xfrm>
            <a:off x="1052949" y="208062"/>
            <a:ext cx="7843387" cy="644180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1" name="f. fièvre; h. hémorragique; e. encéphalite…"/>
          <p:cNvGrpSpPr/>
          <p:nvPr/>
        </p:nvGrpSpPr>
        <p:grpSpPr>
          <a:xfrm>
            <a:off x="1172186" y="4785881"/>
            <a:ext cx="3026796" cy="925288"/>
            <a:chOff x="0" y="0"/>
            <a:chExt cx="6053589" cy="1850573"/>
          </a:xfrm>
        </p:grpSpPr>
        <p:sp>
          <p:nvSpPr>
            <p:cNvPr id="260" name="f. fièvre; h. hémorragique; e. encéphalite…"/>
            <p:cNvSpPr txBox="1"/>
            <p:nvPr/>
          </p:nvSpPr>
          <p:spPr>
            <a:xfrm>
              <a:off x="215900" y="80266"/>
              <a:ext cx="5621789" cy="1410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>
                <a:defRPr sz="1700">
                  <a:solidFill>
                    <a:srgbClr val="5E5E5E"/>
                  </a:solidFill>
                </a:defRPr>
              </a:pPr>
              <a:r>
                <a:rPr sz="850"/>
                <a:t>f. fièvre; h. hémorragique; e. encéphalite</a:t>
              </a:r>
            </a:p>
            <a:p>
              <a:pPr>
                <a:defRPr sz="1700"/>
              </a:pPr>
              <a:r>
                <a:rPr sz="850" u="sng"/>
                <a:t>Clinique</a:t>
              </a:r>
              <a:r>
                <a:rPr sz="850"/>
                <a:t> : </a:t>
              </a:r>
            </a:p>
            <a:p>
              <a:pPr>
                <a:defRPr sz="1700"/>
              </a:pPr>
              <a:r>
                <a:rPr sz="850">
                  <a:solidFill>
                    <a:srgbClr val="3975BD"/>
                  </a:solidFill>
                </a:rPr>
                <a:t>Algo-éruptive</a:t>
              </a:r>
              <a:r>
                <a:rPr sz="850"/>
                <a:t>; </a:t>
              </a:r>
              <a:r>
                <a:rPr sz="850">
                  <a:solidFill>
                    <a:srgbClr val="55AB68"/>
                  </a:solidFill>
                </a:rPr>
                <a:t>-m/e</a:t>
              </a:r>
              <a:r>
                <a:rPr sz="850"/>
                <a:t>; </a:t>
              </a:r>
              <a:r>
                <a:rPr sz="850">
                  <a:solidFill>
                    <a:srgbClr val="B1291E"/>
                  </a:solidFill>
                </a:rPr>
                <a:t>f.h.</a:t>
              </a:r>
            </a:p>
            <a:p>
              <a:pPr>
                <a:defRPr sz="1700"/>
              </a:pPr>
              <a:r>
                <a:rPr sz="850" u="sng"/>
                <a:t>Vecteurs</a:t>
              </a:r>
              <a:r>
                <a:rPr sz="850"/>
                <a:t> : </a:t>
              </a:r>
            </a:p>
            <a:p>
              <a:pPr>
                <a:defRPr sz="1700"/>
              </a:pPr>
              <a:r>
                <a:rPr sz="850">
                  <a:solidFill>
                    <a:srgbClr val="68349A"/>
                  </a:solidFill>
                </a:rPr>
                <a:t>Tiques</a:t>
              </a:r>
              <a:r>
                <a:rPr sz="850"/>
                <a:t>, </a:t>
              </a:r>
              <a:r>
                <a:rPr sz="850">
                  <a:solidFill>
                    <a:srgbClr val="CA3D7F"/>
                  </a:solidFill>
                </a:rPr>
                <a:t>moustiques</a:t>
              </a:r>
              <a:r>
                <a:rPr sz="850"/>
                <a:t>, </a:t>
              </a:r>
              <a:r>
                <a:rPr sz="850">
                  <a:solidFill>
                    <a:srgbClr val="F19E38"/>
                  </a:solidFill>
                </a:rPr>
                <a:t>phlébotomes</a:t>
              </a:r>
            </a:p>
          </p:txBody>
        </p:sp>
        <p:pic>
          <p:nvPicPr>
            <p:cNvPr id="259" name="f. fièvre; h. hémorragique; e. encéphalite… f. fièvre; h. hémorragique; e. encéphaliteClinique : Algo-éruptive; -m/e; f.h.Vecteurs : Tiques, moustiques, phlébotomes" descr="f. fièvre; h. hémorragique; e. encéphalite… f. fièvre; h. hémorragique; e. encéphaliteClinique : Algo-éruptive; -m/e; f.h.Vecteurs : Tiques, moustiques, phlébotomes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053589" cy="185057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vidéo-collée.png" descr="vidéo-collée.png"/>
          <p:cNvPicPr>
            <a:picLocks noChangeAspect="1"/>
          </p:cNvPicPr>
          <p:nvPr/>
        </p:nvPicPr>
        <p:blipFill>
          <a:blip r:embed="rId2"/>
          <a:srcRect l="385" t="532" r="776" b="806"/>
          <a:stretch>
            <a:fillRect/>
          </a:stretch>
        </p:blipFill>
        <p:spPr>
          <a:xfrm>
            <a:off x="1052949" y="208062"/>
            <a:ext cx="7843387" cy="644180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6" name="f. fièvre; h. hémorragique; e. encéphalite…"/>
          <p:cNvGrpSpPr/>
          <p:nvPr/>
        </p:nvGrpSpPr>
        <p:grpSpPr>
          <a:xfrm>
            <a:off x="1172186" y="4785881"/>
            <a:ext cx="2217678" cy="925288"/>
            <a:chOff x="0" y="0"/>
            <a:chExt cx="4435355" cy="1850573"/>
          </a:xfrm>
        </p:grpSpPr>
        <p:sp>
          <p:nvSpPr>
            <p:cNvPr id="265" name="f. fièvre; h. hémorragique; e. encéphalite…"/>
            <p:cNvSpPr txBox="1"/>
            <p:nvPr/>
          </p:nvSpPr>
          <p:spPr>
            <a:xfrm>
              <a:off x="215900" y="80266"/>
              <a:ext cx="4003555" cy="1410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>
                <a:defRPr sz="1700">
                  <a:solidFill>
                    <a:srgbClr val="5E5E5E"/>
                  </a:solidFill>
                </a:defRPr>
              </a:pPr>
              <a:r>
                <a:rPr sz="850"/>
                <a:t>f. fièvre; h. hémorragique; e. encéphalite</a:t>
              </a:r>
            </a:p>
            <a:p>
              <a:pPr>
                <a:defRPr sz="1700"/>
              </a:pPr>
              <a:r>
                <a:rPr sz="850" u="sng"/>
                <a:t>Clinique</a:t>
              </a:r>
              <a:r>
                <a:rPr sz="850"/>
                <a:t> : </a:t>
              </a:r>
            </a:p>
            <a:p>
              <a:pPr>
                <a:defRPr sz="1700"/>
              </a:pPr>
              <a:r>
                <a:rPr sz="850">
                  <a:solidFill>
                    <a:srgbClr val="3975BD"/>
                  </a:solidFill>
                </a:rPr>
                <a:t>Algo-éruptive</a:t>
              </a:r>
              <a:r>
                <a:rPr sz="850"/>
                <a:t>; </a:t>
              </a:r>
              <a:r>
                <a:rPr sz="850">
                  <a:solidFill>
                    <a:srgbClr val="55AB68"/>
                  </a:solidFill>
                </a:rPr>
                <a:t>-m/e</a:t>
              </a:r>
              <a:r>
                <a:rPr sz="850"/>
                <a:t>; </a:t>
              </a:r>
              <a:r>
                <a:rPr sz="850">
                  <a:solidFill>
                    <a:srgbClr val="B1291E"/>
                  </a:solidFill>
                </a:rPr>
                <a:t>f.h.</a:t>
              </a:r>
            </a:p>
            <a:p>
              <a:pPr>
                <a:defRPr sz="1700"/>
              </a:pPr>
              <a:r>
                <a:rPr sz="850" u="sng"/>
                <a:t>Vecteurs</a:t>
              </a:r>
              <a:r>
                <a:rPr sz="850"/>
                <a:t> : </a:t>
              </a:r>
            </a:p>
            <a:p>
              <a:pPr>
                <a:defRPr sz="1700"/>
              </a:pPr>
              <a:r>
                <a:rPr sz="850">
                  <a:solidFill>
                    <a:srgbClr val="68349A"/>
                  </a:solidFill>
                </a:rPr>
                <a:t>Tiques</a:t>
              </a:r>
              <a:r>
                <a:rPr sz="850"/>
                <a:t>, </a:t>
              </a:r>
              <a:r>
                <a:rPr sz="850">
                  <a:solidFill>
                    <a:srgbClr val="CA3D7F"/>
                  </a:solidFill>
                </a:rPr>
                <a:t>moustiques</a:t>
              </a:r>
              <a:r>
                <a:rPr sz="850"/>
                <a:t>, </a:t>
              </a:r>
              <a:r>
                <a:rPr sz="850">
                  <a:solidFill>
                    <a:srgbClr val="F19E38"/>
                  </a:solidFill>
                </a:rPr>
                <a:t>phlébotomes</a:t>
              </a:r>
            </a:p>
          </p:txBody>
        </p:sp>
        <p:pic>
          <p:nvPicPr>
            <p:cNvPr id="264" name="f. fièvre; h. hémorragique; e. encéphalite… f. fièvre; h. hémorragique; e. encéphaliteClinique : Algo-éruptive; -m/e; f.h.Vecteurs : Tiques, moustiques, phlébotomes" descr="f. fièvre; h. hémorragique; e. encéphalite… f. fièvre; h. hémorragique; e. encéphaliteClinique : Algo-éruptive; -m/e; f.h.Vecteurs : Tiques, moustiques, phlébotomes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435355" cy="1850573"/>
            </a:xfrm>
            <a:prstGeom prst="rect">
              <a:avLst/>
            </a:prstGeom>
            <a:effectLst/>
          </p:spPr>
        </p:pic>
      </p:grpSp>
      <p:pic>
        <p:nvPicPr>
          <p:cNvPr id="267" name="Ovale Ovale" descr="Ovale Ovale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275889" y="2699870"/>
            <a:ext cx="1464870" cy="203555"/>
          </a:xfrm>
          <a:prstGeom prst="rect">
            <a:avLst/>
          </a:prstGeom>
        </p:spPr>
      </p:pic>
      <p:pic>
        <p:nvPicPr>
          <p:cNvPr id="269" name="Ovale Ovale" descr="Ovale Ovale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955661" y="1709743"/>
            <a:ext cx="1464870" cy="20355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 0"/>
          <p:cNvSpPr txBox="1"/>
          <p:nvPr/>
        </p:nvSpPr>
        <p:spPr>
          <a:xfrm>
            <a:off x="609600" y="348585"/>
            <a:ext cx="1097280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2438400">
              <a:lnSpc>
                <a:spcPct val="100000"/>
              </a:lnSpc>
              <a:spcBef>
                <a:spcPts val="0"/>
              </a:spcBef>
              <a:defRPr sz="52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sz="2600" dirty="0"/>
              <a:t>De</a:t>
            </a:r>
            <a:r>
              <a:rPr lang="fr-FR" sz="2600" dirty="0"/>
              <a:t>d</a:t>
            </a:r>
            <a:r>
              <a:rPr sz="2600" dirty="0" err="1"/>
              <a:t>ngue</a:t>
            </a:r>
            <a:endParaRPr sz="2600" dirty="0"/>
          </a:p>
        </p:txBody>
      </p:sp>
      <p:sp>
        <p:nvSpPr>
          <p:cNvPr id="273" name="Shape 1"/>
          <p:cNvSpPr/>
          <p:nvPr/>
        </p:nvSpPr>
        <p:spPr>
          <a:xfrm>
            <a:off x="609600" y="877824"/>
            <a:ext cx="1219201" cy="30481"/>
          </a:xfrm>
          <a:prstGeom prst="rect">
            <a:avLst/>
          </a:prstGeom>
          <a:solidFill>
            <a:srgbClr val="EF9F27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1219200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900" dirty="0"/>
          </a:p>
        </p:txBody>
      </p:sp>
      <p:sp>
        <p:nvSpPr>
          <p:cNvPr id="274" name="Shape 2"/>
          <p:cNvSpPr/>
          <p:nvPr/>
        </p:nvSpPr>
        <p:spPr>
          <a:xfrm>
            <a:off x="609600" y="1219200"/>
            <a:ext cx="3529178" cy="5120641"/>
          </a:xfrm>
          <a:prstGeom prst="roundRect">
            <a:avLst>
              <a:gd name="adj" fmla="val 3455"/>
            </a:avLst>
          </a:prstGeom>
          <a:solidFill>
            <a:srgbClr val="122F42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1219200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275" name="Text 3"/>
          <p:cNvSpPr txBox="1"/>
          <p:nvPr/>
        </p:nvSpPr>
        <p:spPr>
          <a:xfrm>
            <a:off x="853440" y="1440365"/>
            <a:ext cx="47548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24384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EF9F2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sz="1800" dirty="0" err="1"/>
              <a:t>Épidémiologie</a:t>
            </a:r>
            <a:r>
              <a:rPr lang="fr-FR" sz="1800" dirty="0"/>
              <a:t> Dengue</a:t>
            </a:r>
            <a:endParaRPr sz="1800" dirty="0"/>
          </a:p>
        </p:txBody>
      </p:sp>
      <p:sp>
        <p:nvSpPr>
          <p:cNvPr id="276" name="Text 4"/>
          <p:cNvSpPr txBox="1"/>
          <p:nvPr/>
        </p:nvSpPr>
        <p:spPr>
          <a:xfrm>
            <a:off x="853440" y="1889760"/>
            <a:ext cx="2972801" cy="2680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36418" indent="-436418" defTabSz="1219200">
              <a:spcBef>
                <a:spcPts val="500"/>
              </a:spcBef>
              <a:buSzPct val="100000"/>
              <a:buChar char="•"/>
              <a:defRPr sz="3500">
                <a:solidFill>
                  <a:srgbClr val="8BAAB8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750"/>
              <a:t>1re arbovirose mondiale : 100-400 M infections/an</a:t>
            </a:r>
          </a:p>
          <a:p>
            <a:pPr marL="436418" indent="-436418" defTabSz="1219200">
              <a:spcBef>
                <a:spcPts val="500"/>
              </a:spcBef>
              <a:buSzPct val="100000"/>
              <a:buChar char="•"/>
              <a:defRPr sz="3500">
                <a:solidFill>
                  <a:srgbClr val="8BAAB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750"/>
              <a:t>4 sérotypes (DENV 1-4), pas d'immunité croisée durable</a:t>
            </a:r>
          </a:p>
          <a:p>
            <a:pPr marL="436418" indent="-436418" defTabSz="1219200">
              <a:spcBef>
                <a:spcPts val="500"/>
              </a:spcBef>
              <a:buSzPct val="100000"/>
              <a:buChar char="•"/>
              <a:defRPr sz="3500">
                <a:solidFill>
                  <a:srgbClr val="8BAAB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750"/>
              <a:t>Endémique dans &gt;100 pays tropicaux/subtropicaux</a:t>
            </a:r>
          </a:p>
          <a:p>
            <a:pPr marL="436418" indent="-436418" defTabSz="1219200">
              <a:spcBef>
                <a:spcPts val="500"/>
              </a:spcBef>
              <a:buSzPct val="100000"/>
              <a:buChar char="•"/>
              <a:defRPr sz="3500">
                <a:solidFill>
                  <a:srgbClr val="8BAAB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750"/>
              <a:t>Cas autochtones en France métropolitaine depuis 2010</a:t>
            </a:r>
          </a:p>
          <a:p>
            <a:pPr marL="436418" indent="-436418" defTabSz="1219200">
              <a:spcBef>
                <a:spcPts val="500"/>
              </a:spcBef>
              <a:buSzPct val="100000"/>
              <a:buChar char="•"/>
              <a:defRPr sz="3500">
                <a:solidFill>
                  <a:srgbClr val="8BAAB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750"/>
              <a:t>Incubation : 4-10 jours</a:t>
            </a:r>
          </a:p>
        </p:txBody>
      </p:sp>
      <p:sp>
        <p:nvSpPr>
          <p:cNvPr id="277" name="Shape 5"/>
          <p:cNvSpPr/>
          <p:nvPr/>
        </p:nvSpPr>
        <p:spPr>
          <a:xfrm>
            <a:off x="4561071" y="1219200"/>
            <a:ext cx="7021329" cy="5120641"/>
          </a:xfrm>
          <a:prstGeom prst="roundRect">
            <a:avLst>
              <a:gd name="adj" fmla="val 2381"/>
            </a:avLst>
          </a:prstGeom>
          <a:solidFill>
            <a:srgbClr val="122F42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1219200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278" name="Text 6"/>
          <p:cNvSpPr txBox="1"/>
          <p:nvPr/>
        </p:nvSpPr>
        <p:spPr>
          <a:xfrm>
            <a:off x="4815970" y="1440365"/>
            <a:ext cx="475487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24384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E24B4A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sz="1800" dirty="0" err="1"/>
              <a:t>Formes</a:t>
            </a:r>
            <a:r>
              <a:rPr sz="1800" dirty="0"/>
              <a:t> </a:t>
            </a:r>
            <a:r>
              <a:rPr sz="1800" dirty="0" err="1"/>
              <a:t>cliniques</a:t>
            </a:r>
            <a:r>
              <a:rPr lang="fr-FR" sz="1800" dirty="0"/>
              <a:t> de la Dengue</a:t>
            </a:r>
            <a:endParaRPr sz="1800" dirty="0"/>
          </a:p>
        </p:txBody>
      </p:sp>
      <p:sp>
        <p:nvSpPr>
          <p:cNvPr id="279" name="Text 7"/>
          <p:cNvSpPr txBox="1"/>
          <p:nvPr/>
        </p:nvSpPr>
        <p:spPr>
          <a:xfrm>
            <a:off x="4776976" y="1928754"/>
            <a:ext cx="6589519" cy="3516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36418" indent="-436418" defTabSz="1219200">
              <a:spcBef>
                <a:spcPts val="500"/>
              </a:spcBef>
              <a:buSzPct val="100000"/>
              <a:buChar char="•"/>
              <a:defRPr sz="3500">
                <a:solidFill>
                  <a:srgbClr val="8BAAB8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750"/>
              <a:t>Dengue classique (« grippe tropicale »)</a:t>
            </a:r>
          </a:p>
          <a:p>
            <a:pPr marL="436418" indent="-436418" defTabSz="1219200">
              <a:spcBef>
                <a:spcPts val="500"/>
              </a:spcBef>
              <a:buSzPct val="100000"/>
              <a:buChar char="•"/>
              <a:defRPr sz="3500">
                <a:solidFill>
                  <a:srgbClr val="8BAAB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750"/>
              <a:t>Fièvre élevée brutale,</a:t>
            </a:r>
            <a:r>
              <a:rPr sz="1750">
                <a:latin typeface="Avenir Heavy"/>
                <a:ea typeface="Avenir Heavy"/>
                <a:cs typeface="Avenir Heavy"/>
                <a:sym typeface="Avenir Heavy"/>
              </a:rPr>
              <a:t> céphalées rétro-orbitaires intenses</a:t>
            </a:r>
          </a:p>
          <a:p>
            <a:pPr marL="436418" indent="-436418" defTabSz="1219200">
              <a:spcBef>
                <a:spcPts val="500"/>
              </a:spcBef>
              <a:buSzPct val="100000"/>
              <a:buChar char="•"/>
              <a:defRPr sz="3500">
                <a:solidFill>
                  <a:srgbClr val="8BAAB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750"/>
              <a:t>Myalgies, arthralgies </a:t>
            </a:r>
          </a:p>
          <a:p>
            <a:pPr marL="436418" indent="-436418" defTabSz="1219200">
              <a:spcBef>
                <a:spcPts val="500"/>
              </a:spcBef>
              <a:buSzPct val="100000"/>
              <a:buChar char="•"/>
              <a:defRPr sz="3500">
                <a:solidFill>
                  <a:srgbClr val="8BAAB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750"/>
              <a:t>Rash maculopapuleux J5-J7</a:t>
            </a:r>
          </a:p>
          <a:p>
            <a:pPr defTabSz="1219200">
              <a:spcBef>
                <a:spcPts val="500"/>
              </a:spcBef>
              <a:defRPr sz="3500">
                <a:solidFill>
                  <a:srgbClr val="8BAAB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sz="1750"/>
          </a:p>
          <a:p>
            <a:pPr defTabSz="1219200">
              <a:spcBef>
                <a:spcPts val="500"/>
              </a:spcBef>
              <a:defRPr sz="3500">
                <a:solidFill>
                  <a:srgbClr val="8BAAB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sz="1750"/>
          </a:p>
          <a:p>
            <a:pPr defTabSz="1219200">
              <a:spcBef>
                <a:spcPts val="500"/>
              </a:spcBef>
              <a:defRPr sz="3500">
                <a:solidFill>
                  <a:srgbClr val="8BAAB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sz="1750"/>
          </a:p>
          <a:p>
            <a:pPr marL="436418" indent="-436418" defTabSz="1219200">
              <a:spcBef>
                <a:spcPts val="500"/>
              </a:spcBef>
              <a:buSzPct val="100000"/>
              <a:buChar char="•"/>
              <a:defRPr sz="3500">
                <a:solidFill>
                  <a:srgbClr val="E24B4A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750"/>
              <a:t>Dengue sévère (~1/1000) </a:t>
            </a:r>
          </a:p>
          <a:p>
            <a:pPr marL="436418" indent="-436418" defTabSz="1219200">
              <a:spcBef>
                <a:spcPts val="500"/>
              </a:spcBef>
              <a:buSzPct val="100000"/>
              <a:buChar char="•"/>
              <a:defRPr sz="3500">
                <a:solidFill>
                  <a:srgbClr val="8BAAB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750"/>
              <a:t>Fuite plasmatique → choc, hémorragies, défaillance d'organes</a:t>
            </a:r>
          </a:p>
          <a:p>
            <a:pPr marL="436418" indent="-436418" defTabSz="1219200">
              <a:spcBef>
                <a:spcPts val="500"/>
              </a:spcBef>
              <a:buSzPct val="100000"/>
              <a:buChar char="•"/>
              <a:defRPr sz="3500">
                <a:solidFill>
                  <a:srgbClr val="8BAAB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750"/>
              <a:t>La question à poser 🚨 Avez vous un ATCD de DENGUE ? </a:t>
            </a:r>
            <a:r>
              <a:rPr sz="1600"/>
              <a:t>Risque accru lors d'une réinfection par un sérotype différent (ADE)</a:t>
            </a:r>
          </a:p>
        </p:txBody>
      </p:sp>
      <p:pic>
        <p:nvPicPr>
          <p:cNvPr id="280" name="pasted-image.png" descr="pasted-image.png"/>
          <p:cNvPicPr>
            <a:picLocks noChangeAspect="1"/>
          </p:cNvPicPr>
          <p:nvPr/>
        </p:nvPicPr>
        <p:blipFill>
          <a:blip r:embed="rId2"/>
          <a:srcRect l="40639" t="5948" r="2050" b="5948"/>
          <a:stretch>
            <a:fillRect/>
          </a:stretch>
        </p:blipFill>
        <p:spPr>
          <a:xfrm>
            <a:off x="8922867" y="2641642"/>
            <a:ext cx="2634308" cy="16860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 0"/>
          <p:cNvSpPr txBox="1"/>
          <p:nvPr/>
        </p:nvSpPr>
        <p:spPr>
          <a:xfrm>
            <a:off x="609600" y="348585"/>
            <a:ext cx="1097280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2438400">
              <a:lnSpc>
                <a:spcPct val="100000"/>
              </a:lnSpc>
              <a:spcBef>
                <a:spcPts val="0"/>
              </a:spcBef>
              <a:defRPr sz="52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sz="2600"/>
              <a:t>Dengue</a:t>
            </a:r>
          </a:p>
        </p:txBody>
      </p:sp>
      <p:sp>
        <p:nvSpPr>
          <p:cNvPr id="283" name="Shape 1"/>
          <p:cNvSpPr/>
          <p:nvPr/>
        </p:nvSpPr>
        <p:spPr>
          <a:xfrm>
            <a:off x="609600" y="877824"/>
            <a:ext cx="1219201" cy="30481"/>
          </a:xfrm>
          <a:prstGeom prst="rect">
            <a:avLst/>
          </a:prstGeom>
          <a:solidFill>
            <a:srgbClr val="EF9F27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1219200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284" name="Shape 2"/>
          <p:cNvSpPr/>
          <p:nvPr/>
        </p:nvSpPr>
        <p:spPr>
          <a:xfrm>
            <a:off x="609600" y="1219200"/>
            <a:ext cx="5242561" cy="5120641"/>
          </a:xfrm>
          <a:prstGeom prst="roundRect">
            <a:avLst>
              <a:gd name="adj" fmla="val 2381"/>
            </a:avLst>
          </a:prstGeom>
          <a:solidFill>
            <a:srgbClr val="122F42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1219200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285" name="Text 3"/>
          <p:cNvSpPr txBox="1"/>
          <p:nvPr/>
        </p:nvSpPr>
        <p:spPr>
          <a:xfrm>
            <a:off x="853440" y="1440365"/>
            <a:ext cx="47548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24384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378ADD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sz="1800" dirty="0"/>
              <a:t>Diagnostic</a:t>
            </a:r>
            <a:r>
              <a:rPr lang="fr-FR" sz="1800" dirty="0"/>
              <a:t> de la dengue</a:t>
            </a:r>
            <a:endParaRPr sz="1800" dirty="0"/>
          </a:p>
        </p:txBody>
      </p:sp>
      <p:sp>
        <p:nvSpPr>
          <p:cNvPr id="286" name="Text 4"/>
          <p:cNvSpPr txBox="1"/>
          <p:nvPr/>
        </p:nvSpPr>
        <p:spPr>
          <a:xfrm>
            <a:off x="736459" y="1876762"/>
            <a:ext cx="4754880" cy="2808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45770" indent="-445770" defTabSz="1219200">
              <a:spcBef>
                <a:spcPts val="500"/>
              </a:spcBef>
              <a:buSzPct val="100000"/>
              <a:buChar char="•"/>
              <a:defRPr sz="3500">
                <a:solidFill>
                  <a:srgbClr val="8BAAB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sz="1750"/>
          </a:p>
          <a:p>
            <a:pPr marL="445770" indent="-445770" defTabSz="1219200">
              <a:spcBef>
                <a:spcPts val="500"/>
              </a:spcBef>
              <a:buSzPct val="100000"/>
              <a:buChar char="•"/>
              <a:defRPr sz="3500">
                <a:solidFill>
                  <a:srgbClr val="8BAAB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750"/>
              <a:t>CLINIQUE + confirmation BIOLOGIQUE</a:t>
            </a:r>
          </a:p>
          <a:p>
            <a:pPr marL="445770" indent="-445770" defTabSz="1219200">
              <a:spcBef>
                <a:spcPts val="500"/>
              </a:spcBef>
              <a:buSzPct val="100000"/>
              <a:buChar char="•"/>
              <a:defRPr sz="3500">
                <a:solidFill>
                  <a:srgbClr val="8BAAB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750"/>
              <a:t>TROD NS1 &lt; J3-5</a:t>
            </a:r>
          </a:p>
          <a:p>
            <a:pPr marL="445770" indent="-445770" defTabSz="1219200">
              <a:spcBef>
                <a:spcPts val="500"/>
              </a:spcBef>
              <a:buSzPct val="100000"/>
              <a:buChar char="•"/>
              <a:defRPr sz="3500">
                <a:solidFill>
                  <a:srgbClr val="8BAAB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750"/>
              <a:t>PCR &lt; J5 - PCR </a:t>
            </a:r>
          </a:p>
          <a:p>
            <a:pPr marL="445770" indent="-445770" defTabSz="1219200">
              <a:spcBef>
                <a:spcPts val="500"/>
              </a:spcBef>
              <a:buSzPct val="100000"/>
              <a:buChar char="•"/>
              <a:defRPr sz="3500">
                <a:solidFill>
                  <a:srgbClr val="8BAAB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750"/>
              <a:t>Sérologie et PCR de J5 à J7 </a:t>
            </a:r>
          </a:p>
          <a:p>
            <a:pPr marL="445770" indent="-445770" defTabSz="1219200">
              <a:spcBef>
                <a:spcPts val="500"/>
              </a:spcBef>
              <a:buSzPct val="100000"/>
              <a:buChar char="•"/>
              <a:defRPr sz="3500">
                <a:solidFill>
                  <a:srgbClr val="8BAAB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750"/>
              <a:t>Sérologie &gt;J7</a:t>
            </a:r>
          </a:p>
          <a:p>
            <a:pPr marL="445770" indent="-445770" defTabSz="1219200">
              <a:spcBef>
                <a:spcPts val="500"/>
              </a:spcBef>
              <a:buSzPct val="100000"/>
              <a:buChar char="•"/>
              <a:defRPr sz="3500">
                <a:solidFill>
                  <a:srgbClr val="8BAAB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750">
                <a:latin typeface="Avenir Heavy"/>
                <a:ea typeface="Avenir Heavy"/>
                <a:cs typeface="Avenir Heavy"/>
                <a:sym typeface="Avenir Heavy"/>
              </a:rPr>
              <a:t>Orientation</a:t>
            </a:r>
            <a:r>
              <a:rPr sz="1750"/>
              <a:t> : neutropénie, thrombopénie, CRP relativement basse (&lt;50 mg/ml), ASAT/ALAT ↑ (2N en général)</a:t>
            </a:r>
          </a:p>
        </p:txBody>
      </p:sp>
      <p:sp>
        <p:nvSpPr>
          <p:cNvPr id="287" name="Shape 5"/>
          <p:cNvSpPr/>
          <p:nvPr/>
        </p:nvSpPr>
        <p:spPr>
          <a:xfrm>
            <a:off x="6339840" y="1219200"/>
            <a:ext cx="5242561" cy="5120641"/>
          </a:xfrm>
          <a:prstGeom prst="roundRect">
            <a:avLst>
              <a:gd name="adj" fmla="val 2381"/>
            </a:avLst>
          </a:prstGeom>
          <a:solidFill>
            <a:srgbClr val="122F42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1219200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288" name="Text 6"/>
          <p:cNvSpPr txBox="1"/>
          <p:nvPr/>
        </p:nvSpPr>
        <p:spPr>
          <a:xfrm>
            <a:off x="6583680" y="1440365"/>
            <a:ext cx="475487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24384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1D9E75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sz="1800"/>
              <a:t>Traitement &amp; prévention</a:t>
            </a:r>
          </a:p>
        </p:txBody>
      </p:sp>
      <p:sp>
        <p:nvSpPr>
          <p:cNvPr id="289" name="Text 7"/>
          <p:cNvSpPr txBox="1"/>
          <p:nvPr/>
        </p:nvSpPr>
        <p:spPr>
          <a:xfrm>
            <a:off x="6583680" y="2006741"/>
            <a:ext cx="4754880" cy="3077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45770" indent="-445770" defTabSz="1219200">
              <a:spcBef>
                <a:spcPts val="500"/>
              </a:spcBef>
              <a:buSzPct val="100000"/>
              <a:buChar char="•"/>
              <a:defRPr sz="35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750" dirty="0">
                <a:solidFill>
                  <a:srgbClr val="FF0000"/>
                </a:solidFill>
              </a:rPr>
              <a:t>Pas </a:t>
            </a:r>
            <a:r>
              <a:rPr sz="1750" dirty="0" err="1">
                <a:solidFill>
                  <a:srgbClr val="FF0000"/>
                </a:solidFill>
              </a:rPr>
              <a:t>d'antiviral</a:t>
            </a:r>
            <a:r>
              <a:rPr sz="1750" dirty="0">
                <a:solidFill>
                  <a:srgbClr val="FF0000"/>
                </a:solidFill>
              </a:rPr>
              <a:t> </a:t>
            </a:r>
            <a:r>
              <a:rPr sz="1750" dirty="0" err="1">
                <a:solidFill>
                  <a:srgbClr val="FF0000"/>
                </a:solidFill>
              </a:rPr>
              <a:t>spécifique</a:t>
            </a:r>
            <a:endParaRPr sz="1750" dirty="0">
              <a:solidFill>
                <a:srgbClr val="FF0000"/>
              </a:solidFill>
            </a:endParaRPr>
          </a:p>
          <a:p>
            <a:pPr marL="445770" indent="-445770" defTabSz="1219200">
              <a:spcBef>
                <a:spcPts val="500"/>
              </a:spcBef>
              <a:buSzPct val="100000"/>
              <a:buChar char="•"/>
              <a:defRPr sz="3500">
                <a:solidFill>
                  <a:srgbClr val="8BAAB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750" dirty="0" err="1"/>
              <a:t>Traitement</a:t>
            </a:r>
            <a:r>
              <a:rPr sz="1750" dirty="0"/>
              <a:t> </a:t>
            </a:r>
            <a:r>
              <a:rPr sz="1750" dirty="0" err="1"/>
              <a:t>symptomatique</a:t>
            </a:r>
            <a:r>
              <a:rPr sz="1750" dirty="0"/>
              <a:t> : </a:t>
            </a:r>
            <a:r>
              <a:rPr sz="1750" dirty="0" err="1"/>
              <a:t>paracétamol</a:t>
            </a:r>
            <a:r>
              <a:rPr sz="1750" dirty="0"/>
              <a:t>, </a:t>
            </a:r>
            <a:r>
              <a:rPr sz="1750" dirty="0" err="1"/>
              <a:t>hydratation</a:t>
            </a:r>
            <a:endParaRPr sz="1750" dirty="0"/>
          </a:p>
          <a:p>
            <a:pPr marL="445770" indent="-445770" defTabSz="1219200">
              <a:spcBef>
                <a:spcPts val="500"/>
              </a:spcBef>
              <a:buSzPct val="100000"/>
              <a:buChar char="•"/>
              <a:defRPr sz="3500">
                <a:solidFill>
                  <a:srgbClr val="8BAAB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750" dirty="0"/>
              <a:t>(</a:t>
            </a:r>
            <a:r>
              <a:rPr sz="1750" dirty="0" err="1"/>
              <a:t>risque</a:t>
            </a:r>
            <a:r>
              <a:rPr sz="1750" dirty="0"/>
              <a:t> </a:t>
            </a:r>
            <a:r>
              <a:rPr sz="1750" dirty="0" err="1"/>
              <a:t>hémorragique</a:t>
            </a:r>
            <a:r>
              <a:rPr sz="1750" dirty="0"/>
              <a:t>)</a:t>
            </a:r>
            <a:r>
              <a:rPr lang="fr-FR" sz="1750" dirty="0">
                <a:solidFill>
                  <a:srgbClr val="FF0000"/>
                </a:solidFill>
              </a:rPr>
              <a:t> CONTRE-INDICATION : AINS, aspirine </a:t>
            </a:r>
            <a:endParaRPr sz="1750" dirty="0"/>
          </a:p>
          <a:p>
            <a:pPr marL="445770" indent="-445770" defTabSz="1219200">
              <a:spcBef>
                <a:spcPts val="500"/>
              </a:spcBef>
              <a:buSzPct val="100000"/>
              <a:buChar char="•"/>
              <a:defRPr sz="3500">
                <a:solidFill>
                  <a:srgbClr val="8BAAB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750" dirty="0">
                <a:solidFill>
                  <a:srgbClr val="FF0000"/>
                </a:solidFill>
              </a:rPr>
              <a:t>Surveillance </a:t>
            </a:r>
            <a:r>
              <a:rPr sz="1750" dirty="0" err="1">
                <a:solidFill>
                  <a:srgbClr val="FF0000"/>
                </a:solidFill>
              </a:rPr>
              <a:t>biologique</a:t>
            </a:r>
            <a:r>
              <a:rPr sz="1750" dirty="0">
                <a:solidFill>
                  <a:srgbClr val="FF0000"/>
                </a:solidFill>
              </a:rPr>
              <a:t> </a:t>
            </a:r>
            <a:r>
              <a:rPr sz="1750" dirty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: </a:t>
            </a:r>
            <a:r>
              <a:rPr sz="1750" dirty="0"/>
              <a:t> plaquettes, </a:t>
            </a:r>
            <a:r>
              <a:rPr sz="1750" dirty="0" err="1"/>
              <a:t>hématocrite</a:t>
            </a:r>
            <a:r>
              <a:rPr sz="1750" dirty="0"/>
              <a:t> (phase critique J3-J7)</a:t>
            </a:r>
          </a:p>
          <a:p>
            <a:pPr marL="445770" indent="-445770" defTabSz="1219200">
              <a:spcBef>
                <a:spcPts val="500"/>
              </a:spcBef>
              <a:buSzPct val="100000"/>
              <a:buChar char="•"/>
              <a:defRPr sz="3500">
                <a:solidFill>
                  <a:srgbClr val="8BAAB8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750" dirty="0" err="1"/>
              <a:t>Prévention</a:t>
            </a:r>
            <a:endParaRPr sz="1750" dirty="0"/>
          </a:p>
          <a:p>
            <a:pPr marL="445770" indent="-445770" defTabSz="1219200">
              <a:spcBef>
                <a:spcPts val="500"/>
              </a:spcBef>
              <a:buSzPct val="100000"/>
              <a:buChar char="•"/>
              <a:defRPr sz="3500">
                <a:solidFill>
                  <a:srgbClr val="8BAAB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750" dirty="0" err="1"/>
              <a:t>Lutte</a:t>
            </a:r>
            <a:r>
              <a:rPr sz="1750" dirty="0"/>
              <a:t> </a:t>
            </a:r>
            <a:r>
              <a:rPr sz="1750" dirty="0" err="1"/>
              <a:t>antivectorielle</a:t>
            </a:r>
            <a:r>
              <a:rPr sz="1750" dirty="0"/>
              <a:t> + protection </a:t>
            </a:r>
            <a:r>
              <a:rPr sz="1750" dirty="0" err="1"/>
              <a:t>personnelle</a:t>
            </a:r>
            <a:endParaRPr sz="1750" dirty="0"/>
          </a:p>
          <a:p>
            <a:pPr marL="445770" indent="-445770" defTabSz="1219200">
              <a:spcBef>
                <a:spcPts val="500"/>
              </a:spcBef>
              <a:buSzPct val="100000"/>
              <a:buChar char="•"/>
              <a:defRPr sz="3500">
                <a:solidFill>
                  <a:srgbClr val="8BAAB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750" dirty="0" err="1"/>
              <a:t>Vaccin</a:t>
            </a:r>
            <a:endParaRPr sz="1750" dirty="0"/>
          </a:p>
        </p:txBody>
      </p:sp>
      <p:pic>
        <p:nvPicPr>
          <p:cNvPr id="290" name="Image" descr="Image"/>
          <p:cNvPicPr>
            <a:picLocks noChangeAspect="1"/>
          </p:cNvPicPr>
          <p:nvPr/>
        </p:nvPicPr>
        <p:blipFill>
          <a:blip r:embed="rId2"/>
          <a:srcRect l="895" t="16961" r="617" b="11446"/>
          <a:stretch>
            <a:fillRect/>
          </a:stretch>
        </p:blipFill>
        <p:spPr>
          <a:xfrm>
            <a:off x="4071322" y="2598186"/>
            <a:ext cx="2326749" cy="13459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594" extrusionOk="0">
                <a:moveTo>
                  <a:pt x="9333" y="2"/>
                </a:moveTo>
                <a:cubicBezTo>
                  <a:pt x="9233" y="9"/>
                  <a:pt x="9196" y="32"/>
                  <a:pt x="9173" y="72"/>
                </a:cubicBezTo>
                <a:cubicBezTo>
                  <a:pt x="9158" y="97"/>
                  <a:pt x="9128" y="126"/>
                  <a:pt x="9105" y="139"/>
                </a:cubicBezTo>
                <a:cubicBezTo>
                  <a:pt x="9081" y="152"/>
                  <a:pt x="9060" y="176"/>
                  <a:pt x="9060" y="193"/>
                </a:cubicBezTo>
                <a:cubicBezTo>
                  <a:pt x="9060" y="211"/>
                  <a:pt x="9052" y="225"/>
                  <a:pt x="9042" y="225"/>
                </a:cubicBezTo>
                <a:cubicBezTo>
                  <a:pt x="9032" y="225"/>
                  <a:pt x="8991" y="265"/>
                  <a:pt x="8952" y="311"/>
                </a:cubicBezTo>
                <a:cubicBezTo>
                  <a:pt x="8913" y="357"/>
                  <a:pt x="8846" y="419"/>
                  <a:pt x="8804" y="451"/>
                </a:cubicBezTo>
                <a:cubicBezTo>
                  <a:pt x="8762" y="483"/>
                  <a:pt x="8729" y="522"/>
                  <a:pt x="8729" y="537"/>
                </a:cubicBezTo>
                <a:cubicBezTo>
                  <a:pt x="8729" y="552"/>
                  <a:pt x="8718" y="566"/>
                  <a:pt x="8707" y="566"/>
                </a:cubicBezTo>
                <a:cubicBezTo>
                  <a:pt x="8696" y="566"/>
                  <a:pt x="8639" y="618"/>
                  <a:pt x="8580" y="684"/>
                </a:cubicBezTo>
                <a:cubicBezTo>
                  <a:pt x="8521" y="749"/>
                  <a:pt x="8465" y="801"/>
                  <a:pt x="8455" y="801"/>
                </a:cubicBezTo>
                <a:cubicBezTo>
                  <a:pt x="8444" y="801"/>
                  <a:pt x="8434" y="816"/>
                  <a:pt x="8434" y="833"/>
                </a:cubicBezTo>
                <a:cubicBezTo>
                  <a:pt x="8434" y="851"/>
                  <a:pt x="8416" y="875"/>
                  <a:pt x="8394" y="887"/>
                </a:cubicBezTo>
                <a:cubicBezTo>
                  <a:pt x="8371" y="900"/>
                  <a:pt x="8315" y="954"/>
                  <a:pt x="8269" y="1008"/>
                </a:cubicBezTo>
                <a:cubicBezTo>
                  <a:pt x="8222" y="1062"/>
                  <a:pt x="8174" y="1107"/>
                  <a:pt x="8162" y="1107"/>
                </a:cubicBezTo>
                <a:cubicBezTo>
                  <a:pt x="8150" y="1107"/>
                  <a:pt x="8142" y="1120"/>
                  <a:pt x="8142" y="1139"/>
                </a:cubicBezTo>
                <a:cubicBezTo>
                  <a:pt x="8142" y="1157"/>
                  <a:pt x="8130" y="1174"/>
                  <a:pt x="8118" y="1174"/>
                </a:cubicBezTo>
                <a:cubicBezTo>
                  <a:pt x="8105" y="1174"/>
                  <a:pt x="8028" y="1246"/>
                  <a:pt x="7946" y="1336"/>
                </a:cubicBezTo>
                <a:cubicBezTo>
                  <a:pt x="7865" y="1426"/>
                  <a:pt x="7786" y="1511"/>
                  <a:pt x="7770" y="1524"/>
                </a:cubicBezTo>
                <a:cubicBezTo>
                  <a:pt x="7725" y="1561"/>
                  <a:pt x="7659" y="1627"/>
                  <a:pt x="7630" y="1667"/>
                </a:cubicBezTo>
                <a:cubicBezTo>
                  <a:pt x="7604" y="1702"/>
                  <a:pt x="7505" y="1802"/>
                  <a:pt x="7359" y="1938"/>
                </a:cubicBezTo>
                <a:cubicBezTo>
                  <a:pt x="7321" y="1973"/>
                  <a:pt x="7285" y="2008"/>
                  <a:pt x="7280" y="2017"/>
                </a:cubicBezTo>
                <a:cubicBezTo>
                  <a:pt x="7265" y="2044"/>
                  <a:pt x="7196" y="2116"/>
                  <a:pt x="7153" y="2151"/>
                </a:cubicBezTo>
                <a:cubicBezTo>
                  <a:pt x="7131" y="2169"/>
                  <a:pt x="7074" y="2231"/>
                  <a:pt x="7026" y="2288"/>
                </a:cubicBezTo>
                <a:cubicBezTo>
                  <a:pt x="6977" y="2345"/>
                  <a:pt x="6927" y="2390"/>
                  <a:pt x="6913" y="2390"/>
                </a:cubicBezTo>
                <a:cubicBezTo>
                  <a:pt x="6900" y="2390"/>
                  <a:pt x="6888" y="2403"/>
                  <a:pt x="6888" y="2419"/>
                </a:cubicBezTo>
                <a:cubicBezTo>
                  <a:pt x="6888" y="2447"/>
                  <a:pt x="6803" y="2530"/>
                  <a:pt x="6757" y="2546"/>
                </a:cubicBezTo>
                <a:cubicBezTo>
                  <a:pt x="6743" y="2551"/>
                  <a:pt x="6705" y="2593"/>
                  <a:pt x="6672" y="2641"/>
                </a:cubicBezTo>
                <a:cubicBezTo>
                  <a:pt x="6639" y="2690"/>
                  <a:pt x="6605" y="2723"/>
                  <a:pt x="6597" y="2715"/>
                </a:cubicBezTo>
                <a:cubicBezTo>
                  <a:pt x="6589" y="2706"/>
                  <a:pt x="6553" y="2743"/>
                  <a:pt x="6516" y="2797"/>
                </a:cubicBezTo>
                <a:cubicBezTo>
                  <a:pt x="6479" y="2852"/>
                  <a:pt x="6439" y="2896"/>
                  <a:pt x="6427" y="2896"/>
                </a:cubicBezTo>
                <a:cubicBezTo>
                  <a:pt x="6416" y="2896"/>
                  <a:pt x="6372" y="2943"/>
                  <a:pt x="6330" y="2998"/>
                </a:cubicBezTo>
                <a:cubicBezTo>
                  <a:pt x="6287" y="3053"/>
                  <a:pt x="6238" y="3099"/>
                  <a:pt x="6219" y="3100"/>
                </a:cubicBezTo>
                <a:cubicBezTo>
                  <a:pt x="6201" y="3100"/>
                  <a:pt x="6178" y="3122"/>
                  <a:pt x="6170" y="3148"/>
                </a:cubicBezTo>
                <a:cubicBezTo>
                  <a:pt x="6161" y="3173"/>
                  <a:pt x="6124" y="3220"/>
                  <a:pt x="6087" y="3253"/>
                </a:cubicBezTo>
                <a:cubicBezTo>
                  <a:pt x="5987" y="3339"/>
                  <a:pt x="5910" y="3474"/>
                  <a:pt x="5910" y="3565"/>
                </a:cubicBezTo>
                <a:cubicBezTo>
                  <a:pt x="5910" y="3608"/>
                  <a:pt x="5896" y="3682"/>
                  <a:pt x="5879" y="3727"/>
                </a:cubicBezTo>
                <a:cubicBezTo>
                  <a:pt x="5851" y="3801"/>
                  <a:pt x="5849" y="4243"/>
                  <a:pt x="5855" y="8261"/>
                </a:cubicBezTo>
                <a:cubicBezTo>
                  <a:pt x="5860" y="11786"/>
                  <a:pt x="5867" y="12719"/>
                  <a:pt x="5886" y="12731"/>
                </a:cubicBezTo>
                <a:cubicBezTo>
                  <a:pt x="5918" y="12749"/>
                  <a:pt x="5921" y="17945"/>
                  <a:pt x="5890" y="17945"/>
                </a:cubicBezTo>
                <a:cubicBezTo>
                  <a:pt x="5864" y="17945"/>
                  <a:pt x="5864" y="18138"/>
                  <a:pt x="5890" y="18165"/>
                </a:cubicBezTo>
                <a:cubicBezTo>
                  <a:pt x="5900" y="18177"/>
                  <a:pt x="5910" y="18226"/>
                  <a:pt x="5910" y="18277"/>
                </a:cubicBezTo>
                <a:cubicBezTo>
                  <a:pt x="5910" y="18327"/>
                  <a:pt x="5923" y="18391"/>
                  <a:pt x="5936" y="18420"/>
                </a:cubicBezTo>
                <a:cubicBezTo>
                  <a:pt x="5970" y="18496"/>
                  <a:pt x="6146" y="18589"/>
                  <a:pt x="6260" y="18589"/>
                </a:cubicBezTo>
                <a:cubicBezTo>
                  <a:pt x="6314" y="18589"/>
                  <a:pt x="6364" y="18602"/>
                  <a:pt x="6370" y="18620"/>
                </a:cubicBezTo>
                <a:cubicBezTo>
                  <a:pt x="6377" y="18639"/>
                  <a:pt x="6446" y="18657"/>
                  <a:pt x="6523" y="18659"/>
                </a:cubicBezTo>
                <a:cubicBezTo>
                  <a:pt x="6601" y="18660"/>
                  <a:pt x="6712" y="18675"/>
                  <a:pt x="6772" y="18694"/>
                </a:cubicBezTo>
                <a:cubicBezTo>
                  <a:pt x="6879" y="18727"/>
                  <a:pt x="6947" y="18743"/>
                  <a:pt x="7427" y="18840"/>
                </a:cubicBezTo>
                <a:cubicBezTo>
                  <a:pt x="7753" y="18906"/>
                  <a:pt x="7900" y="18947"/>
                  <a:pt x="7985" y="18993"/>
                </a:cubicBezTo>
                <a:cubicBezTo>
                  <a:pt x="8023" y="19013"/>
                  <a:pt x="8097" y="19029"/>
                  <a:pt x="8151" y="19028"/>
                </a:cubicBezTo>
                <a:cubicBezTo>
                  <a:pt x="8205" y="19027"/>
                  <a:pt x="8305" y="19040"/>
                  <a:pt x="8375" y="19060"/>
                </a:cubicBezTo>
                <a:cubicBezTo>
                  <a:pt x="8445" y="19079"/>
                  <a:pt x="8552" y="19106"/>
                  <a:pt x="8611" y="19117"/>
                </a:cubicBezTo>
                <a:cubicBezTo>
                  <a:pt x="8670" y="19128"/>
                  <a:pt x="8727" y="19148"/>
                  <a:pt x="8738" y="19162"/>
                </a:cubicBezTo>
                <a:cubicBezTo>
                  <a:pt x="8749" y="19175"/>
                  <a:pt x="8866" y="19197"/>
                  <a:pt x="8998" y="19209"/>
                </a:cubicBezTo>
                <a:cubicBezTo>
                  <a:pt x="9130" y="19222"/>
                  <a:pt x="9259" y="19249"/>
                  <a:pt x="9287" y="19267"/>
                </a:cubicBezTo>
                <a:cubicBezTo>
                  <a:pt x="9314" y="19285"/>
                  <a:pt x="9389" y="19298"/>
                  <a:pt x="9453" y="19298"/>
                </a:cubicBezTo>
                <a:cubicBezTo>
                  <a:pt x="9516" y="19298"/>
                  <a:pt x="9572" y="19311"/>
                  <a:pt x="9578" y="19327"/>
                </a:cubicBezTo>
                <a:cubicBezTo>
                  <a:pt x="9583" y="19343"/>
                  <a:pt x="9662" y="19367"/>
                  <a:pt x="9751" y="19381"/>
                </a:cubicBezTo>
                <a:cubicBezTo>
                  <a:pt x="9840" y="19395"/>
                  <a:pt x="9939" y="19412"/>
                  <a:pt x="9972" y="19419"/>
                </a:cubicBezTo>
                <a:cubicBezTo>
                  <a:pt x="10004" y="19427"/>
                  <a:pt x="10088" y="19443"/>
                  <a:pt x="10158" y="19454"/>
                </a:cubicBezTo>
                <a:cubicBezTo>
                  <a:pt x="10228" y="19466"/>
                  <a:pt x="10293" y="19489"/>
                  <a:pt x="10303" y="19505"/>
                </a:cubicBezTo>
                <a:cubicBezTo>
                  <a:pt x="10313" y="19522"/>
                  <a:pt x="10375" y="19534"/>
                  <a:pt x="10441" y="19534"/>
                </a:cubicBezTo>
                <a:cubicBezTo>
                  <a:pt x="10507" y="19534"/>
                  <a:pt x="10587" y="19551"/>
                  <a:pt x="10618" y="19569"/>
                </a:cubicBezTo>
                <a:cubicBezTo>
                  <a:pt x="10649" y="19587"/>
                  <a:pt x="10782" y="19617"/>
                  <a:pt x="10911" y="19636"/>
                </a:cubicBezTo>
                <a:cubicBezTo>
                  <a:pt x="11040" y="19655"/>
                  <a:pt x="11224" y="19686"/>
                  <a:pt x="11321" y="19706"/>
                </a:cubicBezTo>
                <a:cubicBezTo>
                  <a:pt x="11418" y="19726"/>
                  <a:pt x="11538" y="19745"/>
                  <a:pt x="11587" y="19751"/>
                </a:cubicBezTo>
                <a:cubicBezTo>
                  <a:pt x="11635" y="19756"/>
                  <a:pt x="11693" y="19772"/>
                  <a:pt x="11717" y="19786"/>
                </a:cubicBezTo>
                <a:cubicBezTo>
                  <a:pt x="11796" y="19829"/>
                  <a:pt x="11964" y="19876"/>
                  <a:pt x="12213" y="19926"/>
                </a:cubicBezTo>
                <a:cubicBezTo>
                  <a:pt x="12542" y="19992"/>
                  <a:pt x="12718" y="20032"/>
                  <a:pt x="12789" y="20056"/>
                </a:cubicBezTo>
                <a:cubicBezTo>
                  <a:pt x="12821" y="20067"/>
                  <a:pt x="12941" y="20093"/>
                  <a:pt x="13054" y="20110"/>
                </a:cubicBezTo>
                <a:cubicBezTo>
                  <a:pt x="13167" y="20128"/>
                  <a:pt x="13321" y="20158"/>
                  <a:pt x="13396" y="20177"/>
                </a:cubicBezTo>
                <a:cubicBezTo>
                  <a:pt x="13472" y="20197"/>
                  <a:pt x="13603" y="20228"/>
                  <a:pt x="13689" y="20244"/>
                </a:cubicBezTo>
                <a:cubicBezTo>
                  <a:pt x="13775" y="20260"/>
                  <a:pt x="13899" y="20287"/>
                  <a:pt x="13964" y="20308"/>
                </a:cubicBezTo>
                <a:cubicBezTo>
                  <a:pt x="14028" y="20328"/>
                  <a:pt x="14126" y="20346"/>
                  <a:pt x="14181" y="20346"/>
                </a:cubicBezTo>
                <a:cubicBezTo>
                  <a:pt x="14235" y="20346"/>
                  <a:pt x="14287" y="20361"/>
                  <a:pt x="14297" y="20378"/>
                </a:cubicBezTo>
                <a:cubicBezTo>
                  <a:pt x="14307" y="20395"/>
                  <a:pt x="14386" y="20417"/>
                  <a:pt x="14472" y="20426"/>
                </a:cubicBezTo>
                <a:cubicBezTo>
                  <a:pt x="14632" y="20442"/>
                  <a:pt x="15051" y="20521"/>
                  <a:pt x="15295" y="20582"/>
                </a:cubicBezTo>
                <a:cubicBezTo>
                  <a:pt x="15502" y="20632"/>
                  <a:pt x="15731" y="20684"/>
                  <a:pt x="15873" y="20712"/>
                </a:cubicBezTo>
                <a:cubicBezTo>
                  <a:pt x="15943" y="20726"/>
                  <a:pt x="16008" y="20745"/>
                  <a:pt x="16018" y="20757"/>
                </a:cubicBezTo>
                <a:cubicBezTo>
                  <a:pt x="16029" y="20768"/>
                  <a:pt x="16140" y="20791"/>
                  <a:pt x="16263" y="20804"/>
                </a:cubicBezTo>
                <a:cubicBezTo>
                  <a:pt x="16387" y="20818"/>
                  <a:pt x="16509" y="20842"/>
                  <a:pt x="16534" y="20858"/>
                </a:cubicBezTo>
                <a:cubicBezTo>
                  <a:pt x="16559" y="20875"/>
                  <a:pt x="16626" y="20887"/>
                  <a:pt x="16683" y="20887"/>
                </a:cubicBezTo>
                <a:cubicBezTo>
                  <a:pt x="16740" y="20887"/>
                  <a:pt x="16793" y="20899"/>
                  <a:pt x="16801" y="20913"/>
                </a:cubicBezTo>
                <a:cubicBezTo>
                  <a:pt x="16809" y="20927"/>
                  <a:pt x="16930" y="20959"/>
                  <a:pt x="17072" y="20983"/>
                </a:cubicBezTo>
                <a:cubicBezTo>
                  <a:pt x="17213" y="21007"/>
                  <a:pt x="17388" y="21038"/>
                  <a:pt x="17458" y="21056"/>
                </a:cubicBezTo>
                <a:cubicBezTo>
                  <a:pt x="17770" y="21133"/>
                  <a:pt x="17852" y="21152"/>
                  <a:pt x="18073" y="21190"/>
                </a:cubicBezTo>
                <a:cubicBezTo>
                  <a:pt x="18202" y="21212"/>
                  <a:pt x="18323" y="21246"/>
                  <a:pt x="18342" y="21263"/>
                </a:cubicBezTo>
                <a:cubicBezTo>
                  <a:pt x="18361" y="21280"/>
                  <a:pt x="18419" y="21295"/>
                  <a:pt x="18469" y="21295"/>
                </a:cubicBezTo>
                <a:cubicBezTo>
                  <a:pt x="18520" y="21295"/>
                  <a:pt x="18587" y="21309"/>
                  <a:pt x="18620" y="21326"/>
                </a:cubicBezTo>
                <a:cubicBezTo>
                  <a:pt x="18653" y="21344"/>
                  <a:pt x="18761" y="21374"/>
                  <a:pt x="18858" y="21393"/>
                </a:cubicBezTo>
                <a:cubicBezTo>
                  <a:pt x="18954" y="21413"/>
                  <a:pt x="19090" y="21444"/>
                  <a:pt x="19160" y="21463"/>
                </a:cubicBezTo>
                <a:cubicBezTo>
                  <a:pt x="19230" y="21482"/>
                  <a:pt x="19349" y="21506"/>
                  <a:pt x="19425" y="21518"/>
                </a:cubicBezTo>
                <a:cubicBezTo>
                  <a:pt x="19500" y="21529"/>
                  <a:pt x="19580" y="21550"/>
                  <a:pt x="19601" y="21565"/>
                </a:cubicBezTo>
                <a:cubicBezTo>
                  <a:pt x="19628" y="21584"/>
                  <a:pt x="19641" y="21595"/>
                  <a:pt x="19662" y="21594"/>
                </a:cubicBezTo>
                <a:cubicBezTo>
                  <a:pt x="19683" y="21593"/>
                  <a:pt x="19712" y="21579"/>
                  <a:pt x="19771" y="21556"/>
                </a:cubicBezTo>
                <a:cubicBezTo>
                  <a:pt x="19828" y="21534"/>
                  <a:pt x="19881" y="21521"/>
                  <a:pt x="19889" y="21524"/>
                </a:cubicBezTo>
                <a:cubicBezTo>
                  <a:pt x="19913" y="21534"/>
                  <a:pt x="20119" y="21110"/>
                  <a:pt x="20119" y="21050"/>
                </a:cubicBezTo>
                <a:cubicBezTo>
                  <a:pt x="20119" y="21017"/>
                  <a:pt x="20128" y="20989"/>
                  <a:pt x="20139" y="20989"/>
                </a:cubicBezTo>
                <a:cubicBezTo>
                  <a:pt x="20150" y="20989"/>
                  <a:pt x="20157" y="20950"/>
                  <a:pt x="20157" y="20903"/>
                </a:cubicBezTo>
                <a:cubicBezTo>
                  <a:pt x="20157" y="20857"/>
                  <a:pt x="20167" y="20820"/>
                  <a:pt x="20178" y="20820"/>
                </a:cubicBezTo>
                <a:cubicBezTo>
                  <a:pt x="20189" y="20820"/>
                  <a:pt x="20198" y="20788"/>
                  <a:pt x="20198" y="20750"/>
                </a:cubicBezTo>
                <a:cubicBezTo>
                  <a:pt x="20198" y="20713"/>
                  <a:pt x="20206" y="20658"/>
                  <a:pt x="20216" y="20626"/>
                </a:cubicBezTo>
                <a:cubicBezTo>
                  <a:pt x="20269" y="20455"/>
                  <a:pt x="20334" y="20193"/>
                  <a:pt x="20334" y="20155"/>
                </a:cubicBezTo>
                <a:cubicBezTo>
                  <a:pt x="20334" y="20131"/>
                  <a:pt x="20344" y="20110"/>
                  <a:pt x="20354" y="20110"/>
                </a:cubicBezTo>
                <a:cubicBezTo>
                  <a:pt x="20365" y="20110"/>
                  <a:pt x="20373" y="20080"/>
                  <a:pt x="20373" y="20043"/>
                </a:cubicBezTo>
                <a:cubicBezTo>
                  <a:pt x="20373" y="20007"/>
                  <a:pt x="20382" y="19969"/>
                  <a:pt x="20393" y="19958"/>
                </a:cubicBezTo>
                <a:cubicBezTo>
                  <a:pt x="20404" y="19946"/>
                  <a:pt x="20413" y="19905"/>
                  <a:pt x="20413" y="19868"/>
                </a:cubicBezTo>
                <a:cubicBezTo>
                  <a:pt x="20413" y="19831"/>
                  <a:pt x="20434" y="19746"/>
                  <a:pt x="20461" y="19677"/>
                </a:cubicBezTo>
                <a:cubicBezTo>
                  <a:pt x="20488" y="19609"/>
                  <a:pt x="20519" y="19498"/>
                  <a:pt x="20529" y="19432"/>
                </a:cubicBezTo>
                <a:cubicBezTo>
                  <a:pt x="20540" y="19366"/>
                  <a:pt x="20567" y="19278"/>
                  <a:pt x="20588" y="19238"/>
                </a:cubicBezTo>
                <a:cubicBezTo>
                  <a:pt x="20610" y="19198"/>
                  <a:pt x="20629" y="19152"/>
                  <a:pt x="20629" y="19133"/>
                </a:cubicBezTo>
                <a:cubicBezTo>
                  <a:pt x="20629" y="19114"/>
                  <a:pt x="20649" y="19031"/>
                  <a:pt x="20675" y="18951"/>
                </a:cubicBezTo>
                <a:cubicBezTo>
                  <a:pt x="20700" y="18872"/>
                  <a:pt x="20726" y="18765"/>
                  <a:pt x="20734" y="18713"/>
                </a:cubicBezTo>
                <a:cubicBezTo>
                  <a:pt x="20741" y="18660"/>
                  <a:pt x="20768" y="18556"/>
                  <a:pt x="20795" y="18483"/>
                </a:cubicBezTo>
                <a:cubicBezTo>
                  <a:pt x="20821" y="18411"/>
                  <a:pt x="20844" y="18329"/>
                  <a:pt x="20844" y="18302"/>
                </a:cubicBezTo>
                <a:cubicBezTo>
                  <a:pt x="20844" y="18275"/>
                  <a:pt x="20852" y="18243"/>
                  <a:pt x="20863" y="18232"/>
                </a:cubicBezTo>
                <a:cubicBezTo>
                  <a:pt x="20873" y="18220"/>
                  <a:pt x="20883" y="18182"/>
                  <a:pt x="20883" y="18146"/>
                </a:cubicBezTo>
                <a:cubicBezTo>
                  <a:pt x="20883" y="18110"/>
                  <a:pt x="20890" y="18079"/>
                  <a:pt x="20900" y="18079"/>
                </a:cubicBezTo>
                <a:cubicBezTo>
                  <a:pt x="20909" y="18079"/>
                  <a:pt x="20927" y="18017"/>
                  <a:pt x="20940" y="17939"/>
                </a:cubicBezTo>
                <a:cubicBezTo>
                  <a:pt x="20953" y="17861"/>
                  <a:pt x="20982" y="17744"/>
                  <a:pt x="21003" y="17678"/>
                </a:cubicBezTo>
                <a:cubicBezTo>
                  <a:pt x="21023" y="17612"/>
                  <a:pt x="21039" y="17538"/>
                  <a:pt x="21039" y="17512"/>
                </a:cubicBezTo>
                <a:cubicBezTo>
                  <a:pt x="21039" y="17487"/>
                  <a:pt x="21050" y="17425"/>
                  <a:pt x="21065" y="17376"/>
                </a:cubicBezTo>
                <a:cubicBezTo>
                  <a:pt x="21103" y="17248"/>
                  <a:pt x="21128" y="17140"/>
                  <a:pt x="21157" y="16965"/>
                </a:cubicBezTo>
                <a:cubicBezTo>
                  <a:pt x="21171" y="16881"/>
                  <a:pt x="21195" y="16782"/>
                  <a:pt x="21209" y="16745"/>
                </a:cubicBezTo>
                <a:cubicBezTo>
                  <a:pt x="21223" y="16708"/>
                  <a:pt x="21234" y="16639"/>
                  <a:pt x="21235" y="16592"/>
                </a:cubicBezTo>
                <a:cubicBezTo>
                  <a:pt x="21235" y="16502"/>
                  <a:pt x="21276" y="16272"/>
                  <a:pt x="21299" y="16233"/>
                </a:cubicBezTo>
                <a:cubicBezTo>
                  <a:pt x="21306" y="16220"/>
                  <a:pt x="21314" y="16174"/>
                  <a:pt x="21314" y="16131"/>
                </a:cubicBezTo>
                <a:cubicBezTo>
                  <a:pt x="21314" y="16087"/>
                  <a:pt x="21321" y="16023"/>
                  <a:pt x="21330" y="15991"/>
                </a:cubicBezTo>
                <a:cubicBezTo>
                  <a:pt x="21340" y="15958"/>
                  <a:pt x="21370" y="15853"/>
                  <a:pt x="21398" y="15755"/>
                </a:cubicBezTo>
                <a:cubicBezTo>
                  <a:pt x="21427" y="15658"/>
                  <a:pt x="21450" y="15551"/>
                  <a:pt x="21450" y="15516"/>
                </a:cubicBezTo>
                <a:cubicBezTo>
                  <a:pt x="21450" y="15482"/>
                  <a:pt x="21467" y="15426"/>
                  <a:pt x="21489" y="15392"/>
                </a:cubicBezTo>
                <a:cubicBezTo>
                  <a:pt x="21510" y="15358"/>
                  <a:pt x="21529" y="15309"/>
                  <a:pt x="21529" y="15284"/>
                </a:cubicBezTo>
                <a:cubicBezTo>
                  <a:pt x="21529" y="15259"/>
                  <a:pt x="21536" y="15214"/>
                  <a:pt x="21546" y="15182"/>
                </a:cubicBezTo>
                <a:cubicBezTo>
                  <a:pt x="21588" y="15035"/>
                  <a:pt x="21599" y="14913"/>
                  <a:pt x="21579" y="14832"/>
                </a:cubicBezTo>
                <a:cubicBezTo>
                  <a:pt x="21556" y="14740"/>
                  <a:pt x="21471" y="14596"/>
                  <a:pt x="21439" y="14596"/>
                </a:cubicBezTo>
                <a:cubicBezTo>
                  <a:pt x="21408" y="14596"/>
                  <a:pt x="21314" y="14518"/>
                  <a:pt x="21314" y="14491"/>
                </a:cubicBezTo>
                <a:cubicBezTo>
                  <a:pt x="21314" y="14478"/>
                  <a:pt x="21321" y="14458"/>
                  <a:pt x="21332" y="14447"/>
                </a:cubicBezTo>
                <a:cubicBezTo>
                  <a:pt x="21357" y="14420"/>
                  <a:pt x="21358" y="14184"/>
                  <a:pt x="21334" y="14141"/>
                </a:cubicBezTo>
                <a:cubicBezTo>
                  <a:pt x="21313" y="14103"/>
                  <a:pt x="21290" y="13787"/>
                  <a:pt x="21295" y="13616"/>
                </a:cubicBezTo>
                <a:cubicBezTo>
                  <a:pt x="21306" y="13264"/>
                  <a:pt x="21292" y="11690"/>
                  <a:pt x="21273" y="11164"/>
                </a:cubicBezTo>
                <a:cubicBezTo>
                  <a:pt x="21261" y="10819"/>
                  <a:pt x="21246" y="8580"/>
                  <a:pt x="21238" y="5988"/>
                </a:cubicBezTo>
                <a:lnTo>
                  <a:pt x="21225" y="1416"/>
                </a:lnTo>
                <a:lnTo>
                  <a:pt x="21178" y="1346"/>
                </a:lnTo>
                <a:cubicBezTo>
                  <a:pt x="21102" y="1233"/>
                  <a:pt x="20990" y="1240"/>
                  <a:pt x="20931" y="1362"/>
                </a:cubicBezTo>
                <a:cubicBezTo>
                  <a:pt x="20909" y="1407"/>
                  <a:pt x="20879" y="1444"/>
                  <a:pt x="20866" y="1444"/>
                </a:cubicBezTo>
                <a:cubicBezTo>
                  <a:pt x="20853" y="1444"/>
                  <a:pt x="20844" y="1458"/>
                  <a:pt x="20844" y="1476"/>
                </a:cubicBezTo>
                <a:cubicBezTo>
                  <a:pt x="20844" y="1495"/>
                  <a:pt x="20826" y="1511"/>
                  <a:pt x="20806" y="1511"/>
                </a:cubicBezTo>
                <a:cubicBezTo>
                  <a:pt x="20785" y="1511"/>
                  <a:pt x="20764" y="1524"/>
                  <a:pt x="20758" y="1540"/>
                </a:cubicBezTo>
                <a:cubicBezTo>
                  <a:pt x="20748" y="1568"/>
                  <a:pt x="20656" y="1594"/>
                  <a:pt x="20432" y="1629"/>
                </a:cubicBezTo>
                <a:cubicBezTo>
                  <a:pt x="20167" y="1670"/>
                  <a:pt x="20119" y="1671"/>
                  <a:pt x="20119" y="1642"/>
                </a:cubicBezTo>
                <a:cubicBezTo>
                  <a:pt x="20119" y="1624"/>
                  <a:pt x="19893" y="1612"/>
                  <a:pt x="19596" y="1610"/>
                </a:cubicBezTo>
                <a:cubicBezTo>
                  <a:pt x="19308" y="1608"/>
                  <a:pt x="18984" y="1590"/>
                  <a:pt x="18876" y="1572"/>
                </a:cubicBezTo>
                <a:cubicBezTo>
                  <a:pt x="18768" y="1554"/>
                  <a:pt x="18546" y="1533"/>
                  <a:pt x="18381" y="1524"/>
                </a:cubicBezTo>
                <a:cubicBezTo>
                  <a:pt x="18124" y="1510"/>
                  <a:pt x="18067" y="1517"/>
                  <a:pt x="17989" y="1569"/>
                </a:cubicBezTo>
                <a:cubicBezTo>
                  <a:pt x="17938" y="1602"/>
                  <a:pt x="17892" y="1629"/>
                  <a:pt x="17885" y="1629"/>
                </a:cubicBezTo>
                <a:cubicBezTo>
                  <a:pt x="17879" y="1629"/>
                  <a:pt x="17829" y="1680"/>
                  <a:pt x="17775" y="1741"/>
                </a:cubicBezTo>
                <a:cubicBezTo>
                  <a:pt x="17721" y="1801"/>
                  <a:pt x="17667" y="1849"/>
                  <a:pt x="17655" y="1849"/>
                </a:cubicBezTo>
                <a:cubicBezTo>
                  <a:pt x="17643" y="1849"/>
                  <a:pt x="17633" y="1863"/>
                  <a:pt x="17633" y="1881"/>
                </a:cubicBezTo>
                <a:cubicBezTo>
                  <a:pt x="17633" y="1898"/>
                  <a:pt x="17600" y="1931"/>
                  <a:pt x="17559" y="1954"/>
                </a:cubicBezTo>
                <a:cubicBezTo>
                  <a:pt x="17519" y="1976"/>
                  <a:pt x="17478" y="2004"/>
                  <a:pt x="17467" y="2017"/>
                </a:cubicBezTo>
                <a:cubicBezTo>
                  <a:pt x="17425" y="2072"/>
                  <a:pt x="17298" y="2097"/>
                  <a:pt x="16970" y="2110"/>
                </a:cubicBezTo>
                <a:cubicBezTo>
                  <a:pt x="16749" y="2119"/>
                  <a:pt x="16623" y="2111"/>
                  <a:pt x="16609" y="2088"/>
                </a:cubicBezTo>
                <a:cubicBezTo>
                  <a:pt x="16597" y="2067"/>
                  <a:pt x="16489" y="2053"/>
                  <a:pt x="16348" y="2053"/>
                </a:cubicBezTo>
                <a:cubicBezTo>
                  <a:pt x="16209" y="2053"/>
                  <a:pt x="16105" y="2037"/>
                  <a:pt x="16098" y="2017"/>
                </a:cubicBezTo>
                <a:cubicBezTo>
                  <a:pt x="16091" y="1998"/>
                  <a:pt x="15997" y="1986"/>
                  <a:pt x="15884" y="1986"/>
                </a:cubicBezTo>
                <a:cubicBezTo>
                  <a:pt x="15762" y="1986"/>
                  <a:pt x="15644" y="1965"/>
                  <a:pt x="15586" y="1935"/>
                </a:cubicBezTo>
                <a:cubicBezTo>
                  <a:pt x="15533" y="1907"/>
                  <a:pt x="15435" y="1884"/>
                  <a:pt x="15368" y="1884"/>
                </a:cubicBezTo>
                <a:cubicBezTo>
                  <a:pt x="15302" y="1884"/>
                  <a:pt x="15243" y="1867"/>
                  <a:pt x="15236" y="1849"/>
                </a:cubicBezTo>
                <a:cubicBezTo>
                  <a:pt x="15229" y="1828"/>
                  <a:pt x="15255" y="1817"/>
                  <a:pt x="15302" y="1817"/>
                </a:cubicBezTo>
                <a:cubicBezTo>
                  <a:pt x="15399" y="1817"/>
                  <a:pt x="15538" y="1690"/>
                  <a:pt x="15578" y="1565"/>
                </a:cubicBezTo>
                <a:cubicBezTo>
                  <a:pt x="15606" y="1479"/>
                  <a:pt x="15605" y="1470"/>
                  <a:pt x="15543" y="1374"/>
                </a:cubicBezTo>
                <a:cubicBezTo>
                  <a:pt x="15481" y="1278"/>
                  <a:pt x="15473" y="1276"/>
                  <a:pt x="15276" y="1276"/>
                </a:cubicBezTo>
                <a:cubicBezTo>
                  <a:pt x="15140" y="1276"/>
                  <a:pt x="15051" y="1259"/>
                  <a:pt x="15004" y="1225"/>
                </a:cubicBezTo>
                <a:cubicBezTo>
                  <a:pt x="14965" y="1197"/>
                  <a:pt x="14890" y="1174"/>
                  <a:pt x="14836" y="1174"/>
                </a:cubicBezTo>
                <a:cubicBezTo>
                  <a:pt x="14783" y="1174"/>
                  <a:pt x="14735" y="1161"/>
                  <a:pt x="14730" y="1145"/>
                </a:cubicBezTo>
                <a:cubicBezTo>
                  <a:pt x="14724" y="1129"/>
                  <a:pt x="14541" y="1104"/>
                  <a:pt x="14324" y="1091"/>
                </a:cubicBezTo>
                <a:cubicBezTo>
                  <a:pt x="14108" y="1078"/>
                  <a:pt x="13909" y="1054"/>
                  <a:pt x="13883" y="1037"/>
                </a:cubicBezTo>
                <a:cubicBezTo>
                  <a:pt x="13856" y="1019"/>
                  <a:pt x="13713" y="1005"/>
                  <a:pt x="13566" y="1005"/>
                </a:cubicBezTo>
                <a:cubicBezTo>
                  <a:pt x="13389" y="1005"/>
                  <a:pt x="13261" y="984"/>
                  <a:pt x="13190" y="951"/>
                </a:cubicBezTo>
                <a:cubicBezTo>
                  <a:pt x="13131" y="923"/>
                  <a:pt x="13030" y="902"/>
                  <a:pt x="12966" y="903"/>
                </a:cubicBezTo>
                <a:cubicBezTo>
                  <a:pt x="12901" y="904"/>
                  <a:pt x="12756" y="888"/>
                  <a:pt x="12643" y="868"/>
                </a:cubicBezTo>
                <a:cubicBezTo>
                  <a:pt x="12530" y="848"/>
                  <a:pt x="12317" y="820"/>
                  <a:pt x="12172" y="805"/>
                </a:cubicBezTo>
                <a:cubicBezTo>
                  <a:pt x="11927" y="779"/>
                  <a:pt x="11801" y="753"/>
                  <a:pt x="11686" y="712"/>
                </a:cubicBezTo>
                <a:cubicBezTo>
                  <a:pt x="11639" y="695"/>
                  <a:pt x="11636" y="642"/>
                  <a:pt x="11673" y="445"/>
                </a:cubicBezTo>
                <a:cubicBezTo>
                  <a:pt x="11682" y="397"/>
                  <a:pt x="11671" y="349"/>
                  <a:pt x="11638" y="289"/>
                </a:cubicBezTo>
                <a:cubicBezTo>
                  <a:pt x="11592" y="203"/>
                  <a:pt x="11584" y="198"/>
                  <a:pt x="11343" y="193"/>
                </a:cubicBezTo>
                <a:cubicBezTo>
                  <a:pt x="11207" y="190"/>
                  <a:pt x="11071" y="172"/>
                  <a:pt x="11042" y="152"/>
                </a:cubicBezTo>
                <a:cubicBezTo>
                  <a:pt x="10980" y="109"/>
                  <a:pt x="10642" y="72"/>
                  <a:pt x="9874" y="21"/>
                </a:cubicBezTo>
                <a:cubicBezTo>
                  <a:pt x="9597" y="3"/>
                  <a:pt x="9433" y="-5"/>
                  <a:pt x="9333" y="2"/>
                </a:cubicBezTo>
                <a:close/>
                <a:moveTo>
                  <a:pt x="3465" y="833"/>
                </a:moveTo>
                <a:cubicBezTo>
                  <a:pt x="3018" y="816"/>
                  <a:pt x="2532" y="825"/>
                  <a:pt x="2211" y="865"/>
                </a:cubicBezTo>
                <a:cubicBezTo>
                  <a:pt x="2044" y="886"/>
                  <a:pt x="1862" y="901"/>
                  <a:pt x="1808" y="900"/>
                </a:cubicBezTo>
                <a:cubicBezTo>
                  <a:pt x="1753" y="900"/>
                  <a:pt x="1683" y="917"/>
                  <a:pt x="1651" y="938"/>
                </a:cubicBezTo>
                <a:cubicBezTo>
                  <a:pt x="1620" y="959"/>
                  <a:pt x="1528" y="992"/>
                  <a:pt x="1447" y="1008"/>
                </a:cubicBezTo>
                <a:cubicBezTo>
                  <a:pt x="1133" y="1073"/>
                  <a:pt x="908" y="1128"/>
                  <a:pt x="880" y="1148"/>
                </a:cubicBezTo>
                <a:cubicBezTo>
                  <a:pt x="864" y="1160"/>
                  <a:pt x="810" y="1177"/>
                  <a:pt x="762" y="1187"/>
                </a:cubicBezTo>
                <a:cubicBezTo>
                  <a:pt x="629" y="1212"/>
                  <a:pt x="425" y="1274"/>
                  <a:pt x="381" y="1304"/>
                </a:cubicBezTo>
                <a:cubicBezTo>
                  <a:pt x="359" y="1319"/>
                  <a:pt x="289" y="1360"/>
                  <a:pt x="224" y="1397"/>
                </a:cubicBezTo>
                <a:cubicBezTo>
                  <a:pt x="114" y="1459"/>
                  <a:pt x="103" y="1478"/>
                  <a:pt x="53" y="1648"/>
                </a:cubicBezTo>
                <a:cubicBezTo>
                  <a:pt x="3" y="1819"/>
                  <a:pt x="-1" y="1856"/>
                  <a:pt x="0" y="2253"/>
                </a:cubicBezTo>
                <a:cubicBezTo>
                  <a:pt x="0" y="2572"/>
                  <a:pt x="7" y="2694"/>
                  <a:pt x="29" y="2743"/>
                </a:cubicBezTo>
                <a:cubicBezTo>
                  <a:pt x="54" y="2800"/>
                  <a:pt x="58" y="3265"/>
                  <a:pt x="60" y="6109"/>
                </a:cubicBezTo>
                <a:cubicBezTo>
                  <a:pt x="64" y="10763"/>
                  <a:pt x="81" y="13082"/>
                  <a:pt x="112" y="13100"/>
                </a:cubicBezTo>
                <a:cubicBezTo>
                  <a:pt x="131" y="13111"/>
                  <a:pt x="136" y="13649"/>
                  <a:pt x="136" y="15631"/>
                </a:cubicBezTo>
                <a:cubicBezTo>
                  <a:pt x="136" y="17271"/>
                  <a:pt x="143" y="18151"/>
                  <a:pt x="156" y="18165"/>
                </a:cubicBezTo>
                <a:cubicBezTo>
                  <a:pt x="167" y="18177"/>
                  <a:pt x="175" y="18210"/>
                  <a:pt x="175" y="18238"/>
                </a:cubicBezTo>
                <a:cubicBezTo>
                  <a:pt x="175" y="18305"/>
                  <a:pt x="285" y="18462"/>
                  <a:pt x="349" y="18490"/>
                </a:cubicBezTo>
                <a:cubicBezTo>
                  <a:pt x="377" y="18502"/>
                  <a:pt x="1162" y="18509"/>
                  <a:pt x="2093" y="18506"/>
                </a:cubicBezTo>
                <a:cubicBezTo>
                  <a:pt x="4798" y="18496"/>
                  <a:pt x="5343" y="18490"/>
                  <a:pt x="5343" y="18461"/>
                </a:cubicBezTo>
                <a:cubicBezTo>
                  <a:pt x="5343" y="18446"/>
                  <a:pt x="5373" y="18406"/>
                  <a:pt x="5409" y="18372"/>
                </a:cubicBezTo>
                <a:cubicBezTo>
                  <a:pt x="5446" y="18338"/>
                  <a:pt x="5485" y="18279"/>
                  <a:pt x="5498" y="18238"/>
                </a:cubicBezTo>
                <a:cubicBezTo>
                  <a:pt x="5523" y="18155"/>
                  <a:pt x="5535" y="15722"/>
                  <a:pt x="5551" y="7242"/>
                </a:cubicBezTo>
                <a:cubicBezTo>
                  <a:pt x="5557" y="4084"/>
                  <a:pt x="5567" y="2056"/>
                  <a:pt x="5579" y="2037"/>
                </a:cubicBezTo>
                <a:cubicBezTo>
                  <a:pt x="5589" y="2019"/>
                  <a:pt x="5597" y="1897"/>
                  <a:pt x="5597" y="1766"/>
                </a:cubicBezTo>
                <a:cubicBezTo>
                  <a:pt x="5596" y="1556"/>
                  <a:pt x="5589" y="1514"/>
                  <a:pt x="5542" y="1419"/>
                </a:cubicBezTo>
                <a:cubicBezTo>
                  <a:pt x="5485" y="1304"/>
                  <a:pt x="5363" y="1211"/>
                  <a:pt x="5234" y="1183"/>
                </a:cubicBezTo>
                <a:cubicBezTo>
                  <a:pt x="5191" y="1174"/>
                  <a:pt x="5147" y="1153"/>
                  <a:pt x="5137" y="1139"/>
                </a:cubicBezTo>
                <a:cubicBezTo>
                  <a:pt x="5126" y="1125"/>
                  <a:pt x="5059" y="1104"/>
                  <a:pt x="4989" y="1091"/>
                </a:cubicBezTo>
                <a:cubicBezTo>
                  <a:pt x="4852" y="1066"/>
                  <a:pt x="4706" y="1025"/>
                  <a:pt x="4490" y="951"/>
                </a:cubicBezTo>
                <a:cubicBezTo>
                  <a:pt x="4320" y="892"/>
                  <a:pt x="3912" y="850"/>
                  <a:pt x="3465" y="833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ext 0"/>
          <p:cNvSpPr txBox="1"/>
          <p:nvPr/>
        </p:nvSpPr>
        <p:spPr>
          <a:xfrm>
            <a:off x="609600" y="325502"/>
            <a:ext cx="10972801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2438400">
              <a:lnSpc>
                <a:spcPct val="100000"/>
              </a:lnSpc>
              <a:spcBef>
                <a:spcPts val="0"/>
              </a:spcBef>
              <a:defRPr sz="58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sz="2900" dirty="0"/>
              <a:t>Ch</a:t>
            </a:r>
            <a:r>
              <a:rPr lang="fr-FR" sz="2900" dirty="0"/>
              <a:t>EPIDEMIESEEE</a:t>
            </a:r>
            <a:r>
              <a:rPr sz="2900" dirty="0" err="1"/>
              <a:t>ikung</a:t>
            </a:r>
            <a:r>
              <a:rPr lang="fr-FR" sz="2900" dirty="0"/>
              <a:t>C</a:t>
            </a:r>
            <a:r>
              <a:rPr sz="2900" dirty="0" err="1"/>
              <a:t>unya</a:t>
            </a:r>
            <a:r>
              <a:rPr sz="2900" dirty="0"/>
              <a:t> — </a:t>
            </a:r>
            <a:r>
              <a:rPr sz="2900" dirty="0" err="1"/>
              <a:t>Répartition</a:t>
            </a:r>
            <a:r>
              <a:rPr sz="2900" dirty="0"/>
              <a:t> </a:t>
            </a:r>
            <a:r>
              <a:rPr sz="2900" dirty="0" err="1"/>
              <a:t>mondiale</a:t>
            </a:r>
            <a:endParaRPr sz="2900" dirty="0"/>
          </a:p>
        </p:txBody>
      </p:sp>
      <p:sp>
        <p:nvSpPr>
          <p:cNvPr id="293" name="Shape 1"/>
          <p:cNvSpPr/>
          <p:nvPr/>
        </p:nvSpPr>
        <p:spPr>
          <a:xfrm>
            <a:off x="609600" y="877824"/>
            <a:ext cx="1219201" cy="30481"/>
          </a:xfrm>
          <a:prstGeom prst="rect">
            <a:avLst/>
          </a:prstGeom>
          <a:solidFill>
            <a:srgbClr val="D85A30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121920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lang="fr-FR" sz="900" dirty="0"/>
              <a:t>C</a:t>
            </a:r>
            <a:endParaRPr sz="900" dirty="0"/>
          </a:p>
        </p:txBody>
      </p:sp>
      <p:sp>
        <p:nvSpPr>
          <p:cNvPr id="294" name="Shape 2"/>
          <p:cNvSpPr/>
          <p:nvPr/>
        </p:nvSpPr>
        <p:spPr>
          <a:xfrm>
            <a:off x="609600" y="1014352"/>
            <a:ext cx="10972801" cy="5386450"/>
          </a:xfrm>
          <a:prstGeom prst="roundRect">
            <a:avLst>
              <a:gd name="adj" fmla="val 2326"/>
            </a:avLst>
          </a:prstGeom>
          <a:solidFill>
            <a:srgbClr val="0E2A3B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121920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lang="fr-FR" sz="2000" dirty="0">
                <a:solidFill>
                  <a:schemeClr val="bg1"/>
                </a:solidFill>
              </a:rPr>
              <a:t>CHIKUNGUNYA : épidémiologie mondiale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295" name="Shape 3"/>
          <p:cNvSpPr/>
          <p:nvPr/>
        </p:nvSpPr>
        <p:spPr>
          <a:xfrm>
            <a:off x="609600" y="2804160"/>
            <a:ext cx="10972801" cy="1463041"/>
          </a:xfrm>
          <a:prstGeom prst="rect">
            <a:avLst/>
          </a:prstGeom>
          <a:solidFill>
            <a:srgbClr val="EF9F27">
              <a:alpha val="10000"/>
            </a:srgbClr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1219200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296" name="Text 4"/>
          <p:cNvSpPr txBox="1"/>
          <p:nvPr/>
        </p:nvSpPr>
        <p:spPr>
          <a:xfrm>
            <a:off x="853440" y="2925187"/>
            <a:ext cx="10485121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2438400">
              <a:lnSpc>
                <a:spcPct val="100000"/>
              </a:lnSpc>
              <a:spcBef>
                <a:spcPts val="0"/>
              </a:spcBef>
              <a:defRPr sz="2400" i="1">
                <a:solidFill>
                  <a:srgbClr val="EF9F2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200"/>
              <a:t>Zone tropicale — Distribution Aedes aegypti &amp; albopictus</a:t>
            </a:r>
          </a:p>
        </p:txBody>
      </p:sp>
      <p:sp>
        <p:nvSpPr>
          <p:cNvPr id="297" name="Shape 5"/>
          <p:cNvSpPr/>
          <p:nvPr/>
        </p:nvSpPr>
        <p:spPr>
          <a:xfrm>
            <a:off x="6705600" y="3901440"/>
            <a:ext cx="4023361" cy="731521"/>
          </a:xfrm>
          <a:prstGeom prst="roundRect">
            <a:avLst>
              <a:gd name="adj" fmla="val 13333"/>
            </a:avLst>
          </a:prstGeom>
          <a:solidFill>
            <a:srgbClr val="122F42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1219200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298" name="Shape 6"/>
          <p:cNvSpPr/>
          <p:nvPr/>
        </p:nvSpPr>
        <p:spPr>
          <a:xfrm>
            <a:off x="6827520" y="4108704"/>
            <a:ext cx="243841" cy="243841"/>
          </a:xfrm>
          <a:prstGeom prst="ellipse">
            <a:avLst/>
          </a:prstGeom>
          <a:solidFill>
            <a:srgbClr val="E24B4A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1219200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299" name="Text 7"/>
          <p:cNvSpPr txBox="1"/>
          <p:nvPr/>
        </p:nvSpPr>
        <p:spPr>
          <a:xfrm>
            <a:off x="7168896" y="4007078"/>
            <a:ext cx="3413761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2438400">
              <a:lnSpc>
                <a:spcPct val="100000"/>
              </a:lnSpc>
              <a:spcBef>
                <a:spcPts val="0"/>
              </a:spcBef>
              <a:defRPr sz="2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400"/>
              <a:t>La Réunion 2005-06</a:t>
            </a:r>
          </a:p>
        </p:txBody>
      </p:sp>
      <p:sp>
        <p:nvSpPr>
          <p:cNvPr id="300" name="Text 8"/>
          <p:cNvSpPr txBox="1"/>
          <p:nvPr/>
        </p:nvSpPr>
        <p:spPr>
          <a:xfrm>
            <a:off x="7168896" y="4327268"/>
            <a:ext cx="3413761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2438400">
              <a:lnSpc>
                <a:spcPct val="100000"/>
              </a:lnSpc>
              <a:spcBef>
                <a:spcPts val="0"/>
              </a:spcBef>
              <a:defRPr sz="2400">
                <a:solidFill>
                  <a:srgbClr val="8BAAB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200"/>
              <a:t>266 000 cas · Mutation A226V d'Ae. albopictus</a:t>
            </a:r>
          </a:p>
        </p:txBody>
      </p:sp>
      <p:sp>
        <p:nvSpPr>
          <p:cNvPr id="301" name="Shape 9"/>
          <p:cNvSpPr/>
          <p:nvPr/>
        </p:nvSpPr>
        <p:spPr>
          <a:xfrm>
            <a:off x="7559040" y="2194560"/>
            <a:ext cx="4023361" cy="731521"/>
          </a:xfrm>
          <a:prstGeom prst="roundRect">
            <a:avLst>
              <a:gd name="adj" fmla="val 13333"/>
            </a:avLst>
          </a:prstGeom>
          <a:solidFill>
            <a:srgbClr val="122F42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1219200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302" name="Shape 10"/>
          <p:cNvSpPr/>
          <p:nvPr/>
        </p:nvSpPr>
        <p:spPr>
          <a:xfrm>
            <a:off x="7680960" y="2401824"/>
            <a:ext cx="243841" cy="243841"/>
          </a:xfrm>
          <a:prstGeom prst="ellipse">
            <a:avLst/>
          </a:prstGeom>
          <a:solidFill>
            <a:srgbClr val="E24B4A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1219200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303" name="Text 11"/>
          <p:cNvSpPr txBox="1"/>
          <p:nvPr/>
        </p:nvSpPr>
        <p:spPr>
          <a:xfrm>
            <a:off x="8022336" y="2300198"/>
            <a:ext cx="3413761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2438400">
              <a:lnSpc>
                <a:spcPct val="100000"/>
              </a:lnSpc>
              <a:spcBef>
                <a:spcPts val="0"/>
              </a:spcBef>
              <a:defRPr sz="2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400"/>
              <a:t>Inde 2006</a:t>
            </a:r>
          </a:p>
        </p:txBody>
      </p:sp>
      <p:sp>
        <p:nvSpPr>
          <p:cNvPr id="304" name="Text 12"/>
          <p:cNvSpPr txBox="1"/>
          <p:nvPr/>
        </p:nvSpPr>
        <p:spPr>
          <a:xfrm>
            <a:off x="8022336" y="2620387"/>
            <a:ext cx="3413761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2438400">
              <a:lnSpc>
                <a:spcPct val="100000"/>
              </a:lnSpc>
              <a:spcBef>
                <a:spcPts val="0"/>
              </a:spcBef>
              <a:defRPr sz="2400">
                <a:solidFill>
                  <a:srgbClr val="8BAAB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200"/>
              <a:t>1.4 million de cas</a:t>
            </a:r>
          </a:p>
        </p:txBody>
      </p:sp>
      <p:sp>
        <p:nvSpPr>
          <p:cNvPr id="305" name="Shape 13"/>
          <p:cNvSpPr/>
          <p:nvPr/>
        </p:nvSpPr>
        <p:spPr>
          <a:xfrm>
            <a:off x="975360" y="3048000"/>
            <a:ext cx="4023361" cy="731521"/>
          </a:xfrm>
          <a:prstGeom prst="roundRect">
            <a:avLst>
              <a:gd name="adj" fmla="val 13333"/>
            </a:avLst>
          </a:prstGeom>
          <a:solidFill>
            <a:srgbClr val="122F42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1219200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306" name="Shape 14"/>
          <p:cNvSpPr/>
          <p:nvPr/>
        </p:nvSpPr>
        <p:spPr>
          <a:xfrm>
            <a:off x="1097280" y="3255264"/>
            <a:ext cx="243841" cy="243841"/>
          </a:xfrm>
          <a:prstGeom prst="ellipse">
            <a:avLst/>
          </a:prstGeom>
          <a:solidFill>
            <a:srgbClr val="E24B4A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1219200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307" name="Text 15"/>
          <p:cNvSpPr txBox="1"/>
          <p:nvPr/>
        </p:nvSpPr>
        <p:spPr>
          <a:xfrm>
            <a:off x="1438656" y="3153638"/>
            <a:ext cx="3413761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2438400">
              <a:lnSpc>
                <a:spcPct val="100000"/>
              </a:lnSpc>
              <a:spcBef>
                <a:spcPts val="0"/>
              </a:spcBef>
              <a:defRPr sz="2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400"/>
              <a:t>Antilles 2013-14</a:t>
            </a:r>
          </a:p>
        </p:txBody>
      </p:sp>
      <p:sp>
        <p:nvSpPr>
          <p:cNvPr id="308" name="Text 16"/>
          <p:cNvSpPr txBox="1"/>
          <p:nvPr/>
        </p:nvSpPr>
        <p:spPr>
          <a:xfrm>
            <a:off x="1438656" y="3473828"/>
            <a:ext cx="3413761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2438400">
              <a:lnSpc>
                <a:spcPct val="100000"/>
              </a:lnSpc>
              <a:spcBef>
                <a:spcPts val="0"/>
              </a:spcBef>
              <a:defRPr sz="2400">
                <a:solidFill>
                  <a:srgbClr val="8BAAB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200"/>
              <a:t>Première épidémie dans les Amériques</a:t>
            </a:r>
          </a:p>
        </p:txBody>
      </p:sp>
      <p:sp>
        <p:nvSpPr>
          <p:cNvPr id="309" name="Shape 17"/>
          <p:cNvSpPr/>
          <p:nvPr/>
        </p:nvSpPr>
        <p:spPr>
          <a:xfrm>
            <a:off x="1828800" y="4632960"/>
            <a:ext cx="4023361" cy="731521"/>
          </a:xfrm>
          <a:prstGeom prst="roundRect">
            <a:avLst>
              <a:gd name="adj" fmla="val 13333"/>
            </a:avLst>
          </a:prstGeom>
          <a:solidFill>
            <a:srgbClr val="122F42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1219200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310" name="Shape 18"/>
          <p:cNvSpPr/>
          <p:nvPr/>
        </p:nvSpPr>
        <p:spPr>
          <a:xfrm>
            <a:off x="1950720" y="4840224"/>
            <a:ext cx="243841" cy="243841"/>
          </a:xfrm>
          <a:prstGeom prst="ellipse">
            <a:avLst/>
          </a:prstGeom>
          <a:solidFill>
            <a:srgbClr val="E24B4A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1219200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311" name="Text 19"/>
          <p:cNvSpPr txBox="1"/>
          <p:nvPr/>
        </p:nvSpPr>
        <p:spPr>
          <a:xfrm>
            <a:off x="2292096" y="4738598"/>
            <a:ext cx="3413761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2438400">
              <a:lnSpc>
                <a:spcPct val="100000"/>
              </a:lnSpc>
              <a:spcBef>
                <a:spcPts val="0"/>
              </a:spcBef>
              <a:defRPr sz="2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400"/>
              <a:t>Brésil 2016</a:t>
            </a:r>
          </a:p>
        </p:txBody>
      </p:sp>
      <p:sp>
        <p:nvSpPr>
          <p:cNvPr id="312" name="Text 20"/>
          <p:cNvSpPr txBox="1"/>
          <p:nvPr/>
        </p:nvSpPr>
        <p:spPr>
          <a:xfrm>
            <a:off x="2292096" y="5058788"/>
            <a:ext cx="3413761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2438400">
              <a:lnSpc>
                <a:spcPct val="100000"/>
              </a:lnSpc>
              <a:spcBef>
                <a:spcPts val="0"/>
              </a:spcBef>
              <a:defRPr sz="2400">
                <a:solidFill>
                  <a:srgbClr val="8BAAB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200"/>
              <a:t>265 000 cas · Extension continentale</a:t>
            </a:r>
          </a:p>
        </p:txBody>
      </p:sp>
      <p:sp>
        <p:nvSpPr>
          <p:cNvPr id="313" name="Shape 21"/>
          <p:cNvSpPr/>
          <p:nvPr/>
        </p:nvSpPr>
        <p:spPr>
          <a:xfrm>
            <a:off x="4267200" y="1463040"/>
            <a:ext cx="4023361" cy="731521"/>
          </a:xfrm>
          <a:prstGeom prst="roundRect">
            <a:avLst>
              <a:gd name="adj" fmla="val 13333"/>
            </a:avLst>
          </a:prstGeom>
          <a:solidFill>
            <a:srgbClr val="122F42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1219200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314" name="Shape 22"/>
          <p:cNvSpPr/>
          <p:nvPr/>
        </p:nvSpPr>
        <p:spPr>
          <a:xfrm>
            <a:off x="4389120" y="1670304"/>
            <a:ext cx="243841" cy="243841"/>
          </a:xfrm>
          <a:prstGeom prst="ellipse">
            <a:avLst/>
          </a:prstGeom>
          <a:solidFill>
            <a:srgbClr val="EF9F27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1219200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315" name="Text 23"/>
          <p:cNvSpPr txBox="1"/>
          <p:nvPr/>
        </p:nvSpPr>
        <p:spPr>
          <a:xfrm>
            <a:off x="4730496" y="1568678"/>
            <a:ext cx="3413761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2438400">
              <a:lnSpc>
                <a:spcPct val="100000"/>
              </a:lnSpc>
              <a:spcBef>
                <a:spcPts val="0"/>
              </a:spcBef>
              <a:defRPr sz="2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400"/>
              <a:t>Italie 2007 (Ravenne)</a:t>
            </a:r>
          </a:p>
        </p:txBody>
      </p:sp>
      <p:sp>
        <p:nvSpPr>
          <p:cNvPr id="316" name="Text 24"/>
          <p:cNvSpPr txBox="1"/>
          <p:nvPr/>
        </p:nvSpPr>
        <p:spPr>
          <a:xfrm>
            <a:off x="4730496" y="1888868"/>
            <a:ext cx="3413761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2438400">
              <a:lnSpc>
                <a:spcPct val="100000"/>
              </a:lnSpc>
              <a:spcBef>
                <a:spcPts val="0"/>
              </a:spcBef>
              <a:defRPr sz="2400">
                <a:solidFill>
                  <a:srgbClr val="8BAAB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200"/>
              <a:t>Premier foyer autochtone en Europe (Ae. albopictus)</a:t>
            </a:r>
          </a:p>
        </p:txBody>
      </p:sp>
      <p:sp>
        <p:nvSpPr>
          <p:cNvPr id="317" name="Shape 25"/>
          <p:cNvSpPr/>
          <p:nvPr/>
        </p:nvSpPr>
        <p:spPr>
          <a:xfrm>
            <a:off x="3657600" y="2194560"/>
            <a:ext cx="4023361" cy="731521"/>
          </a:xfrm>
          <a:prstGeom prst="roundRect">
            <a:avLst>
              <a:gd name="adj" fmla="val 13333"/>
            </a:avLst>
          </a:prstGeom>
          <a:solidFill>
            <a:srgbClr val="122F42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1219200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318" name="Shape 26"/>
          <p:cNvSpPr/>
          <p:nvPr/>
        </p:nvSpPr>
        <p:spPr>
          <a:xfrm>
            <a:off x="3779520" y="2401824"/>
            <a:ext cx="243841" cy="243841"/>
          </a:xfrm>
          <a:prstGeom prst="ellipse">
            <a:avLst/>
          </a:prstGeom>
          <a:solidFill>
            <a:srgbClr val="EF9F27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1219200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319" name="Text 27"/>
          <p:cNvSpPr txBox="1"/>
          <p:nvPr/>
        </p:nvSpPr>
        <p:spPr>
          <a:xfrm>
            <a:off x="4120896" y="2300198"/>
            <a:ext cx="3413761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2438400">
              <a:lnSpc>
                <a:spcPct val="100000"/>
              </a:lnSpc>
              <a:spcBef>
                <a:spcPts val="0"/>
              </a:spcBef>
              <a:defRPr sz="2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400"/>
              <a:t>France métropolitaine</a:t>
            </a:r>
          </a:p>
        </p:txBody>
      </p:sp>
      <p:sp>
        <p:nvSpPr>
          <p:cNvPr id="320" name="Text 28"/>
          <p:cNvSpPr txBox="1"/>
          <p:nvPr/>
        </p:nvSpPr>
        <p:spPr>
          <a:xfrm>
            <a:off x="4120896" y="2620387"/>
            <a:ext cx="3413761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2438400">
              <a:lnSpc>
                <a:spcPct val="100000"/>
              </a:lnSpc>
              <a:spcBef>
                <a:spcPts val="0"/>
              </a:spcBef>
              <a:defRPr sz="2400">
                <a:solidFill>
                  <a:srgbClr val="8BAAB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200"/>
              <a:t>Cas autochtones depuis 2010 (PACA, Occitanie)</a:t>
            </a:r>
          </a:p>
        </p:txBody>
      </p:sp>
      <p:sp>
        <p:nvSpPr>
          <p:cNvPr id="321" name="Shape 29"/>
          <p:cNvSpPr/>
          <p:nvPr/>
        </p:nvSpPr>
        <p:spPr>
          <a:xfrm>
            <a:off x="609600" y="5852160"/>
            <a:ext cx="10972801" cy="670561"/>
          </a:xfrm>
          <a:prstGeom prst="roundRect">
            <a:avLst>
              <a:gd name="adj" fmla="val 14545"/>
            </a:avLst>
          </a:prstGeom>
          <a:solidFill>
            <a:srgbClr val="122F42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1219200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322" name="Shape 30"/>
          <p:cNvSpPr/>
          <p:nvPr/>
        </p:nvSpPr>
        <p:spPr>
          <a:xfrm>
            <a:off x="682752" y="5998464"/>
            <a:ext cx="48769" cy="377953"/>
          </a:xfrm>
          <a:prstGeom prst="rect">
            <a:avLst/>
          </a:prstGeom>
          <a:solidFill>
            <a:srgbClr val="D85A30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1219200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323" name="Text 31"/>
          <p:cNvSpPr txBox="1"/>
          <p:nvPr/>
        </p:nvSpPr>
        <p:spPr>
          <a:xfrm>
            <a:off x="853440" y="6079717"/>
            <a:ext cx="10485121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24384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400"/>
              <a:t>Expansion mondiale liée à Ae. albopictus (moustique tigre) — implanté en France métro depuis 2004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xt 0"/>
          <p:cNvSpPr txBox="1"/>
          <p:nvPr/>
        </p:nvSpPr>
        <p:spPr>
          <a:xfrm>
            <a:off x="609600" y="325502"/>
            <a:ext cx="10972801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2438400">
              <a:lnSpc>
                <a:spcPct val="100000"/>
              </a:lnSpc>
              <a:spcBef>
                <a:spcPts val="0"/>
              </a:spcBef>
              <a:defRPr sz="58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sz="2900"/>
              <a:t>Chikungunya — Chronologie clinique</a:t>
            </a:r>
          </a:p>
        </p:txBody>
      </p:sp>
      <p:sp>
        <p:nvSpPr>
          <p:cNvPr id="326" name="Shape 1"/>
          <p:cNvSpPr/>
          <p:nvPr/>
        </p:nvSpPr>
        <p:spPr>
          <a:xfrm flipV="1">
            <a:off x="731521" y="821174"/>
            <a:ext cx="1097280" cy="132849"/>
          </a:xfrm>
          <a:prstGeom prst="rect">
            <a:avLst/>
          </a:prstGeom>
          <a:solidFill>
            <a:srgbClr val="D85A30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1219200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900" dirty="0"/>
          </a:p>
        </p:txBody>
      </p:sp>
      <p:sp>
        <p:nvSpPr>
          <p:cNvPr id="327" name="Shape 2"/>
          <p:cNvSpPr/>
          <p:nvPr/>
        </p:nvSpPr>
        <p:spPr>
          <a:xfrm>
            <a:off x="975360" y="1950720"/>
            <a:ext cx="10241281" cy="1"/>
          </a:xfrm>
          <a:prstGeom prst="line">
            <a:avLst/>
          </a:prstGeom>
          <a:ln w="50800">
            <a:solidFill>
              <a:srgbClr val="4ECDC4"/>
            </a:solidFill>
          </a:ln>
        </p:spPr>
        <p:txBody>
          <a:bodyPr lIns="60960" tIns="60960" rIns="60960" bIns="60960"/>
          <a:lstStyle/>
          <a:p>
            <a:pPr defTabSz="1219200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328" name="Text 3"/>
          <p:cNvSpPr txBox="1"/>
          <p:nvPr/>
        </p:nvSpPr>
        <p:spPr>
          <a:xfrm>
            <a:off x="609600" y="2101334"/>
            <a:ext cx="85344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1219200">
              <a:defRPr sz="2400">
                <a:solidFill>
                  <a:srgbClr val="4ECDC4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200"/>
              <a:t>J0</a:t>
            </a:r>
          </a:p>
          <a:p>
            <a:pPr algn="ctr" defTabSz="1219200">
              <a:defRPr sz="2400">
                <a:solidFill>
                  <a:srgbClr val="4ECDC4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200"/>
              <a:t>Piqûre</a:t>
            </a:r>
          </a:p>
        </p:txBody>
      </p:sp>
      <p:sp>
        <p:nvSpPr>
          <p:cNvPr id="329" name="Text 4"/>
          <p:cNvSpPr txBox="1"/>
          <p:nvPr/>
        </p:nvSpPr>
        <p:spPr>
          <a:xfrm>
            <a:off x="2072640" y="2193668"/>
            <a:ext cx="853441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2438400">
              <a:lnSpc>
                <a:spcPct val="100000"/>
              </a:lnSpc>
              <a:spcBef>
                <a:spcPts val="0"/>
              </a:spcBef>
              <a:defRPr sz="2400">
                <a:solidFill>
                  <a:srgbClr val="4ECDC4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200"/>
              <a:t>J2-3</a:t>
            </a:r>
          </a:p>
        </p:txBody>
      </p:sp>
      <p:sp>
        <p:nvSpPr>
          <p:cNvPr id="330" name="Text 5"/>
          <p:cNvSpPr txBox="1"/>
          <p:nvPr/>
        </p:nvSpPr>
        <p:spPr>
          <a:xfrm>
            <a:off x="3535680" y="2193668"/>
            <a:ext cx="853441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2438400">
              <a:lnSpc>
                <a:spcPct val="100000"/>
              </a:lnSpc>
              <a:spcBef>
                <a:spcPts val="0"/>
              </a:spcBef>
              <a:defRPr sz="2400">
                <a:solidFill>
                  <a:srgbClr val="4ECDC4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200"/>
              <a:t>J5-7</a:t>
            </a:r>
          </a:p>
        </p:txBody>
      </p:sp>
      <p:sp>
        <p:nvSpPr>
          <p:cNvPr id="331" name="Text 6"/>
          <p:cNvSpPr txBox="1"/>
          <p:nvPr/>
        </p:nvSpPr>
        <p:spPr>
          <a:xfrm>
            <a:off x="5120640" y="2193668"/>
            <a:ext cx="853441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2438400">
              <a:lnSpc>
                <a:spcPct val="100000"/>
              </a:lnSpc>
              <a:spcBef>
                <a:spcPts val="0"/>
              </a:spcBef>
              <a:defRPr sz="2400">
                <a:solidFill>
                  <a:srgbClr val="4ECDC4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200"/>
              <a:t>J10-14</a:t>
            </a:r>
          </a:p>
        </p:txBody>
      </p:sp>
      <p:sp>
        <p:nvSpPr>
          <p:cNvPr id="332" name="Text 7"/>
          <p:cNvSpPr txBox="1"/>
          <p:nvPr/>
        </p:nvSpPr>
        <p:spPr>
          <a:xfrm>
            <a:off x="6705600" y="2193668"/>
            <a:ext cx="853441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2438400">
              <a:lnSpc>
                <a:spcPct val="100000"/>
              </a:lnSpc>
              <a:spcBef>
                <a:spcPts val="0"/>
              </a:spcBef>
              <a:defRPr sz="2400">
                <a:solidFill>
                  <a:srgbClr val="4ECDC4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200"/>
              <a:t>S3-S4</a:t>
            </a:r>
          </a:p>
        </p:txBody>
      </p:sp>
      <p:sp>
        <p:nvSpPr>
          <p:cNvPr id="333" name="Text 8"/>
          <p:cNvSpPr txBox="1"/>
          <p:nvPr/>
        </p:nvSpPr>
        <p:spPr>
          <a:xfrm>
            <a:off x="8412480" y="2193668"/>
            <a:ext cx="853441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2438400">
              <a:lnSpc>
                <a:spcPct val="100000"/>
              </a:lnSpc>
              <a:spcBef>
                <a:spcPts val="0"/>
              </a:spcBef>
              <a:defRPr sz="2400">
                <a:solidFill>
                  <a:srgbClr val="4ECDC4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200"/>
              <a:t>M3-M6</a:t>
            </a:r>
          </a:p>
        </p:txBody>
      </p:sp>
      <p:sp>
        <p:nvSpPr>
          <p:cNvPr id="334" name="Text 9"/>
          <p:cNvSpPr txBox="1"/>
          <p:nvPr/>
        </p:nvSpPr>
        <p:spPr>
          <a:xfrm>
            <a:off x="9997440" y="2193668"/>
            <a:ext cx="853441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2438400">
              <a:lnSpc>
                <a:spcPct val="100000"/>
              </a:lnSpc>
              <a:spcBef>
                <a:spcPts val="0"/>
              </a:spcBef>
              <a:defRPr sz="2400">
                <a:solidFill>
                  <a:srgbClr val="4ECDC4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200"/>
              <a:t>&gt;1 an</a:t>
            </a:r>
          </a:p>
        </p:txBody>
      </p:sp>
      <p:sp>
        <p:nvSpPr>
          <p:cNvPr id="335" name="Shape 10"/>
          <p:cNvSpPr/>
          <p:nvPr/>
        </p:nvSpPr>
        <p:spPr>
          <a:xfrm>
            <a:off x="975360" y="1463040"/>
            <a:ext cx="1341121" cy="365761"/>
          </a:xfrm>
          <a:prstGeom prst="roundRect">
            <a:avLst>
              <a:gd name="adj" fmla="val 16667"/>
            </a:avLst>
          </a:prstGeom>
          <a:solidFill>
            <a:srgbClr val="1A4A5E">
              <a:alpha val="40000"/>
            </a:srgbClr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1219200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336" name="Text 11"/>
          <p:cNvSpPr txBox="1"/>
          <p:nvPr/>
        </p:nvSpPr>
        <p:spPr>
          <a:xfrm>
            <a:off x="975360" y="1553588"/>
            <a:ext cx="1341120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2438400">
              <a:lnSpc>
                <a:spcPct val="100000"/>
              </a:lnSpc>
              <a:spcBef>
                <a:spcPts val="0"/>
              </a:spcBef>
              <a:defRPr sz="2400" b="1">
                <a:solidFill>
                  <a:srgbClr val="1A4A5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200"/>
              <a:t>Incubation</a:t>
            </a:r>
          </a:p>
        </p:txBody>
      </p:sp>
      <p:sp>
        <p:nvSpPr>
          <p:cNvPr id="337" name="Shape 12"/>
          <p:cNvSpPr/>
          <p:nvPr/>
        </p:nvSpPr>
        <p:spPr>
          <a:xfrm>
            <a:off x="2316480" y="1463040"/>
            <a:ext cx="1950721" cy="365761"/>
          </a:xfrm>
          <a:prstGeom prst="roundRect">
            <a:avLst>
              <a:gd name="adj" fmla="val 16667"/>
            </a:avLst>
          </a:prstGeom>
          <a:solidFill>
            <a:srgbClr val="E24B4A">
              <a:alpha val="40000"/>
            </a:srgbClr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1219200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338" name="Text 13"/>
          <p:cNvSpPr txBox="1"/>
          <p:nvPr/>
        </p:nvSpPr>
        <p:spPr>
          <a:xfrm>
            <a:off x="2316480" y="1553588"/>
            <a:ext cx="1950721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2438400">
              <a:lnSpc>
                <a:spcPct val="100000"/>
              </a:lnSpc>
              <a:spcBef>
                <a:spcPts val="0"/>
              </a:spcBef>
              <a:defRPr sz="2400" b="1">
                <a:solidFill>
                  <a:srgbClr val="E24B4A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200"/>
              <a:t>Phase aiguë</a:t>
            </a:r>
          </a:p>
        </p:txBody>
      </p:sp>
      <p:sp>
        <p:nvSpPr>
          <p:cNvPr id="339" name="Shape 14"/>
          <p:cNvSpPr/>
          <p:nvPr/>
        </p:nvSpPr>
        <p:spPr>
          <a:xfrm>
            <a:off x="4267200" y="1463040"/>
            <a:ext cx="1584961" cy="365761"/>
          </a:xfrm>
          <a:prstGeom prst="roundRect">
            <a:avLst>
              <a:gd name="adj" fmla="val 16667"/>
            </a:avLst>
          </a:prstGeom>
          <a:solidFill>
            <a:srgbClr val="EF9F27">
              <a:alpha val="40000"/>
            </a:srgbClr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1219200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340" name="Text 15"/>
          <p:cNvSpPr txBox="1"/>
          <p:nvPr/>
        </p:nvSpPr>
        <p:spPr>
          <a:xfrm>
            <a:off x="4267200" y="1553588"/>
            <a:ext cx="1584961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2438400">
              <a:lnSpc>
                <a:spcPct val="100000"/>
              </a:lnSpc>
              <a:spcBef>
                <a:spcPts val="0"/>
              </a:spcBef>
              <a:defRPr sz="2400" b="1">
                <a:solidFill>
                  <a:srgbClr val="EF9F2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200"/>
              <a:t>Convalescence</a:t>
            </a:r>
          </a:p>
        </p:txBody>
      </p:sp>
      <p:sp>
        <p:nvSpPr>
          <p:cNvPr id="341" name="Shape 16"/>
          <p:cNvSpPr/>
          <p:nvPr/>
        </p:nvSpPr>
        <p:spPr>
          <a:xfrm>
            <a:off x="5852160" y="1463040"/>
            <a:ext cx="1584961" cy="365761"/>
          </a:xfrm>
          <a:prstGeom prst="roundRect">
            <a:avLst>
              <a:gd name="adj" fmla="val 16667"/>
            </a:avLst>
          </a:prstGeom>
          <a:solidFill>
            <a:srgbClr val="D85A30">
              <a:alpha val="40000"/>
            </a:srgbClr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1219200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342" name="Text 17"/>
          <p:cNvSpPr txBox="1"/>
          <p:nvPr/>
        </p:nvSpPr>
        <p:spPr>
          <a:xfrm>
            <a:off x="5852160" y="1553588"/>
            <a:ext cx="1584961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2438400">
              <a:lnSpc>
                <a:spcPct val="100000"/>
              </a:lnSpc>
              <a:spcBef>
                <a:spcPts val="0"/>
              </a:spcBef>
              <a:defRPr sz="2400" b="1">
                <a:solidFill>
                  <a:srgbClr val="D85A3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200"/>
              <a:t>Subaiguë</a:t>
            </a:r>
          </a:p>
        </p:txBody>
      </p:sp>
      <p:sp>
        <p:nvSpPr>
          <p:cNvPr id="343" name="Shape 18"/>
          <p:cNvSpPr/>
          <p:nvPr/>
        </p:nvSpPr>
        <p:spPr>
          <a:xfrm>
            <a:off x="7437120" y="1463040"/>
            <a:ext cx="3779521" cy="365761"/>
          </a:xfrm>
          <a:prstGeom prst="roundRect">
            <a:avLst>
              <a:gd name="adj" fmla="val 16667"/>
            </a:avLst>
          </a:prstGeom>
          <a:solidFill>
            <a:srgbClr val="D4537E">
              <a:alpha val="40000"/>
            </a:srgbClr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1219200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344" name="Text 19"/>
          <p:cNvSpPr txBox="1"/>
          <p:nvPr/>
        </p:nvSpPr>
        <p:spPr>
          <a:xfrm>
            <a:off x="7437120" y="1553588"/>
            <a:ext cx="3779521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2438400">
              <a:lnSpc>
                <a:spcPct val="100000"/>
              </a:lnSpc>
              <a:spcBef>
                <a:spcPts val="0"/>
              </a:spcBef>
              <a:defRPr sz="2400" b="1">
                <a:solidFill>
                  <a:srgbClr val="D4537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200"/>
              <a:t>Chronique (30-60 %)</a:t>
            </a:r>
          </a:p>
        </p:txBody>
      </p:sp>
      <p:sp>
        <p:nvSpPr>
          <p:cNvPr id="345" name="Shape 20"/>
          <p:cNvSpPr/>
          <p:nvPr/>
        </p:nvSpPr>
        <p:spPr>
          <a:xfrm>
            <a:off x="2316480" y="2682240"/>
            <a:ext cx="1828801" cy="365761"/>
          </a:xfrm>
          <a:prstGeom prst="roundRect">
            <a:avLst>
              <a:gd name="adj" fmla="val 16667"/>
            </a:avLst>
          </a:prstGeom>
          <a:solidFill>
            <a:srgbClr val="E24B4A">
              <a:alpha val="35000"/>
            </a:srgbClr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1219200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346" name="Text 21"/>
          <p:cNvSpPr txBox="1"/>
          <p:nvPr/>
        </p:nvSpPr>
        <p:spPr>
          <a:xfrm>
            <a:off x="2438400" y="2772787"/>
            <a:ext cx="1584961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2438400">
              <a:lnSpc>
                <a:spcPct val="100000"/>
              </a:lnSpc>
              <a:spcBef>
                <a:spcPts val="0"/>
              </a:spcBef>
              <a:defRPr sz="2400">
                <a:solidFill>
                  <a:srgbClr val="E24B4A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200"/>
              <a:t>Fièvre 39-40°C</a:t>
            </a:r>
          </a:p>
        </p:txBody>
      </p:sp>
      <p:sp>
        <p:nvSpPr>
          <p:cNvPr id="347" name="Shape 22"/>
          <p:cNvSpPr/>
          <p:nvPr/>
        </p:nvSpPr>
        <p:spPr>
          <a:xfrm>
            <a:off x="2316480" y="3169920"/>
            <a:ext cx="8900161" cy="365761"/>
          </a:xfrm>
          <a:prstGeom prst="roundRect">
            <a:avLst>
              <a:gd name="adj" fmla="val 16667"/>
            </a:avLst>
          </a:prstGeom>
          <a:solidFill>
            <a:srgbClr val="D4537E">
              <a:alpha val="35000"/>
            </a:srgbClr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1219200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348" name="Text 23"/>
          <p:cNvSpPr txBox="1"/>
          <p:nvPr/>
        </p:nvSpPr>
        <p:spPr>
          <a:xfrm>
            <a:off x="2438400" y="3260468"/>
            <a:ext cx="8656321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2438400">
              <a:lnSpc>
                <a:spcPct val="100000"/>
              </a:lnSpc>
              <a:spcBef>
                <a:spcPts val="0"/>
              </a:spcBef>
              <a:defRPr sz="2400">
                <a:solidFill>
                  <a:srgbClr val="D4537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200"/>
              <a:t>Arthralgies (bilatérales, petites articulations)</a:t>
            </a:r>
          </a:p>
        </p:txBody>
      </p:sp>
      <p:sp>
        <p:nvSpPr>
          <p:cNvPr id="349" name="Shape 24"/>
          <p:cNvSpPr/>
          <p:nvPr/>
        </p:nvSpPr>
        <p:spPr>
          <a:xfrm>
            <a:off x="2528085" y="3631604"/>
            <a:ext cx="802542" cy="366573"/>
          </a:xfrm>
          <a:prstGeom prst="roundRect">
            <a:avLst>
              <a:gd name="adj" fmla="val 16630"/>
            </a:avLst>
          </a:prstGeom>
          <a:solidFill>
            <a:srgbClr val="EF9F27">
              <a:alpha val="35000"/>
            </a:srgbClr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1219200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350" name="Text 25"/>
          <p:cNvSpPr txBox="1"/>
          <p:nvPr/>
        </p:nvSpPr>
        <p:spPr>
          <a:xfrm>
            <a:off x="2650005" y="3722152"/>
            <a:ext cx="1950720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2438400">
              <a:lnSpc>
                <a:spcPct val="100000"/>
              </a:lnSpc>
              <a:spcBef>
                <a:spcPts val="0"/>
              </a:spcBef>
              <a:defRPr sz="2400">
                <a:solidFill>
                  <a:srgbClr val="EF9F2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200"/>
              <a:t>Rash maculopapuleux (J2-5)</a:t>
            </a:r>
          </a:p>
        </p:txBody>
      </p:sp>
      <p:sp>
        <p:nvSpPr>
          <p:cNvPr id="351" name="Shape 26"/>
          <p:cNvSpPr/>
          <p:nvPr/>
        </p:nvSpPr>
        <p:spPr>
          <a:xfrm>
            <a:off x="1828800" y="4145280"/>
            <a:ext cx="2316481" cy="365761"/>
          </a:xfrm>
          <a:prstGeom prst="roundRect">
            <a:avLst>
              <a:gd name="adj" fmla="val 16667"/>
            </a:avLst>
          </a:prstGeom>
          <a:solidFill>
            <a:srgbClr val="1D9E75">
              <a:alpha val="35000"/>
            </a:srgbClr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1219200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352" name="Text 27"/>
          <p:cNvSpPr txBox="1"/>
          <p:nvPr/>
        </p:nvSpPr>
        <p:spPr>
          <a:xfrm>
            <a:off x="1950720" y="4235828"/>
            <a:ext cx="2072641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2438400">
              <a:lnSpc>
                <a:spcPct val="100000"/>
              </a:lnSpc>
              <a:spcBef>
                <a:spcPts val="0"/>
              </a:spcBef>
              <a:defRPr sz="2400">
                <a:solidFill>
                  <a:srgbClr val="1D9E7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200"/>
              <a:t>Virémie — RT-PCR positive</a:t>
            </a:r>
          </a:p>
        </p:txBody>
      </p:sp>
      <p:sp>
        <p:nvSpPr>
          <p:cNvPr id="353" name="Shape 28"/>
          <p:cNvSpPr/>
          <p:nvPr/>
        </p:nvSpPr>
        <p:spPr>
          <a:xfrm>
            <a:off x="3657600" y="4632960"/>
            <a:ext cx="3048000" cy="365761"/>
          </a:xfrm>
          <a:prstGeom prst="roundRect">
            <a:avLst>
              <a:gd name="adj" fmla="val 16667"/>
            </a:avLst>
          </a:prstGeom>
          <a:solidFill>
            <a:srgbClr val="378ADD">
              <a:alpha val="35000"/>
            </a:srgbClr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1219200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354" name="Text 29"/>
          <p:cNvSpPr txBox="1"/>
          <p:nvPr/>
        </p:nvSpPr>
        <p:spPr>
          <a:xfrm>
            <a:off x="3779520" y="4723507"/>
            <a:ext cx="2804161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2438400">
              <a:lnSpc>
                <a:spcPct val="100000"/>
              </a:lnSpc>
              <a:spcBef>
                <a:spcPts val="0"/>
              </a:spcBef>
              <a:defRPr sz="2400">
                <a:solidFill>
                  <a:srgbClr val="378AD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200"/>
              <a:t>IgM (à partir de J5)</a:t>
            </a:r>
          </a:p>
        </p:txBody>
      </p:sp>
      <p:sp>
        <p:nvSpPr>
          <p:cNvPr id="355" name="Shape 30"/>
          <p:cNvSpPr/>
          <p:nvPr/>
        </p:nvSpPr>
        <p:spPr>
          <a:xfrm>
            <a:off x="5120640" y="5120640"/>
            <a:ext cx="6096001" cy="365761"/>
          </a:xfrm>
          <a:prstGeom prst="roundRect">
            <a:avLst>
              <a:gd name="adj" fmla="val 16667"/>
            </a:avLst>
          </a:prstGeom>
          <a:solidFill>
            <a:srgbClr val="7F77DD">
              <a:alpha val="35000"/>
            </a:srgbClr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1219200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356" name="Text 31"/>
          <p:cNvSpPr txBox="1"/>
          <p:nvPr/>
        </p:nvSpPr>
        <p:spPr>
          <a:xfrm>
            <a:off x="5242560" y="5211187"/>
            <a:ext cx="5852161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2438400">
              <a:lnSpc>
                <a:spcPct val="100000"/>
              </a:lnSpc>
              <a:spcBef>
                <a:spcPts val="0"/>
              </a:spcBef>
              <a:defRPr sz="2400">
                <a:solidFill>
                  <a:srgbClr val="7F77D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200"/>
              <a:t>IgG (persistantes)</a:t>
            </a:r>
          </a:p>
        </p:txBody>
      </p:sp>
      <p:sp>
        <p:nvSpPr>
          <p:cNvPr id="357" name="Text 32"/>
          <p:cNvSpPr txBox="1"/>
          <p:nvPr/>
        </p:nvSpPr>
        <p:spPr>
          <a:xfrm>
            <a:off x="8290560" y="3617232"/>
            <a:ext cx="3048001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2438400">
              <a:lnSpc>
                <a:spcPct val="100000"/>
              </a:lnSpc>
              <a:spcBef>
                <a:spcPts val="0"/>
              </a:spcBef>
              <a:defRPr sz="2000" i="1">
                <a:solidFill>
                  <a:srgbClr val="D4537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000"/>
              <a:t>Raideur matinale, poussées articulaires résiduelles</a:t>
            </a:r>
          </a:p>
        </p:txBody>
      </p:sp>
      <p:sp>
        <p:nvSpPr>
          <p:cNvPr id="358" name="Shape 33"/>
          <p:cNvSpPr/>
          <p:nvPr/>
        </p:nvSpPr>
        <p:spPr>
          <a:xfrm>
            <a:off x="609600" y="5791200"/>
            <a:ext cx="10972801" cy="670560"/>
          </a:xfrm>
          <a:prstGeom prst="roundRect">
            <a:avLst>
              <a:gd name="adj" fmla="val 14545"/>
            </a:avLst>
          </a:prstGeom>
          <a:solidFill>
            <a:srgbClr val="122F42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1219200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359" name="Shape 34"/>
          <p:cNvSpPr/>
          <p:nvPr/>
        </p:nvSpPr>
        <p:spPr>
          <a:xfrm>
            <a:off x="682752" y="5937504"/>
            <a:ext cx="48769" cy="377953"/>
          </a:xfrm>
          <a:prstGeom prst="rect">
            <a:avLst/>
          </a:prstGeom>
          <a:solidFill>
            <a:srgbClr val="4ECDC4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1219200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360" name="Text 35"/>
          <p:cNvSpPr txBox="1"/>
          <p:nvPr/>
        </p:nvSpPr>
        <p:spPr>
          <a:xfrm>
            <a:off x="853440" y="6018758"/>
            <a:ext cx="10485121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24384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400"/>
              <a:t>Kinésithérapie précoce recommandée · AINS / CTC / Méthotrexate discuté si arthralgies réfractaires &gt;3 mois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Text 0"/>
          <p:cNvSpPr txBox="1"/>
          <p:nvPr/>
        </p:nvSpPr>
        <p:spPr>
          <a:xfrm>
            <a:off x="609600" y="325502"/>
            <a:ext cx="10972801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2438400">
              <a:lnSpc>
                <a:spcPct val="100000"/>
              </a:lnSpc>
              <a:spcBef>
                <a:spcPts val="0"/>
              </a:spcBef>
              <a:defRPr sz="58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sz="2900"/>
              <a:t>Chikungunya — Polyarthralgies</a:t>
            </a:r>
          </a:p>
        </p:txBody>
      </p:sp>
      <p:sp>
        <p:nvSpPr>
          <p:cNvPr id="363" name="Shape 1"/>
          <p:cNvSpPr/>
          <p:nvPr/>
        </p:nvSpPr>
        <p:spPr>
          <a:xfrm>
            <a:off x="609600" y="877824"/>
            <a:ext cx="1219201" cy="30481"/>
          </a:xfrm>
          <a:prstGeom prst="rect">
            <a:avLst/>
          </a:prstGeom>
          <a:solidFill>
            <a:srgbClr val="D85A30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1219200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pic>
        <p:nvPicPr>
          <p:cNvPr id="364" name="Image 0" descr="Image 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899" y="550710"/>
            <a:ext cx="9248971" cy="601183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7C4D3D3B-09AC-D2F4-2101-E59DDBF4830A}"/>
              </a:ext>
            </a:extLst>
          </p:cNvPr>
          <p:cNvSpPr/>
          <p:nvPr/>
        </p:nvSpPr>
        <p:spPr>
          <a:xfrm>
            <a:off x="8246853" y="698740"/>
            <a:ext cx="2812211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Polyarthralgies du </a:t>
            </a:r>
            <a:r>
              <a:rPr lang="fr-FR" dirty="0" err="1"/>
              <a:t>Chik</a:t>
            </a:r>
            <a:endParaRPr lang="fr-FR"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Text 0"/>
          <p:cNvSpPr txBox="1"/>
          <p:nvPr/>
        </p:nvSpPr>
        <p:spPr>
          <a:xfrm>
            <a:off x="609600" y="348585"/>
            <a:ext cx="1097280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2438400">
              <a:lnSpc>
                <a:spcPct val="100000"/>
              </a:lnSpc>
              <a:spcBef>
                <a:spcPts val="0"/>
              </a:spcBef>
              <a:defRPr sz="52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sz="2600"/>
              <a:t>Chikungunya</a:t>
            </a:r>
          </a:p>
        </p:txBody>
      </p:sp>
      <p:sp>
        <p:nvSpPr>
          <p:cNvPr id="367" name="Shape 1"/>
          <p:cNvSpPr/>
          <p:nvPr/>
        </p:nvSpPr>
        <p:spPr>
          <a:xfrm>
            <a:off x="609600" y="877824"/>
            <a:ext cx="1219201" cy="30481"/>
          </a:xfrm>
          <a:prstGeom prst="rect">
            <a:avLst/>
          </a:prstGeom>
          <a:solidFill>
            <a:srgbClr val="EF9F27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1219200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368" name="Shape 2"/>
          <p:cNvSpPr/>
          <p:nvPr/>
        </p:nvSpPr>
        <p:spPr>
          <a:xfrm>
            <a:off x="609600" y="1219200"/>
            <a:ext cx="5242561" cy="4632961"/>
          </a:xfrm>
          <a:prstGeom prst="roundRect">
            <a:avLst>
              <a:gd name="adj" fmla="val 2632"/>
            </a:avLst>
          </a:prstGeom>
          <a:solidFill>
            <a:srgbClr val="122F42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1219200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369" name="Text 3"/>
          <p:cNvSpPr txBox="1"/>
          <p:nvPr/>
        </p:nvSpPr>
        <p:spPr>
          <a:xfrm>
            <a:off x="853440" y="1440365"/>
            <a:ext cx="47548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24384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D85A3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sz="1800" dirty="0" err="1"/>
              <a:t>Épidémiologie</a:t>
            </a:r>
            <a:r>
              <a:rPr sz="1800" dirty="0"/>
              <a:t> &amp; </a:t>
            </a:r>
            <a:r>
              <a:rPr sz="1800" dirty="0" err="1"/>
              <a:t>clinique</a:t>
            </a:r>
            <a:r>
              <a:rPr lang="fr-FR" sz="1800" dirty="0"/>
              <a:t> Chikungunya</a:t>
            </a:r>
            <a:endParaRPr sz="1800" dirty="0"/>
          </a:p>
        </p:txBody>
      </p:sp>
      <p:sp>
        <p:nvSpPr>
          <p:cNvPr id="370" name="Text 4"/>
          <p:cNvSpPr txBox="1"/>
          <p:nvPr/>
        </p:nvSpPr>
        <p:spPr>
          <a:xfrm>
            <a:off x="853440" y="1889760"/>
            <a:ext cx="4754880" cy="245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36418" indent="-436418" defTabSz="1219200">
              <a:spcBef>
                <a:spcPts val="500"/>
              </a:spcBef>
              <a:buSzPct val="100000"/>
              <a:buChar char="•"/>
              <a:defRPr sz="2800">
                <a:solidFill>
                  <a:srgbClr val="8BAAB8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400"/>
              <a:t>Virus chikungunya (CHIKV) — Togaviridae, Alphavirus</a:t>
            </a:r>
          </a:p>
          <a:p>
            <a:pPr marL="436418" indent="-436418" defTabSz="1219200">
              <a:spcBef>
                <a:spcPts val="500"/>
              </a:spcBef>
              <a:buSzPct val="100000"/>
              <a:buChar char="•"/>
              <a:defRPr sz="2800">
                <a:solidFill>
                  <a:srgbClr val="8BAAB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400"/>
              <a:t>Vecteur : Aedes aegypti et Ae. albopictus</a:t>
            </a:r>
          </a:p>
          <a:p>
            <a:pPr marL="436418" indent="-436418" defTabSz="1219200">
              <a:spcBef>
                <a:spcPts val="500"/>
              </a:spcBef>
              <a:buSzPct val="100000"/>
              <a:buChar char="•"/>
              <a:defRPr sz="2800">
                <a:solidFill>
                  <a:srgbClr val="8BAAB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400"/>
              <a:t>Épidémies majeures : La Réunion 2005-06, Antilles 2013-14</a:t>
            </a:r>
          </a:p>
          <a:p>
            <a:pPr marL="436418" indent="-436418" defTabSz="1219200">
              <a:spcBef>
                <a:spcPts val="500"/>
              </a:spcBef>
              <a:buSzPct val="100000"/>
              <a:buChar char="•"/>
              <a:defRPr sz="2800">
                <a:solidFill>
                  <a:srgbClr val="8BAAB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400"/>
              <a:t>Incubation : 2-12 jours (médiane 3-7)</a:t>
            </a:r>
          </a:p>
          <a:p>
            <a:pPr marL="436418" indent="-436418" defTabSz="1219200">
              <a:spcBef>
                <a:spcPts val="500"/>
              </a:spcBef>
              <a:buSzPct val="100000"/>
              <a:buChar char="•"/>
              <a:defRPr sz="2800">
                <a:solidFill>
                  <a:srgbClr val="8BAAB8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400"/>
              <a:t>Tableau clinique caractéristique</a:t>
            </a:r>
          </a:p>
          <a:p>
            <a:pPr marL="436418" indent="-436418" defTabSz="1219200">
              <a:spcBef>
                <a:spcPts val="500"/>
              </a:spcBef>
              <a:buSzPct val="100000"/>
              <a:buChar char="•"/>
              <a:defRPr sz="2800">
                <a:solidFill>
                  <a:srgbClr val="8BAAB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400"/>
              <a:t>Fièvre élevée + polyarthralgies bilatérales invalidantes</a:t>
            </a:r>
          </a:p>
          <a:p>
            <a:pPr marL="436418" indent="-436418" defTabSz="1219200">
              <a:spcBef>
                <a:spcPts val="500"/>
              </a:spcBef>
              <a:buSzPct val="100000"/>
              <a:buChar char="•"/>
              <a:defRPr sz="2800">
                <a:solidFill>
                  <a:srgbClr val="8BAAB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400"/>
              <a:t>Atteinte des petites articulations (mains, poignets, chevilles)</a:t>
            </a:r>
          </a:p>
          <a:p>
            <a:pPr marL="436418" indent="-436418" defTabSz="1219200">
              <a:spcBef>
                <a:spcPts val="500"/>
              </a:spcBef>
              <a:buSzPct val="100000"/>
              <a:buChar char="•"/>
              <a:defRPr sz="2800">
                <a:solidFill>
                  <a:srgbClr val="8BAAB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400"/>
              <a:t>Rash maculopapuleux, conjonctivite</a:t>
            </a:r>
          </a:p>
          <a:p>
            <a:pPr marL="436418" indent="-436418" defTabSz="1219200">
              <a:spcBef>
                <a:spcPts val="500"/>
              </a:spcBef>
              <a:buSzPct val="100000"/>
              <a:buChar char="•"/>
              <a:defRPr sz="2800">
                <a:solidFill>
                  <a:srgbClr val="E24B4A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400"/>
              <a:t>Chronicité articulaire chez 30-60 % des patients</a:t>
            </a:r>
          </a:p>
        </p:txBody>
      </p:sp>
      <p:sp>
        <p:nvSpPr>
          <p:cNvPr id="371" name="Shape 5"/>
          <p:cNvSpPr/>
          <p:nvPr/>
        </p:nvSpPr>
        <p:spPr>
          <a:xfrm>
            <a:off x="6339840" y="1219200"/>
            <a:ext cx="5242561" cy="4632961"/>
          </a:xfrm>
          <a:prstGeom prst="roundRect">
            <a:avLst>
              <a:gd name="adj" fmla="val 2632"/>
            </a:avLst>
          </a:prstGeom>
          <a:solidFill>
            <a:srgbClr val="122F42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1219200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372" name="Text 6"/>
          <p:cNvSpPr txBox="1"/>
          <p:nvPr/>
        </p:nvSpPr>
        <p:spPr>
          <a:xfrm>
            <a:off x="6583680" y="1440365"/>
            <a:ext cx="475487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24384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1D9E75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sz="1800"/>
              <a:t>Diagnostic &amp; traitement</a:t>
            </a:r>
          </a:p>
        </p:txBody>
      </p:sp>
      <p:sp>
        <p:nvSpPr>
          <p:cNvPr id="373" name="Text 7"/>
          <p:cNvSpPr txBox="1"/>
          <p:nvPr/>
        </p:nvSpPr>
        <p:spPr>
          <a:xfrm>
            <a:off x="6583680" y="1889760"/>
            <a:ext cx="4754879" cy="1892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spAutoFit/>
          </a:bodyPr>
          <a:lstStyle/>
          <a:p>
            <a:pPr marL="436245" indent="-436245" defTabSz="1219200">
              <a:spcBef>
                <a:spcPts val="500"/>
              </a:spcBef>
              <a:buSzPct val="100000"/>
              <a:buChar char="•"/>
              <a:defRPr sz="2800">
                <a:solidFill>
                  <a:srgbClr val="8BAAB8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400"/>
              <a:t>Diagnostic</a:t>
            </a:r>
            <a:endParaRPr lang="en-US" sz="1400"/>
          </a:p>
          <a:p>
            <a:pPr marL="436245" indent="-436245" defTabSz="1219200">
              <a:spcBef>
                <a:spcPts val="500"/>
              </a:spcBef>
              <a:buSzPct val="100000"/>
              <a:buChar char="•"/>
              <a:defRPr sz="2800">
                <a:solidFill>
                  <a:srgbClr val="8BAAB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400" dirty="0"/>
              <a:t>RT-PCR (J1-J7), </a:t>
            </a:r>
            <a:r>
              <a:rPr sz="1400" dirty="0" err="1"/>
              <a:t>sérologie</a:t>
            </a:r>
            <a:r>
              <a:rPr sz="1400" dirty="0"/>
              <a:t> IgM (à </a:t>
            </a:r>
            <a:r>
              <a:rPr sz="1400" dirty="0" err="1"/>
              <a:t>partir</a:t>
            </a:r>
            <a:r>
              <a:rPr sz="1400" dirty="0"/>
              <a:t> de J5)</a:t>
            </a:r>
          </a:p>
          <a:p>
            <a:pPr marL="436245" indent="-436245" defTabSz="1219200">
              <a:spcBef>
                <a:spcPts val="500"/>
              </a:spcBef>
              <a:buSzPct val="100000"/>
              <a:buChar char="•"/>
              <a:defRPr sz="2800">
                <a:solidFill>
                  <a:srgbClr val="8BAAB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400" dirty="0"/>
              <a:t>NFS : </a:t>
            </a:r>
            <a:r>
              <a:rPr sz="1400" dirty="0" err="1"/>
              <a:t>lymphopénie</a:t>
            </a:r>
            <a:r>
              <a:rPr sz="1400" dirty="0"/>
              <a:t>, </a:t>
            </a:r>
            <a:r>
              <a:rPr sz="1400" dirty="0" err="1"/>
              <a:t>thrombopénie</a:t>
            </a:r>
            <a:r>
              <a:rPr sz="1400" dirty="0"/>
              <a:t> </a:t>
            </a:r>
            <a:r>
              <a:rPr sz="1400" dirty="0" err="1"/>
              <a:t>modérée</a:t>
            </a:r>
            <a:endParaRPr sz="1400"/>
          </a:p>
          <a:p>
            <a:pPr marL="436245" indent="-436245" defTabSz="1219200">
              <a:spcBef>
                <a:spcPts val="500"/>
              </a:spcBef>
              <a:buSzPct val="100000"/>
              <a:buChar char="•"/>
              <a:defRPr sz="2800">
                <a:solidFill>
                  <a:srgbClr val="8BAAB8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400" dirty="0" err="1"/>
              <a:t>Traitement</a:t>
            </a:r>
            <a:endParaRPr sz="1400"/>
          </a:p>
          <a:p>
            <a:pPr marL="436245" indent="-436245" defTabSz="1219200">
              <a:spcBef>
                <a:spcPts val="500"/>
              </a:spcBef>
              <a:buSzPct val="100000"/>
              <a:buChar char="•"/>
              <a:defRPr sz="2800">
                <a:solidFill>
                  <a:srgbClr val="8BAAB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400" dirty="0" err="1"/>
              <a:t>Symptomatique</a:t>
            </a:r>
            <a:r>
              <a:rPr sz="1400" dirty="0"/>
              <a:t> : </a:t>
            </a:r>
            <a:r>
              <a:rPr sz="1400" dirty="0" err="1"/>
              <a:t>paracétamol</a:t>
            </a:r>
            <a:r>
              <a:rPr sz="1400" dirty="0"/>
              <a:t>, AINS </a:t>
            </a:r>
            <a:r>
              <a:rPr sz="1400" dirty="0" err="1"/>
              <a:t>si</a:t>
            </a:r>
            <a:r>
              <a:rPr sz="1400" dirty="0"/>
              <a:t> phase chronique</a:t>
            </a:r>
          </a:p>
          <a:p>
            <a:pPr marL="436245" indent="-436245" defTabSz="1219200">
              <a:spcBef>
                <a:spcPts val="500"/>
              </a:spcBef>
              <a:buSzPct val="100000"/>
              <a:buChar char="•"/>
              <a:defRPr sz="2800">
                <a:solidFill>
                  <a:srgbClr val="8BAAB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400" dirty="0" err="1"/>
              <a:t>Kinésithérapie</a:t>
            </a:r>
            <a:r>
              <a:rPr sz="1400" dirty="0"/>
              <a:t> </a:t>
            </a:r>
            <a:r>
              <a:rPr sz="1400" dirty="0" err="1"/>
              <a:t>précoce</a:t>
            </a:r>
            <a:r>
              <a:rPr sz="1400" dirty="0"/>
              <a:t> pour les </a:t>
            </a:r>
            <a:r>
              <a:rPr sz="1400" dirty="0" err="1"/>
              <a:t>arthralgies</a:t>
            </a:r>
            <a:r>
              <a:rPr sz="1400" dirty="0"/>
              <a:t> chroniques</a:t>
            </a:r>
          </a:p>
          <a:p>
            <a:pPr marL="436245" indent="-436245" defTabSz="1219200">
              <a:spcBef>
                <a:spcPts val="500"/>
              </a:spcBef>
              <a:buSzPct val="100000"/>
              <a:buChar char="•"/>
              <a:defRPr sz="2800">
                <a:solidFill>
                  <a:srgbClr val="1D9E75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1400" dirty="0"/>
              <a:t>2 </a:t>
            </a:r>
            <a:r>
              <a:rPr lang="en-US" sz="1400" dirty="0" err="1"/>
              <a:t>Vaccins</a:t>
            </a:r>
            <a:r>
              <a:rPr lang="en-US" sz="1400" dirty="0"/>
              <a:t> </a:t>
            </a:r>
            <a:r>
              <a:rPr lang="en-US" sz="1400" dirty="0" err="1"/>
              <a:t>disponibles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1139</Words>
  <Application>Microsoft Office PowerPoint</Application>
  <PresentationFormat>Grand écran</PresentationFormat>
  <Paragraphs>209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Avenir Book</vt:lpstr>
      <vt:lpstr>Avenir Heavy</vt:lpstr>
      <vt:lpstr>Thème Office</vt:lpstr>
      <vt:lpstr>            ARBOVIROSES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Autres arboviroses présentes en France</vt:lpstr>
      <vt:lpstr>Bilan biologique à faire en cas de suspicion d'arbovirose </vt:lpstr>
      <vt:lpstr>Présentation PowerPoint</vt:lpstr>
      <vt:lpstr>Conclusion</vt:lpstr>
    </vt:vector>
  </TitlesOfParts>
  <Company>CHU de Montpellier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MERLE DE BOEVER CORINNE</dc:creator>
  <cp:lastModifiedBy>Sylvie DE MARTINO</cp:lastModifiedBy>
  <cp:revision>6</cp:revision>
  <dcterms:created xsi:type="dcterms:W3CDTF">2026-06-05T14:23:35Z</dcterms:created>
  <dcterms:modified xsi:type="dcterms:W3CDTF">2026-06-10T09:27:38Z</dcterms:modified>
</cp:coreProperties>
</file>