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handoutMasterIdLst>
    <p:handoutMasterId r:id="rId17"/>
  </p:handoutMasterIdLst>
  <p:sldIdLst>
    <p:sldId id="342" r:id="rId2"/>
    <p:sldId id="340" r:id="rId3"/>
    <p:sldId id="331" r:id="rId4"/>
    <p:sldId id="349" r:id="rId5"/>
    <p:sldId id="350" r:id="rId6"/>
    <p:sldId id="363" r:id="rId7"/>
    <p:sldId id="364" r:id="rId8"/>
    <p:sldId id="348" r:id="rId9"/>
    <p:sldId id="357" r:id="rId10"/>
    <p:sldId id="358" r:id="rId11"/>
    <p:sldId id="359" r:id="rId12"/>
    <p:sldId id="347" r:id="rId13"/>
    <p:sldId id="362" r:id="rId14"/>
    <p:sldId id="328" r:id="rId15"/>
  </p:sldIdLst>
  <p:sldSz cx="9144000" cy="5143500" type="screen16x9"/>
  <p:notesSz cx="6858000" cy="9926638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00"/>
    <a:srgbClr val="F2E42E"/>
    <a:srgbClr val="00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9493" autoAdjust="0"/>
  </p:normalViewPr>
  <p:slideViewPr>
    <p:cSldViewPr>
      <p:cViewPr varScale="1">
        <p:scale>
          <a:sx n="131" d="100"/>
          <a:sy n="131" d="100"/>
        </p:scale>
        <p:origin x="1044" y="150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2547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3852" y="0"/>
            <a:ext cx="2972547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82FDF86-60A4-4C22-8F8D-3A976BFB9889}" type="datetimeFigureOut">
              <a:rPr lang="fr-FR" smtClean="0"/>
              <a:pPr/>
              <a:t>29/07/2024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9428164"/>
            <a:ext cx="2972547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3852" y="9428164"/>
            <a:ext cx="2972547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FC6915C-34BA-4264-9D60-7CA54B2BED76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1384454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71800" cy="496332"/>
          </a:xfrm>
          <a:prstGeom prst="rect">
            <a:avLst/>
          </a:prstGeom>
        </p:spPr>
        <p:txBody>
          <a:bodyPr vert="horz" lIns="95562" tIns="47781" rIns="95562" bIns="47781" rtlCol="0"/>
          <a:lstStyle>
            <a:lvl1pPr algn="l">
              <a:defRPr sz="13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4" y="1"/>
            <a:ext cx="2971800" cy="496332"/>
          </a:xfrm>
          <a:prstGeom prst="rect">
            <a:avLst/>
          </a:prstGeom>
        </p:spPr>
        <p:txBody>
          <a:bodyPr vert="horz" lIns="95562" tIns="47781" rIns="95562" bIns="47781" rtlCol="0"/>
          <a:lstStyle>
            <a:lvl1pPr algn="r">
              <a:defRPr sz="1300"/>
            </a:lvl1pPr>
          </a:lstStyle>
          <a:p>
            <a:fld id="{6BEBDA77-ECFF-4FFE-A804-85A6C3959104}" type="datetimeFigureOut">
              <a:rPr lang="fr-FR" smtClean="0"/>
              <a:pPr/>
              <a:t>29/07/2024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20650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5562" tIns="47781" rIns="95562" bIns="47781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1" y="4715154"/>
            <a:ext cx="5486400" cy="4466987"/>
          </a:xfrm>
          <a:prstGeom prst="rect">
            <a:avLst/>
          </a:prstGeom>
        </p:spPr>
        <p:txBody>
          <a:bodyPr vert="horz" lIns="95562" tIns="47781" rIns="95562" bIns="47781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71800" cy="496332"/>
          </a:xfrm>
          <a:prstGeom prst="rect">
            <a:avLst/>
          </a:prstGeom>
        </p:spPr>
        <p:txBody>
          <a:bodyPr vert="horz" lIns="95562" tIns="47781" rIns="95562" bIns="47781" rtlCol="0" anchor="b"/>
          <a:lstStyle>
            <a:lvl1pPr algn="l">
              <a:defRPr sz="13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4" y="9428584"/>
            <a:ext cx="2971800" cy="496332"/>
          </a:xfrm>
          <a:prstGeom prst="rect">
            <a:avLst/>
          </a:prstGeom>
        </p:spPr>
        <p:txBody>
          <a:bodyPr vert="horz" lIns="95562" tIns="47781" rIns="95562" bIns="47781" rtlCol="0" anchor="b"/>
          <a:lstStyle>
            <a:lvl1pPr algn="r">
              <a:defRPr sz="1300"/>
            </a:lvl1pPr>
          </a:lstStyle>
          <a:p>
            <a:fld id="{78C8A98E-C4D9-43F0-9AB7-3C6C8E492A6B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553675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fr-FR" dirty="0" smtClean="0"/>
              <a:t>1. Référence manquante</a:t>
            </a:r>
          </a:p>
          <a:p>
            <a:r>
              <a:rPr lang="fr-FR" dirty="0" smtClean="0"/>
              <a:t>2. </a:t>
            </a: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Asymptomatic </a:t>
            </a:r>
            <a:r>
              <a:rPr lang="en-US" sz="1200" b="1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bacteriuria</a:t>
            </a: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: when to screen and when to treat </a:t>
            </a:r>
            <a:r>
              <a:rPr lang="en-US" sz="1200" b="0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Infect </a:t>
            </a:r>
            <a:r>
              <a:rPr lang="en-US" sz="1200" b="0" i="1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Dis</a:t>
            </a:r>
            <a:r>
              <a:rPr lang="en-US" sz="1200" b="0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1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Clin</a:t>
            </a:r>
            <a:r>
              <a:rPr lang="en-US" sz="1200" b="0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North Am LE Nicolle 2003</a:t>
            </a:r>
            <a:endParaRPr lang="en-US" sz="1200" b="0" i="1" kern="1200" cap="small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3.</a:t>
            </a:r>
            <a:r>
              <a:rPr lang="en-US" sz="12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E.Pilly</a:t>
            </a:r>
            <a:r>
              <a:rPr lang="en-US" sz="12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2018</a:t>
            </a:r>
            <a:endParaRPr lang="en-US" sz="1200" b="1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dirty="0" smtClean="0"/>
              <a:t>4. </a:t>
            </a: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Catheter-associated urinary tract infection is rarely symptomatic: a prospective study of 1,497 catheterized patients. </a:t>
            </a:r>
            <a:r>
              <a:rPr lang="en-US" sz="1200" b="0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Arch</a:t>
            </a:r>
            <a:r>
              <a:rPr lang="en-US" sz="1200" b="0" i="1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1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Int</a:t>
            </a:r>
            <a:r>
              <a:rPr lang="en-US" sz="1200" b="0" i="1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Med P A </a:t>
            </a:r>
            <a:r>
              <a:rPr lang="en-US" sz="1200" b="0" i="1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Tambyah</a:t>
            </a:r>
            <a:r>
              <a:rPr lang="en-US" sz="1200" b="0" i="1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2000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0" i="1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5. </a:t>
            </a: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 randomized trial of catheter change and short course of antibiotics for asymptomatic </a:t>
            </a:r>
            <a:r>
              <a:rPr lang="en-US" sz="1200" b="1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bacteriuria</a:t>
            </a: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in catheterized ICU patients. </a:t>
            </a:r>
            <a:r>
              <a:rPr lang="en-US" sz="1200" b="0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Intensive</a:t>
            </a:r>
            <a:r>
              <a:rPr lang="en-US" sz="1200" b="0" i="1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Care Med M Leone 2007</a:t>
            </a:r>
            <a:endParaRPr lang="en-US" sz="1200" b="1" i="1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b="1" i="1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C8A98E-C4D9-43F0-9AB7-3C6C8E492A6B}" type="slidenum">
              <a:rPr lang="fr-FR" smtClean="0"/>
              <a:pPr/>
              <a:t>2</a:t>
            </a:fld>
            <a:endParaRPr lang="fr-F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B1B5F4-8F52-4074-A313-63FA3187ED30}" type="datetimeFigureOut">
              <a:rPr lang="fr-FR" smtClean="0"/>
              <a:pPr/>
              <a:t>29/07/2024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C6035D-88DC-41A2-B9C8-D6EB7741037C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B1B5F4-8F52-4074-A313-63FA3187ED30}" type="datetimeFigureOut">
              <a:rPr lang="fr-FR" smtClean="0"/>
              <a:pPr/>
              <a:t>29/07/2024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C6035D-88DC-41A2-B9C8-D6EB7741037C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B1B5F4-8F52-4074-A313-63FA3187ED30}" type="datetimeFigureOut">
              <a:rPr lang="fr-FR" smtClean="0"/>
              <a:pPr/>
              <a:t>29/07/2024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C6035D-88DC-41A2-B9C8-D6EB7741037C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dirty="0" smtClean="0"/>
              <a:t>Cliquez pour modifier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4"/>
            <a:r>
              <a:rPr lang="fr-FR" dirty="0" smtClean="0"/>
              <a:t>Cinquième niveau</a:t>
            </a:r>
            <a:endParaRPr lang="fr-BE" dirty="0"/>
          </a:p>
        </p:txBody>
      </p:sp>
      <p:sp>
        <p:nvSpPr>
          <p:cNvPr id="13" name="Espace réservé de la date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9D692-EAC4-45FC-9CCB-12D31D58D7C6}" type="datetime1">
              <a:rPr lang="fr-FR" smtClean="0"/>
              <a:pPr/>
              <a:t>29/07/2024</a:t>
            </a:fld>
            <a:endParaRPr lang="fr-BE"/>
          </a:p>
        </p:txBody>
      </p:sp>
      <p:sp>
        <p:nvSpPr>
          <p:cNvPr id="14" name="Espace réservé du numéro de diapositive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 dirty="0"/>
          </a:p>
        </p:txBody>
      </p:sp>
      <p:sp>
        <p:nvSpPr>
          <p:cNvPr id="15" name="Espace réservé du pied de page 1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fr-BE" dirty="0"/>
          </a:p>
        </p:txBody>
      </p:sp>
      <p:sp>
        <p:nvSpPr>
          <p:cNvPr id="16" name="Titre 15"/>
          <p:cNvSpPr>
            <a:spLocks noGrp="1"/>
          </p:cNvSpPr>
          <p:nvPr>
            <p:ph type="title"/>
          </p:nvPr>
        </p:nvSpPr>
        <p:spPr>
          <a:xfrm>
            <a:off x="2051720" y="87474"/>
            <a:ext cx="6635080" cy="529568"/>
          </a:xfrm>
        </p:spPr>
        <p:txBody>
          <a:bodyPr/>
          <a:lstStyle>
            <a:lvl1pPr algn="l">
              <a:defRPr b="1">
                <a:solidFill>
                  <a:schemeClr val="accent1"/>
                </a:solidFill>
              </a:defRPr>
            </a:lvl1pPr>
          </a:lstStyle>
          <a:p>
            <a:r>
              <a:rPr lang="fr-FR" dirty="0" smtClean="0"/>
              <a:t>Cliquez pour modifier</a:t>
            </a:r>
            <a:endParaRPr lang="fr-FR" dirty="0"/>
          </a:p>
        </p:txBody>
      </p:sp>
      <p:sp>
        <p:nvSpPr>
          <p:cNvPr id="21" name="Espace réservé du texte 20"/>
          <p:cNvSpPr>
            <a:spLocks noGrp="1"/>
          </p:cNvSpPr>
          <p:nvPr>
            <p:ph type="body" sz="quarter" idx="14"/>
          </p:nvPr>
        </p:nvSpPr>
        <p:spPr>
          <a:xfrm>
            <a:off x="2051721" y="627534"/>
            <a:ext cx="6624736" cy="432048"/>
          </a:xfrm>
        </p:spPr>
        <p:txBody>
          <a:bodyPr/>
          <a:lstStyle>
            <a:lvl1pPr>
              <a:buFontTx/>
              <a:buNone/>
              <a:defRPr b="1">
                <a:solidFill>
                  <a:schemeClr val="accent3"/>
                </a:solidFill>
              </a:defRPr>
            </a:lvl1pPr>
          </a:lstStyle>
          <a:p>
            <a:pPr lvl="0"/>
            <a:r>
              <a:rPr lang="fr-FR" dirty="0" smtClean="0"/>
              <a:t>Cliquez pour modifier</a:t>
            </a:r>
            <a:endParaRPr lang="fr-FR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B1B5F4-8F52-4074-A313-63FA3187ED30}" type="datetimeFigureOut">
              <a:rPr lang="fr-FR" smtClean="0"/>
              <a:pPr/>
              <a:t>29/07/2024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C6035D-88DC-41A2-B9C8-D6EB7741037C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B1B5F4-8F52-4074-A313-63FA3187ED30}" type="datetimeFigureOut">
              <a:rPr lang="fr-FR" smtClean="0"/>
              <a:pPr/>
              <a:t>29/07/2024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C6035D-88DC-41A2-B9C8-D6EB7741037C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B1B5F4-8F52-4074-A313-63FA3187ED30}" type="datetimeFigureOut">
              <a:rPr lang="fr-FR" smtClean="0"/>
              <a:pPr/>
              <a:t>29/07/2024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C6035D-88DC-41A2-B9C8-D6EB7741037C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B1B5F4-8F52-4074-A313-63FA3187ED30}" type="datetimeFigureOut">
              <a:rPr lang="fr-FR" smtClean="0"/>
              <a:pPr/>
              <a:t>29/07/2024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C6035D-88DC-41A2-B9C8-D6EB7741037C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B1B5F4-8F52-4074-A313-63FA3187ED30}" type="datetimeFigureOut">
              <a:rPr lang="fr-FR" smtClean="0"/>
              <a:pPr/>
              <a:t>29/07/2024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C6035D-88DC-41A2-B9C8-D6EB7741037C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B1B5F4-8F52-4074-A313-63FA3187ED30}" type="datetimeFigureOut">
              <a:rPr lang="fr-FR" smtClean="0"/>
              <a:pPr/>
              <a:t>29/07/2024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C6035D-88DC-41A2-B9C8-D6EB7741037C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B1B5F4-8F52-4074-A313-63FA3187ED30}" type="datetimeFigureOut">
              <a:rPr lang="fr-FR" smtClean="0"/>
              <a:pPr/>
              <a:t>29/07/2024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C6035D-88DC-41A2-B9C8-D6EB7741037C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B1B5F4-8F52-4074-A313-63FA3187ED30}" type="datetimeFigureOut">
              <a:rPr lang="fr-FR" smtClean="0"/>
              <a:pPr/>
              <a:t>29/07/2024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C6035D-88DC-41A2-B9C8-D6EB7741037C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B1B5F4-8F52-4074-A313-63FA3187ED30}" type="datetimeFigureOut">
              <a:rPr lang="fr-FR" smtClean="0"/>
              <a:pPr/>
              <a:t>29/07/2024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C6035D-88DC-41A2-B9C8-D6EB7741037C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4" Type="http://schemas.openxmlformats.org/officeDocument/2006/relationships/image" Target="cid:image002.png@01D92681.5B3050B0" TargetMode="Externa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176686" y="843558"/>
            <a:ext cx="6408712" cy="2898999"/>
          </a:xfrm>
        </p:spPr>
        <p:txBody>
          <a:bodyPr>
            <a:noAutofit/>
          </a:bodyPr>
          <a:lstStyle/>
          <a:p>
            <a:pPr algn="ctr"/>
            <a:r>
              <a:rPr lang="fr-FR" sz="5400" dirty="0" smtClean="0"/>
              <a:t/>
            </a:r>
            <a:br>
              <a:rPr lang="fr-FR" sz="5400" dirty="0" smtClean="0"/>
            </a:br>
            <a:r>
              <a:rPr lang="fr-FR" sz="5400" dirty="0" smtClean="0"/>
              <a:t/>
            </a:r>
            <a:br>
              <a:rPr lang="fr-FR" sz="5400" dirty="0" smtClean="0"/>
            </a:br>
            <a:r>
              <a:rPr lang="fr-FR" sz="5400" dirty="0" smtClean="0"/>
              <a:t>Rapport Audit ECBU et indications</a:t>
            </a:r>
            <a:br>
              <a:rPr lang="fr-FR" sz="5400" dirty="0" smtClean="0"/>
            </a:br>
            <a:r>
              <a:rPr lang="fr-FR" sz="5400" dirty="0" smtClean="0"/>
              <a:t>Réévaluation à 1 an</a:t>
            </a:r>
            <a:br>
              <a:rPr lang="fr-FR" sz="5400" dirty="0" smtClean="0"/>
            </a:br>
            <a:r>
              <a:rPr lang="fr-FR" sz="1600" b="1" dirty="0" smtClean="0">
                <a:solidFill>
                  <a:srgbClr val="0070C0"/>
                </a:solidFill>
              </a:rPr>
              <a:t/>
            </a:r>
            <a:br>
              <a:rPr lang="fr-FR" sz="1600" b="1" dirty="0" smtClean="0">
                <a:solidFill>
                  <a:srgbClr val="0070C0"/>
                </a:solidFill>
              </a:rPr>
            </a:br>
            <a:r>
              <a:rPr lang="fr-FR" sz="4000" b="0" dirty="0" smtClean="0">
                <a:solidFill>
                  <a:srgbClr val="0070C0"/>
                </a:solidFill>
              </a:rPr>
              <a:t/>
            </a:r>
            <a:br>
              <a:rPr lang="fr-FR" sz="4000" b="0" dirty="0" smtClean="0">
                <a:solidFill>
                  <a:srgbClr val="0070C0"/>
                </a:solidFill>
              </a:rPr>
            </a:br>
            <a:endParaRPr lang="fr-FR" sz="5400" b="0" dirty="0">
              <a:solidFill>
                <a:srgbClr val="0070C0"/>
              </a:solidFill>
            </a:endParaRPr>
          </a:p>
        </p:txBody>
      </p:sp>
      <p:sp>
        <p:nvSpPr>
          <p:cNvPr id="6" name="Titre 1"/>
          <p:cNvSpPr txBox="1">
            <a:spLocks/>
          </p:cNvSpPr>
          <p:nvPr/>
        </p:nvSpPr>
        <p:spPr>
          <a:xfrm>
            <a:off x="1753692" y="3820734"/>
            <a:ext cx="6994525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algn="ctr">
              <a:spcBef>
                <a:spcPct val="0"/>
              </a:spcBef>
            </a:pPr>
            <a:r>
              <a:rPr lang="fr-FR" sz="2800" b="1" dirty="0" smtClean="0">
                <a:solidFill>
                  <a:schemeClr val="accent3"/>
                </a:solidFill>
              </a:rPr>
              <a:t>Juin 2024</a:t>
            </a:r>
            <a:endParaRPr kumimoji="0" lang="fr-FR" sz="2800" b="0" i="0" u="none" strike="noStrike" kern="1200" cap="none" spc="0" normalizeH="0" baseline="0" noProof="0" dirty="0">
              <a:ln>
                <a:noFill/>
              </a:ln>
              <a:solidFill>
                <a:schemeClr val="accent3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1" y="0"/>
            <a:ext cx="1800200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Image 6" descr="cid:image002.png@01D92681.5B3050B0"/>
          <p:cNvPicPr/>
          <p:nvPr/>
        </p:nvPicPr>
        <p:blipFill>
          <a:blip r:embed="rId3" r:link="rId4" cstate="print"/>
          <a:srcRect/>
          <a:stretch>
            <a:fillRect/>
          </a:stretch>
        </p:blipFill>
        <p:spPr bwMode="auto">
          <a:xfrm>
            <a:off x="6876256" y="3867894"/>
            <a:ext cx="2068195" cy="981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contenu 2"/>
          <p:cNvSpPr txBox="1">
            <a:spLocks/>
          </p:cNvSpPr>
          <p:nvPr/>
        </p:nvSpPr>
        <p:spPr>
          <a:xfrm>
            <a:off x="2314556" y="195486"/>
            <a:ext cx="6829444" cy="16561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v"/>
              <a:tabLst/>
              <a:defRPr/>
            </a:pPr>
            <a:endParaRPr kumimoji="0" lang="fr-FR" sz="1600" b="1" i="0" u="none" strike="noStrike" kern="1200" cap="none" spc="0" normalizeH="0" baseline="0" noProof="0" dirty="0" smtClean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Segoe UI" pitchFamily="34" charset="0"/>
              <a:ea typeface="Segoe UI" pitchFamily="34" charset="0"/>
              <a:cs typeface="Segoe UI" pitchFamily="34" charset="0"/>
            </a:endParaRPr>
          </a:p>
          <a:p>
            <a:pPr lvl="1">
              <a:spcBef>
                <a:spcPct val="20000"/>
              </a:spcBef>
              <a:defRPr/>
            </a:pPr>
            <a:endParaRPr kumimoji="0" lang="fr-FR" sz="500" b="0" i="0" u="none" strike="noStrike" kern="1200" cap="none" spc="0" normalizeH="0" baseline="0" noProof="0" dirty="0" smtClean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Segoe UI" pitchFamily="34" charset="0"/>
              <a:ea typeface="Segoe UI" pitchFamily="34" charset="0"/>
              <a:cs typeface="Segoe UI" pitchFamily="34" charset="0"/>
            </a:endParaRPr>
          </a:p>
        </p:txBody>
      </p:sp>
      <p:pic>
        <p:nvPicPr>
          <p:cNvPr id="6" name="Image 5" descr="Liseret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619672" y="0"/>
            <a:ext cx="745808" cy="5143500"/>
          </a:xfrm>
          <a:prstGeom prst="rect">
            <a:avLst/>
          </a:prstGeom>
        </p:spPr>
      </p:pic>
      <p:pic>
        <p:nvPicPr>
          <p:cNvPr id="7" name="Image 6" descr="Logo couleur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1392" y="0"/>
            <a:ext cx="1357304" cy="1357304"/>
          </a:xfrm>
          <a:prstGeom prst="rect">
            <a:avLst/>
          </a:prstGeom>
        </p:spPr>
      </p:pic>
      <p:sp>
        <p:nvSpPr>
          <p:cNvPr id="8" name="Sous-titre 2"/>
          <p:cNvSpPr txBox="1">
            <a:spLocks/>
          </p:cNvSpPr>
          <p:nvPr/>
        </p:nvSpPr>
        <p:spPr>
          <a:xfrm>
            <a:off x="0" y="1635646"/>
            <a:ext cx="1763688" cy="26540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spcBef>
                <a:spcPct val="20000"/>
              </a:spcBef>
            </a:pPr>
            <a:r>
              <a:rPr lang="fr-FR" sz="2000" b="1" dirty="0" smtClean="0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Audit ECBU et Indications</a:t>
            </a:r>
          </a:p>
          <a:p>
            <a:pPr lvl="0">
              <a:spcBef>
                <a:spcPct val="20000"/>
              </a:spcBef>
            </a:pPr>
            <a:endParaRPr lang="fr-FR" sz="2000" b="1" dirty="0" smtClean="0">
              <a:solidFill>
                <a:srgbClr val="0070C0"/>
              </a:solidFill>
              <a:latin typeface="Segoe UI" pitchFamily="34" charset="0"/>
              <a:ea typeface="Segoe UI" pitchFamily="34" charset="0"/>
              <a:cs typeface="Segoe UI" pitchFamily="34" charset="0"/>
            </a:endParaRPr>
          </a:p>
          <a:p>
            <a:pPr lvl="0">
              <a:spcBef>
                <a:spcPct val="20000"/>
              </a:spcBef>
            </a:pPr>
            <a:endParaRPr lang="fr-FR" sz="800" dirty="0" smtClean="0">
              <a:solidFill>
                <a:srgbClr val="0070C0"/>
              </a:solidFill>
              <a:latin typeface="Segoe UI" pitchFamily="34" charset="0"/>
              <a:ea typeface="Segoe UI" pitchFamily="34" charset="0"/>
              <a:cs typeface="Segoe UI" pitchFamily="34" charset="0"/>
            </a:endParaRPr>
          </a:p>
          <a:p>
            <a:pPr lvl="0">
              <a:spcBef>
                <a:spcPct val="20000"/>
              </a:spcBef>
            </a:pPr>
            <a:endParaRPr lang="fr-FR" sz="1400" b="1" dirty="0" smtClean="0">
              <a:solidFill>
                <a:srgbClr val="0070C0"/>
              </a:solidFill>
              <a:latin typeface="Segoe UI" pitchFamily="34" charset="0"/>
              <a:ea typeface="Segoe UI" pitchFamily="34" charset="0"/>
              <a:cs typeface="Segoe UI" pitchFamily="34" charset="0"/>
            </a:endParaRPr>
          </a:p>
          <a:p>
            <a:pPr lvl="0">
              <a:spcBef>
                <a:spcPct val="20000"/>
              </a:spcBef>
            </a:pPr>
            <a:endParaRPr lang="fr-FR" sz="1000" b="1" dirty="0" smtClean="0">
              <a:solidFill>
                <a:schemeClr val="tx1">
                  <a:tint val="75000"/>
                </a:schemeClr>
              </a:solidFill>
              <a:latin typeface="Segoe UI" pitchFamily="34" charset="0"/>
              <a:ea typeface="Segoe UI" pitchFamily="34" charset="0"/>
              <a:cs typeface="Segoe UI" pitchFamily="34" charset="0"/>
            </a:endParaRPr>
          </a:p>
          <a:p>
            <a:pPr lvl="0">
              <a:spcBef>
                <a:spcPct val="20000"/>
              </a:spcBef>
            </a:pPr>
            <a:endParaRPr lang="fr-FR" sz="1000" b="1" dirty="0">
              <a:solidFill>
                <a:schemeClr val="tx1">
                  <a:tint val="75000"/>
                </a:schemeClr>
              </a:solidFill>
              <a:latin typeface="Segoe UI" pitchFamily="34" charset="0"/>
              <a:ea typeface="Segoe UI" pitchFamily="34" charset="0"/>
              <a:cs typeface="Segoe UI" pitchFamily="34" charset="0"/>
            </a:endParaRPr>
          </a:p>
          <a:p>
            <a:pPr lvl="0">
              <a:spcBef>
                <a:spcPct val="20000"/>
              </a:spcBef>
            </a:pPr>
            <a:endParaRPr lang="fr-FR" sz="1000" b="1" dirty="0" smtClean="0">
              <a:solidFill>
                <a:schemeClr val="tx1">
                  <a:tint val="75000"/>
                </a:schemeClr>
              </a:solidFill>
              <a:latin typeface="Segoe UI" pitchFamily="34" charset="0"/>
              <a:ea typeface="Segoe UI" pitchFamily="34" charset="0"/>
              <a:cs typeface="Segoe UI" pitchFamily="34" charset="0"/>
            </a:endParaRPr>
          </a:p>
          <a:p>
            <a:pPr lvl="0">
              <a:spcBef>
                <a:spcPct val="20000"/>
              </a:spcBef>
            </a:pPr>
            <a:endParaRPr lang="fr-FR" sz="1000" b="1" dirty="0">
              <a:solidFill>
                <a:schemeClr val="tx1">
                  <a:tint val="75000"/>
                </a:schemeClr>
              </a:solidFill>
              <a:latin typeface="Segoe UI" pitchFamily="34" charset="0"/>
              <a:ea typeface="Segoe UI" pitchFamily="34" charset="0"/>
              <a:cs typeface="Segoe UI" pitchFamily="34" charset="0"/>
            </a:endParaRPr>
          </a:p>
        </p:txBody>
      </p:sp>
      <p:pic>
        <p:nvPicPr>
          <p:cNvPr id="32770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994433" y="1311611"/>
            <a:ext cx="3170028" cy="25202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ZoneTexte 9"/>
          <p:cNvSpPr txBox="1"/>
          <p:nvPr/>
        </p:nvSpPr>
        <p:spPr>
          <a:xfrm>
            <a:off x="6825704" y="1697781"/>
            <a:ext cx="129614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b="1" dirty="0" smtClean="0">
                <a:solidFill>
                  <a:srgbClr val="0070C0"/>
                </a:solidFill>
                <a:latin typeface="Segoe UI" pitchFamily="34" charset="0"/>
                <a:cs typeface="Segoe UI" pitchFamily="34" charset="0"/>
              </a:rPr>
              <a:t> 2023 n=48</a:t>
            </a:r>
            <a:endParaRPr lang="fr-FR" sz="1400" b="1" dirty="0">
              <a:solidFill>
                <a:srgbClr val="0070C0"/>
              </a:solidFill>
              <a:latin typeface="Segoe UI" pitchFamily="34" charset="0"/>
              <a:cs typeface="Segoe UI" pitchFamily="34" charset="0"/>
            </a:endParaRPr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05920" y="1254549"/>
            <a:ext cx="3824900" cy="2325311"/>
          </a:xfrm>
          <a:prstGeom prst="rect">
            <a:avLst/>
          </a:prstGeom>
        </p:spPr>
      </p:pic>
      <p:sp>
        <p:nvSpPr>
          <p:cNvPr id="4" name="ZoneTexte 3"/>
          <p:cNvSpPr txBox="1"/>
          <p:nvPr/>
        </p:nvSpPr>
        <p:spPr>
          <a:xfrm>
            <a:off x="3707896" y="1635646"/>
            <a:ext cx="124391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b="1" dirty="0" smtClean="0">
                <a:solidFill>
                  <a:srgbClr val="0070C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2024 n =28</a:t>
            </a:r>
            <a:endParaRPr lang="fr-FR" sz="1400" b="1" dirty="0">
              <a:solidFill>
                <a:srgbClr val="0070C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4" name="ZoneTexte 13"/>
          <p:cNvSpPr txBox="1"/>
          <p:nvPr/>
        </p:nvSpPr>
        <p:spPr>
          <a:xfrm>
            <a:off x="2699792" y="195486"/>
            <a:ext cx="568863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b="1" dirty="0" smtClean="0">
                <a:solidFill>
                  <a:srgbClr val="0070C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Motifs d’ECBU hors recommandation</a:t>
            </a:r>
            <a:endParaRPr lang="fr-FR" sz="1600" b="1" dirty="0">
              <a:solidFill>
                <a:srgbClr val="0070C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contenu 2"/>
          <p:cNvSpPr txBox="1">
            <a:spLocks/>
          </p:cNvSpPr>
          <p:nvPr/>
        </p:nvSpPr>
        <p:spPr>
          <a:xfrm>
            <a:off x="2314556" y="195486"/>
            <a:ext cx="6829444" cy="241459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v"/>
              <a:tabLst/>
              <a:defRPr/>
            </a:pPr>
            <a:r>
              <a:rPr kumimoji="0" lang="fr-FR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Segoe UI" pitchFamily="34" charset="0"/>
                <a:ea typeface="Segoe UI" pitchFamily="34" charset="0"/>
                <a:cs typeface="Segoe UI" pitchFamily="34" charset="0"/>
              </a:rPr>
              <a:t> Réalisation de</a:t>
            </a:r>
            <a:r>
              <a:rPr kumimoji="0" lang="fr-FR" sz="1600" b="1" i="0" u="none" strike="noStrike" kern="1200" cap="none" spc="0" normalizeH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Segoe UI" pitchFamily="34" charset="0"/>
                <a:ea typeface="Segoe UI" pitchFamily="34" charset="0"/>
                <a:cs typeface="Segoe UI" pitchFamily="34" charset="0"/>
              </a:rPr>
              <a:t> la Bandelette Urinaire en fonction de l’indication</a:t>
            </a:r>
            <a:endParaRPr kumimoji="0" lang="fr-FR" sz="1600" b="1" i="0" u="none" strike="noStrike" kern="1200" cap="none" spc="0" normalizeH="0" baseline="0" noProof="0" dirty="0" smtClean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Segoe UI" pitchFamily="34" charset="0"/>
              <a:ea typeface="Segoe UI" pitchFamily="34" charset="0"/>
              <a:cs typeface="Segoe UI" pitchFamily="34" charset="0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v"/>
              <a:tabLst/>
              <a:defRPr/>
            </a:pPr>
            <a:endParaRPr kumimoji="0" lang="fr-FR" sz="1600" b="1" i="0" u="none" strike="noStrike" kern="1200" cap="none" spc="0" normalizeH="0" baseline="0" noProof="0" dirty="0" smtClean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Segoe UI" pitchFamily="34" charset="0"/>
              <a:ea typeface="Segoe UI" pitchFamily="34" charset="0"/>
              <a:cs typeface="Segoe UI" pitchFamily="34" charset="0"/>
            </a:endParaRPr>
          </a:p>
          <a:p>
            <a:pPr lvl="1">
              <a:spcBef>
                <a:spcPct val="20000"/>
              </a:spcBef>
              <a:defRPr/>
            </a:pPr>
            <a:endParaRPr kumimoji="0" lang="fr-FR" sz="500" b="0" i="0" u="none" strike="noStrike" kern="1200" cap="none" spc="0" normalizeH="0" baseline="0" noProof="0" dirty="0" smtClean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Segoe UI" pitchFamily="34" charset="0"/>
              <a:ea typeface="Segoe UI" pitchFamily="34" charset="0"/>
              <a:cs typeface="Segoe UI" pitchFamily="34" charset="0"/>
            </a:endParaRPr>
          </a:p>
        </p:txBody>
      </p:sp>
      <p:pic>
        <p:nvPicPr>
          <p:cNvPr id="6" name="Image 5" descr="Liseret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619672" y="0"/>
            <a:ext cx="745808" cy="5143500"/>
          </a:xfrm>
          <a:prstGeom prst="rect">
            <a:avLst/>
          </a:prstGeom>
        </p:spPr>
      </p:pic>
      <p:pic>
        <p:nvPicPr>
          <p:cNvPr id="7" name="Image 6" descr="Logo couleur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1392" y="0"/>
            <a:ext cx="1357304" cy="1357304"/>
          </a:xfrm>
          <a:prstGeom prst="rect">
            <a:avLst/>
          </a:prstGeom>
        </p:spPr>
      </p:pic>
      <p:sp>
        <p:nvSpPr>
          <p:cNvPr id="8" name="Sous-titre 2"/>
          <p:cNvSpPr txBox="1">
            <a:spLocks/>
          </p:cNvSpPr>
          <p:nvPr/>
        </p:nvSpPr>
        <p:spPr>
          <a:xfrm>
            <a:off x="0" y="1635646"/>
            <a:ext cx="1763688" cy="26540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spcBef>
                <a:spcPct val="20000"/>
              </a:spcBef>
            </a:pPr>
            <a:r>
              <a:rPr lang="fr-FR" sz="2000" b="1" dirty="0" smtClean="0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Audit ECBU et Indications</a:t>
            </a:r>
          </a:p>
          <a:p>
            <a:pPr lvl="0">
              <a:spcBef>
                <a:spcPct val="20000"/>
              </a:spcBef>
            </a:pPr>
            <a:endParaRPr lang="fr-FR" sz="2000" b="1" dirty="0" smtClean="0">
              <a:solidFill>
                <a:srgbClr val="0070C0"/>
              </a:solidFill>
              <a:latin typeface="Segoe UI" pitchFamily="34" charset="0"/>
              <a:ea typeface="Segoe UI" pitchFamily="34" charset="0"/>
              <a:cs typeface="Segoe UI" pitchFamily="34" charset="0"/>
            </a:endParaRPr>
          </a:p>
          <a:p>
            <a:pPr lvl="0">
              <a:spcBef>
                <a:spcPct val="20000"/>
              </a:spcBef>
            </a:pPr>
            <a:endParaRPr lang="fr-FR" sz="800" dirty="0" smtClean="0">
              <a:solidFill>
                <a:srgbClr val="0070C0"/>
              </a:solidFill>
              <a:latin typeface="Segoe UI" pitchFamily="34" charset="0"/>
              <a:ea typeface="Segoe UI" pitchFamily="34" charset="0"/>
              <a:cs typeface="Segoe UI" pitchFamily="34" charset="0"/>
            </a:endParaRPr>
          </a:p>
          <a:p>
            <a:pPr lvl="0">
              <a:spcBef>
                <a:spcPct val="20000"/>
              </a:spcBef>
            </a:pPr>
            <a:endParaRPr lang="fr-FR" sz="1400" b="1" dirty="0" smtClean="0">
              <a:solidFill>
                <a:srgbClr val="0070C0"/>
              </a:solidFill>
              <a:latin typeface="Segoe UI" pitchFamily="34" charset="0"/>
              <a:ea typeface="Segoe UI" pitchFamily="34" charset="0"/>
              <a:cs typeface="Segoe UI" pitchFamily="34" charset="0"/>
            </a:endParaRPr>
          </a:p>
          <a:p>
            <a:pPr lvl="0">
              <a:spcBef>
                <a:spcPct val="20000"/>
              </a:spcBef>
            </a:pPr>
            <a:endParaRPr lang="fr-FR" sz="1000" b="1" dirty="0" smtClean="0">
              <a:solidFill>
                <a:schemeClr val="tx1">
                  <a:tint val="75000"/>
                </a:schemeClr>
              </a:solidFill>
              <a:latin typeface="Segoe UI" pitchFamily="34" charset="0"/>
              <a:ea typeface="Segoe UI" pitchFamily="34" charset="0"/>
              <a:cs typeface="Segoe UI" pitchFamily="34" charset="0"/>
            </a:endParaRPr>
          </a:p>
          <a:p>
            <a:pPr lvl="0">
              <a:spcBef>
                <a:spcPct val="20000"/>
              </a:spcBef>
            </a:pPr>
            <a:endParaRPr lang="fr-FR" sz="1000" b="1" dirty="0">
              <a:solidFill>
                <a:schemeClr val="tx1">
                  <a:tint val="75000"/>
                </a:schemeClr>
              </a:solidFill>
              <a:latin typeface="Segoe UI" pitchFamily="34" charset="0"/>
              <a:ea typeface="Segoe UI" pitchFamily="34" charset="0"/>
              <a:cs typeface="Segoe UI" pitchFamily="34" charset="0"/>
            </a:endParaRPr>
          </a:p>
          <a:p>
            <a:pPr lvl="0">
              <a:spcBef>
                <a:spcPct val="20000"/>
              </a:spcBef>
            </a:pPr>
            <a:endParaRPr lang="fr-FR" sz="1000" b="1" dirty="0" smtClean="0">
              <a:solidFill>
                <a:schemeClr val="tx1">
                  <a:tint val="75000"/>
                </a:schemeClr>
              </a:solidFill>
              <a:latin typeface="Segoe UI" pitchFamily="34" charset="0"/>
              <a:ea typeface="Segoe UI" pitchFamily="34" charset="0"/>
              <a:cs typeface="Segoe UI" pitchFamily="34" charset="0"/>
            </a:endParaRPr>
          </a:p>
          <a:p>
            <a:pPr lvl="0">
              <a:spcBef>
                <a:spcPct val="20000"/>
              </a:spcBef>
            </a:pPr>
            <a:endParaRPr lang="fr-FR" sz="1000" b="1" dirty="0">
              <a:solidFill>
                <a:schemeClr val="tx1">
                  <a:tint val="75000"/>
                </a:schemeClr>
              </a:solidFill>
              <a:latin typeface="Segoe UI" pitchFamily="34" charset="0"/>
              <a:ea typeface="Segoe UI" pitchFamily="34" charset="0"/>
              <a:cs typeface="Segoe UI" pitchFamily="34" charset="0"/>
            </a:endParaRPr>
          </a:p>
        </p:txBody>
      </p:sp>
      <p:pic>
        <p:nvPicPr>
          <p:cNvPr id="9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64088" y="915566"/>
            <a:ext cx="3557642" cy="28385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" name="Image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65480" y="987573"/>
            <a:ext cx="2858533" cy="2802757"/>
          </a:xfrm>
          <a:prstGeom prst="rect">
            <a:avLst/>
          </a:prstGeom>
        </p:spPr>
      </p:pic>
      <p:sp>
        <p:nvSpPr>
          <p:cNvPr id="3" name="ZoneTexte 2"/>
          <p:cNvSpPr txBox="1"/>
          <p:nvPr/>
        </p:nvSpPr>
        <p:spPr>
          <a:xfrm>
            <a:off x="3203848" y="699542"/>
            <a:ext cx="11521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>
                <a:solidFill>
                  <a:srgbClr val="0070C0"/>
                </a:solidFill>
              </a:rPr>
              <a:t>2024</a:t>
            </a:r>
            <a:endParaRPr lang="fr-FR" b="1" dirty="0">
              <a:solidFill>
                <a:srgbClr val="0070C0"/>
              </a:solidFill>
            </a:endParaRPr>
          </a:p>
        </p:txBody>
      </p:sp>
      <p:sp>
        <p:nvSpPr>
          <p:cNvPr id="4" name="ZoneTexte 3"/>
          <p:cNvSpPr txBox="1"/>
          <p:nvPr/>
        </p:nvSpPr>
        <p:spPr>
          <a:xfrm>
            <a:off x="6638853" y="618241"/>
            <a:ext cx="10081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>
                <a:solidFill>
                  <a:srgbClr val="0070C0"/>
                </a:solidFill>
              </a:rPr>
              <a:t>2023</a:t>
            </a:r>
            <a:endParaRPr lang="fr-FR" b="1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 descr="Liseret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15616" y="0"/>
            <a:ext cx="745808" cy="5143500"/>
          </a:xfrm>
          <a:prstGeom prst="rect">
            <a:avLst/>
          </a:prstGeom>
        </p:spPr>
      </p:pic>
      <p:sp>
        <p:nvSpPr>
          <p:cNvPr id="6" name="Sous-titre 2"/>
          <p:cNvSpPr txBox="1">
            <a:spLocks/>
          </p:cNvSpPr>
          <p:nvPr/>
        </p:nvSpPr>
        <p:spPr>
          <a:xfrm>
            <a:off x="0" y="1285866"/>
            <a:ext cx="1475656" cy="26540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spcBef>
                <a:spcPct val="20000"/>
              </a:spcBef>
            </a:pPr>
            <a:r>
              <a:rPr lang="fr-FR" b="1" dirty="0" smtClean="0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Audit ECBU et Indications</a:t>
            </a:r>
          </a:p>
          <a:p>
            <a:pPr lvl="0">
              <a:spcBef>
                <a:spcPct val="20000"/>
              </a:spcBef>
            </a:pPr>
            <a:endParaRPr lang="fr-FR" sz="2000" b="1" dirty="0" smtClean="0">
              <a:solidFill>
                <a:srgbClr val="0070C0"/>
              </a:solidFill>
              <a:latin typeface="Segoe UI" pitchFamily="34" charset="0"/>
              <a:ea typeface="Segoe UI" pitchFamily="34" charset="0"/>
              <a:cs typeface="Segoe UI" pitchFamily="34" charset="0"/>
            </a:endParaRPr>
          </a:p>
          <a:p>
            <a:pPr lvl="0">
              <a:spcBef>
                <a:spcPct val="20000"/>
              </a:spcBef>
            </a:pPr>
            <a:endParaRPr lang="fr-FR" sz="800" dirty="0" smtClean="0">
              <a:solidFill>
                <a:srgbClr val="0070C0"/>
              </a:solidFill>
              <a:latin typeface="Segoe UI" pitchFamily="34" charset="0"/>
              <a:ea typeface="Segoe UI" pitchFamily="34" charset="0"/>
              <a:cs typeface="Segoe UI" pitchFamily="34" charset="0"/>
            </a:endParaRPr>
          </a:p>
          <a:p>
            <a:pPr lvl="0">
              <a:spcBef>
                <a:spcPct val="20000"/>
              </a:spcBef>
            </a:pPr>
            <a:endParaRPr lang="fr-FR" sz="1400" b="1" dirty="0" smtClean="0">
              <a:solidFill>
                <a:srgbClr val="0070C0"/>
              </a:solidFill>
              <a:latin typeface="Segoe UI" pitchFamily="34" charset="0"/>
              <a:ea typeface="Segoe UI" pitchFamily="34" charset="0"/>
              <a:cs typeface="Segoe UI" pitchFamily="34" charset="0"/>
            </a:endParaRPr>
          </a:p>
          <a:p>
            <a:pPr lvl="0">
              <a:spcBef>
                <a:spcPct val="20000"/>
              </a:spcBef>
            </a:pPr>
            <a:endParaRPr lang="fr-FR" sz="1000" b="1" dirty="0" smtClean="0">
              <a:solidFill>
                <a:schemeClr val="tx1">
                  <a:tint val="75000"/>
                </a:schemeClr>
              </a:solidFill>
              <a:latin typeface="Segoe UI" pitchFamily="34" charset="0"/>
              <a:ea typeface="Segoe UI" pitchFamily="34" charset="0"/>
              <a:cs typeface="Segoe UI" pitchFamily="34" charset="0"/>
            </a:endParaRPr>
          </a:p>
          <a:p>
            <a:pPr lvl="0">
              <a:spcBef>
                <a:spcPct val="20000"/>
              </a:spcBef>
            </a:pPr>
            <a:endParaRPr lang="fr-FR" sz="1000" b="1" dirty="0">
              <a:solidFill>
                <a:schemeClr val="tx1">
                  <a:tint val="75000"/>
                </a:schemeClr>
              </a:solidFill>
              <a:latin typeface="Segoe UI" pitchFamily="34" charset="0"/>
              <a:ea typeface="Segoe UI" pitchFamily="34" charset="0"/>
              <a:cs typeface="Segoe UI" pitchFamily="34" charset="0"/>
            </a:endParaRPr>
          </a:p>
          <a:p>
            <a:pPr lvl="0">
              <a:spcBef>
                <a:spcPct val="20000"/>
              </a:spcBef>
            </a:pPr>
            <a:endParaRPr lang="fr-FR" sz="1000" b="1" dirty="0" smtClean="0">
              <a:solidFill>
                <a:schemeClr val="tx1">
                  <a:tint val="75000"/>
                </a:schemeClr>
              </a:solidFill>
              <a:latin typeface="Segoe UI" pitchFamily="34" charset="0"/>
              <a:ea typeface="Segoe UI" pitchFamily="34" charset="0"/>
              <a:cs typeface="Segoe UI" pitchFamily="34" charset="0"/>
            </a:endParaRPr>
          </a:p>
          <a:p>
            <a:pPr lvl="0">
              <a:spcBef>
                <a:spcPct val="20000"/>
              </a:spcBef>
            </a:pPr>
            <a:endParaRPr lang="fr-FR" sz="1000" b="1" dirty="0">
              <a:solidFill>
                <a:schemeClr val="tx1">
                  <a:tint val="75000"/>
                </a:schemeClr>
              </a:solidFill>
              <a:latin typeface="Segoe UI" pitchFamily="34" charset="0"/>
              <a:ea typeface="Segoe UI" pitchFamily="34" charset="0"/>
              <a:cs typeface="Segoe UI" pitchFamily="34" charset="0"/>
            </a:endParaRPr>
          </a:p>
        </p:txBody>
      </p:sp>
      <p:pic>
        <p:nvPicPr>
          <p:cNvPr id="10" name="Image 9" descr="Logo couleur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1392" y="0"/>
            <a:ext cx="1357304" cy="1357304"/>
          </a:xfrm>
          <a:prstGeom prst="rect">
            <a:avLst/>
          </a:prstGeom>
        </p:spPr>
      </p:pic>
      <p:sp>
        <p:nvSpPr>
          <p:cNvPr id="8" name="Espace réservé du contenu 2"/>
          <p:cNvSpPr txBox="1">
            <a:spLocks/>
          </p:cNvSpPr>
          <p:nvPr/>
        </p:nvSpPr>
        <p:spPr>
          <a:xfrm>
            <a:off x="2357422" y="1500181"/>
            <a:ext cx="6486516" cy="3071834"/>
          </a:xfrm>
          <a:prstGeom prst="rect">
            <a:avLst/>
          </a:prstGeom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fr-FR" sz="1400" i="0" u="none" strike="noStrike" kern="1200" cap="none" spc="0" normalizeH="0" baseline="0" noProof="0" dirty="0" smtClean="0">
              <a:ln>
                <a:noFill/>
              </a:ln>
              <a:solidFill>
                <a:srgbClr val="009900"/>
              </a:solidFill>
              <a:effectLst/>
              <a:uLnTx/>
              <a:uFillTx/>
              <a:latin typeface="Comic Sans MS" pitchFamily="66" charset="0"/>
              <a:ea typeface="+mn-ea"/>
              <a:cs typeface="+mn-cs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fr-FR" sz="1400" i="0" u="none" strike="noStrike" kern="1200" cap="none" spc="0" normalizeH="0" baseline="0" noProof="0" dirty="0">
              <a:ln>
                <a:noFill/>
              </a:ln>
              <a:solidFill>
                <a:srgbClr val="0099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Espace réservé du contenu 2"/>
          <p:cNvSpPr txBox="1">
            <a:spLocks/>
          </p:cNvSpPr>
          <p:nvPr/>
        </p:nvSpPr>
        <p:spPr>
          <a:xfrm>
            <a:off x="1770158" y="742950"/>
            <a:ext cx="7373842" cy="3412976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v"/>
              <a:tabLst/>
              <a:defRPr/>
            </a:pPr>
            <a:r>
              <a:rPr kumimoji="0" lang="fr-FR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Segoe UI" pitchFamily="34" charset="0"/>
                <a:ea typeface="Segoe UI" pitchFamily="34" charset="0"/>
                <a:cs typeface="Segoe UI" pitchFamily="34" charset="0"/>
              </a:rPr>
              <a:t> Discussion</a:t>
            </a:r>
            <a:br>
              <a:rPr kumimoji="0" lang="fr-FR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Segoe UI" pitchFamily="34" charset="0"/>
                <a:ea typeface="Segoe UI" pitchFamily="34" charset="0"/>
                <a:cs typeface="Segoe UI" pitchFamily="34" charset="0"/>
              </a:rPr>
            </a:br>
            <a:endParaRPr kumimoji="0" lang="fr-FR" sz="1700" b="1" i="0" u="none" strike="noStrike" kern="1200" cap="none" spc="0" normalizeH="0" baseline="0" noProof="0" dirty="0" smtClean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Segoe UI" pitchFamily="34" charset="0"/>
              <a:ea typeface="Segoe UI" pitchFamily="34" charset="0"/>
              <a:cs typeface="Segoe UI" pitchFamily="34" charset="0"/>
            </a:endParaRPr>
          </a:p>
          <a:p>
            <a:pPr marL="742950" lvl="1" indent="-285750"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fr-FR" sz="1600" noProof="0" dirty="0" smtClean="0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  <a:sym typeface="Wingdings" pitchFamily="2" charset="2"/>
              </a:rPr>
              <a:t>En seulement 1 an sur une même période et même zone : Etablissements du GHT, on passe de 52% à 69 % d’ECBU justifiés.</a:t>
            </a:r>
          </a:p>
          <a:p>
            <a:pPr marL="742950" lvl="1" indent="-285750"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fr-FR" sz="1600" noProof="0" dirty="0" smtClean="0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  <a:sym typeface="Wingdings" pitchFamily="2" charset="2"/>
              </a:rPr>
              <a:t>Concernant les motifs de réalisation hors recommandation, les ECBU avant chirurgie non urologique et sur aspect/odeur des urines ont diminué.</a:t>
            </a:r>
          </a:p>
          <a:p>
            <a:pPr marL="742950" lvl="1" indent="-285750"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fr-FR" sz="1600" dirty="0" smtClean="0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  <a:sym typeface="Wingdings" pitchFamily="2" charset="2"/>
              </a:rPr>
              <a:t>Autre diagnostic franc : Possible biais, au moment de la réalisation de l’ECBU le diagnostic alternatif n’était peut être pas encore connu. Cependant la réalisation d’un ECBU est rarement une urgence.</a:t>
            </a:r>
          </a:p>
          <a:p>
            <a:pPr marL="742950" lvl="1" indent="-285750"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fr-FR" sz="1600" noProof="0" dirty="0" smtClean="0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  <a:sym typeface="Wingdings" pitchFamily="2" charset="2"/>
              </a:rPr>
              <a:t>Meilleur usage également de la Bandelette urinaire. Celle-ci peut permettre d’</a:t>
            </a:r>
            <a:r>
              <a:rPr lang="fr-FR" sz="1600" noProof="0" dirty="0" err="1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  <a:sym typeface="Wingdings" pitchFamily="2" charset="2"/>
              </a:rPr>
              <a:t>e</a:t>
            </a:r>
            <a:r>
              <a:rPr lang="fr-FR" sz="1600" noProof="0" dirty="0" err="1" smtClean="0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  <a:sym typeface="Wingdings" pitchFamily="2" charset="2"/>
              </a:rPr>
              <a:t>viter</a:t>
            </a:r>
            <a:r>
              <a:rPr lang="fr-FR" sz="1600" noProof="0" dirty="0" smtClean="0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  <a:sym typeface="Wingdings" pitchFamily="2" charset="2"/>
              </a:rPr>
              <a:t> un ECBU notamment chez le sujet féminin.</a:t>
            </a:r>
            <a:br>
              <a:rPr lang="fr-FR" sz="1600" noProof="0" dirty="0" smtClean="0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  <a:sym typeface="Wingdings" pitchFamily="2" charset="2"/>
              </a:rPr>
            </a:br>
            <a:r>
              <a:rPr lang="fr-FR" sz="1600" noProof="0" dirty="0" smtClean="0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  <a:sym typeface="Wingdings" pitchFamily="2" charset="2"/>
              </a:rPr>
              <a:t/>
            </a:r>
            <a:br>
              <a:rPr lang="fr-FR" sz="1600" noProof="0" dirty="0" smtClean="0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  <a:sym typeface="Wingdings" pitchFamily="2" charset="2"/>
              </a:rPr>
            </a:br>
            <a:endParaRPr lang="fr-FR" sz="1600" noProof="0" dirty="0" smtClean="0">
              <a:solidFill>
                <a:srgbClr val="0070C0"/>
              </a:solidFill>
              <a:latin typeface="Segoe UI" pitchFamily="34" charset="0"/>
              <a:ea typeface="Segoe UI" pitchFamily="34" charset="0"/>
              <a:cs typeface="Segoe UI" pitchFamily="34" charset="0"/>
              <a:sym typeface="Wingdings" pitchFamily="2" charset="2"/>
            </a:endParaRPr>
          </a:p>
          <a:p>
            <a:pPr marL="742950" lvl="1" indent="-285750"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endParaRPr kumimoji="0" lang="fr-FR" sz="500" b="0" i="0" u="none" strike="noStrike" kern="1200" cap="none" spc="0" normalizeH="0" baseline="0" noProof="0" dirty="0" smtClean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Segoe UI" pitchFamily="34" charset="0"/>
              <a:ea typeface="Segoe UI" pitchFamily="34" charset="0"/>
              <a:cs typeface="Segoe U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55795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 descr="Liseret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325862" y="0"/>
            <a:ext cx="745808" cy="5143500"/>
          </a:xfrm>
          <a:prstGeom prst="rect">
            <a:avLst/>
          </a:prstGeom>
        </p:spPr>
      </p:pic>
      <p:sp>
        <p:nvSpPr>
          <p:cNvPr id="6" name="Sous-titre 2"/>
          <p:cNvSpPr txBox="1">
            <a:spLocks/>
          </p:cNvSpPr>
          <p:nvPr/>
        </p:nvSpPr>
        <p:spPr>
          <a:xfrm>
            <a:off x="0" y="1285866"/>
            <a:ext cx="1698766" cy="26540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spcBef>
                <a:spcPct val="20000"/>
              </a:spcBef>
            </a:pPr>
            <a:r>
              <a:rPr lang="fr-FR" sz="2000" b="1" dirty="0" smtClean="0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Audit ECBU et Indications</a:t>
            </a:r>
          </a:p>
          <a:p>
            <a:pPr lvl="0">
              <a:spcBef>
                <a:spcPct val="20000"/>
              </a:spcBef>
            </a:pPr>
            <a:endParaRPr lang="fr-FR" sz="2000" b="1" dirty="0" smtClean="0">
              <a:solidFill>
                <a:srgbClr val="0070C0"/>
              </a:solidFill>
              <a:latin typeface="Segoe UI" pitchFamily="34" charset="0"/>
              <a:ea typeface="Segoe UI" pitchFamily="34" charset="0"/>
              <a:cs typeface="Segoe UI" pitchFamily="34" charset="0"/>
            </a:endParaRPr>
          </a:p>
          <a:p>
            <a:pPr lvl="0">
              <a:spcBef>
                <a:spcPct val="20000"/>
              </a:spcBef>
            </a:pPr>
            <a:endParaRPr lang="fr-FR" sz="800" dirty="0" smtClean="0">
              <a:solidFill>
                <a:srgbClr val="0070C0"/>
              </a:solidFill>
              <a:latin typeface="Segoe UI" pitchFamily="34" charset="0"/>
              <a:ea typeface="Segoe UI" pitchFamily="34" charset="0"/>
              <a:cs typeface="Segoe UI" pitchFamily="34" charset="0"/>
            </a:endParaRPr>
          </a:p>
          <a:p>
            <a:pPr lvl="0">
              <a:spcBef>
                <a:spcPct val="20000"/>
              </a:spcBef>
            </a:pPr>
            <a:endParaRPr lang="fr-FR" sz="1400" b="1" dirty="0" smtClean="0">
              <a:solidFill>
                <a:srgbClr val="0070C0"/>
              </a:solidFill>
              <a:latin typeface="Segoe UI" pitchFamily="34" charset="0"/>
              <a:ea typeface="Segoe UI" pitchFamily="34" charset="0"/>
              <a:cs typeface="Segoe UI" pitchFamily="34" charset="0"/>
            </a:endParaRPr>
          </a:p>
          <a:p>
            <a:pPr lvl="0">
              <a:spcBef>
                <a:spcPct val="20000"/>
              </a:spcBef>
            </a:pPr>
            <a:endParaRPr lang="fr-FR" sz="1000" b="1" dirty="0" smtClean="0">
              <a:solidFill>
                <a:schemeClr val="tx1">
                  <a:tint val="75000"/>
                </a:schemeClr>
              </a:solidFill>
              <a:latin typeface="Segoe UI" pitchFamily="34" charset="0"/>
              <a:ea typeface="Segoe UI" pitchFamily="34" charset="0"/>
              <a:cs typeface="Segoe UI" pitchFamily="34" charset="0"/>
            </a:endParaRPr>
          </a:p>
          <a:p>
            <a:pPr lvl="0">
              <a:spcBef>
                <a:spcPct val="20000"/>
              </a:spcBef>
            </a:pPr>
            <a:endParaRPr lang="fr-FR" sz="1000" b="1" dirty="0">
              <a:solidFill>
                <a:schemeClr val="tx1">
                  <a:tint val="75000"/>
                </a:schemeClr>
              </a:solidFill>
              <a:latin typeface="Segoe UI" pitchFamily="34" charset="0"/>
              <a:ea typeface="Segoe UI" pitchFamily="34" charset="0"/>
              <a:cs typeface="Segoe UI" pitchFamily="34" charset="0"/>
            </a:endParaRPr>
          </a:p>
          <a:p>
            <a:pPr lvl="0">
              <a:spcBef>
                <a:spcPct val="20000"/>
              </a:spcBef>
            </a:pPr>
            <a:endParaRPr lang="fr-FR" sz="1000" b="1" dirty="0" smtClean="0">
              <a:solidFill>
                <a:schemeClr val="tx1">
                  <a:tint val="75000"/>
                </a:schemeClr>
              </a:solidFill>
              <a:latin typeface="Segoe UI" pitchFamily="34" charset="0"/>
              <a:ea typeface="Segoe UI" pitchFamily="34" charset="0"/>
              <a:cs typeface="Segoe UI" pitchFamily="34" charset="0"/>
            </a:endParaRPr>
          </a:p>
          <a:p>
            <a:pPr lvl="0">
              <a:spcBef>
                <a:spcPct val="20000"/>
              </a:spcBef>
            </a:pPr>
            <a:endParaRPr lang="fr-FR" sz="1000" b="1" dirty="0">
              <a:solidFill>
                <a:schemeClr val="tx1">
                  <a:tint val="75000"/>
                </a:schemeClr>
              </a:solidFill>
              <a:latin typeface="Segoe UI" pitchFamily="34" charset="0"/>
              <a:ea typeface="Segoe UI" pitchFamily="34" charset="0"/>
              <a:cs typeface="Segoe UI" pitchFamily="34" charset="0"/>
            </a:endParaRPr>
          </a:p>
        </p:txBody>
      </p:sp>
      <p:pic>
        <p:nvPicPr>
          <p:cNvPr id="10" name="Image 9" descr="Logo couleur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1392" y="0"/>
            <a:ext cx="1357304" cy="1357304"/>
          </a:xfrm>
          <a:prstGeom prst="rect">
            <a:avLst/>
          </a:prstGeom>
        </p:spPr>
      </p:pic>
      <p:sp>
        <p:nvSpPr>
          <p:cNvPr id="8" name="Espace réservé du contenu 2"/>
          <p:cNvSpPr txBox="1">
            <a:spLocks/>
          </p:cNvSpPr>
          <p:nvPr/>
        </p:nvSpPr>
        <p:spPr>
          <a:xfrm>
            <a:off x="2357422" y="1500181"/>
            <a:ext cx="6486516" cy="3071834"/>
          </a:xfrm>
          <a:prstGeom prst="rect">
            <a:avLst/>
          </a:prstGeom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fr-FR" sz="1400" i="0" u="none" strike="noStrike" kern="1200" cap="none" spc="0" normalizeH="0" baseline="0" noProof="0" dirty="0" smtClean="0">
              <a:ln>
                <a:noFill/>
              </a:ln>
              <a:solidFill>
                <a:srgbClr val="009900"/>
              </a:solidFill>
              <a:effectLst/>
              <a:uLnTx/>
              <a:uFillTx/>
              <a:latin typeface="Comic Sans MS" pitchFamily="66" charset="0"/>
              <a:ea typeface="+mn-ea"/>
              <a:cs typeface="+mn-cs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fr-FR" sz="1400" i="0" u="none" strike="noStrike" kern="1200" cap="none" spc="0" normalizeH="0" baseline="0" noProof="0" dirty="0">
              <a:ln>
                <a:noFill/>
              </a:ln>
              <a:solidFill>
                <a:srgbClr val="0099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Espace réservé du contenu 2"/>
          <p:cNvSpPr txBox="1">
            <a:spLocks/>
          </p:cNvSpPr>
          <p:nvPr/>
        </p:nvSpPr>
        <p:spPr>
          <a:xfrm>
            <a:off x="1979712" y="411510"/>
            <a:ext cx="7164288" cy="35283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v"/>
              <a:tabLst/>
              <a:defRPr/>
            </a:pPr>
            <a:r>
              <a:rPr kumimoji="0" lang="fr-FR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Segoe UI" pitchFamily="34" charset="0"/>
                <a:ea typeface="Segoe UI" pitchFamily="34" charset="0"/>
                <a:cs typeface="Segoe UI" pitchFamily="34" charset="0"/>
              </a:rPr>
              <a:t> Conclusion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v"/>
              <a:tabLst/>
              <a:defRPr/>
            </a:pPr>
            <a:endParaRPr lang="fr-FR" sz="1600" b="1" dirty="0" smtClean="0">
              <a:solidFill>
                <a:srgbClr val="0070C0"/>
              </a:solidFill>
              <a:latin typeface="Segoe UI" pitchFamily="34" charset="0"/>
              <a:ea typeface="Segoe UI" pitchFamily="34" charset="0"/>
              <a:cs typeface="Segoe UI" pitchFamily="34" charset="0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v"/>
              <a:tabLst/>
              <a:defRPr/>
            </a:pPr>
            <a:endParaRPr kumimoji="0" lang="fr-FR" sz="1600" b="1" i="0" u="none" strike="noStrike" kern="1200" cap="none" spc="0" normalizeH="0" baseline="0" noProof="0" dirty="0" smtClean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Segoe UI" pitchFamily="34" charset="0"/>
              <a:ea typeface="Segoe UI" pitchFamily="34" charset="0"/>
              <a:cs typeface="Segoe UI" pitchFamily="34" charset="0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v"/>
              <a:tabLst/>
              <a:defRPr/>
            </a:pPr>
            <a:endParaRPr lang="fr-FR" sz="1600" b="1" dirty="0" smtClean="0">
              <a:solidFill>
                <a:srgbClr val="0070C0"/>
              </a:solidFill>
              <a:latin typeface="Segoe UI" pitchFamily="34" charset="0"/>
              <a:ea typeface="Segoe UI" pitchFamily="34" charset="0"/>
              <a:cs typeface="Segoe UI" pitchFamily="34" charset="0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v"/>
              <a:tabLst/>
              <a:defRPr/>
            </a:pPr>
            <a:endParaRPr kumimoji="0" lang="fr-FR" sz="1600" b="1" i="0" u="none" strike="noStrike" kern="1200" cap="none" spc="0" normalizeH="0" baseline="0" noProof="0" dirty="0" smtClean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Segoe UI" pitchFamily="34" charset="0"/>
              <a:ea typeface="Segoe UI" pitchFamily="34" charset="0"/>
              <a:cs typeface="Segoe UI" pitchFamily="34" charset="0"/>
            </a:endParaRPr>
          </a:p>
          <a:p>
            <a:pPr lvl="0">
              <a:spcBef>
                <a:spcPct val="20000"/>
              </a:spcBef>
              <a:buFont typeface="Wingdings" pitchFamily="2" charset="2"/>
              <a:buChar char="v"/>
              <a:defRPr/>
            </a:pPr>
            <a:r>
              <a:rPr lang="fr-FR" sz="1600" b="1" dirty="0" smtClean="0">
                <a:solidFill>
                  <a:srgbClr val="0070C0"/>
                </a:solidFill>
                <a:latin typeface="Segoe UI" pitchFamily="34" charset="0"/>
                <a:cs typeface="Segoe UI" pitchFamily="34" charset="0"/>
              </a:rPr>
              <a:t> On est sur la bonne voie, continuer à questionner utilité de la BU/ECBU.</a:t>
            </a:r>
          </a:p>
          <a:p>
            <a:pPr lvl="0">
              <a:spcBef>
                <a:spcPct val="20000"/>
              </a:spcBef>
              <a:buFont typeface="Wingdings" pitchFamily="2" charset="2"/>
              <a:buChar char="v"/>
              <a:defRPr/>
            </a:pP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Segoe UI" pitchFamily="34" charset="0"/>
              <a:ea typeface="Segoe UI" pitchFamily="34" charset="0"/>
              <a:cs typeface="Segoe UI" pitchFamily="34" charset="0"/>
            </a:endParaRPr>
          </a:p>
          <a:p>
            <a:pPr lvl="0">
              <a:spcBef>
                <a:spcPct val="20000"/>
              </a:spcBef>
              <a:buFont typeface="Wingdings" pitchFamily="2" charset="2"/>
              <a:buChar char="v"/>
              <a:defRPr/>
            </a:pPr>
            <a:r>
              <a:rPr lang="fr-FR" sz="1600" b="1" dirty="0" smtClean="0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 Audit à venir sur les antibiothérapies d’infection urinaire.</a:t>
            </a:r>
            <a:endParaRPr kumimoji="0" lang="fr-FR" sz="1600" b="0" i="0" u="none" strike="noStrike" kern="1200" cap="none" spc="0" normalizeH="0" baseline="0" noProof="0" dirty="0" smtClean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Segoe UI" pitchFamily="34" charset="0"/>
              <a:ea typeface="Segoe UI" pitchFamily="34" charset="0"/>
              <a:cs typeface="Segoe U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55795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2357422" y="1714494"/>
            <a:ext cx="6557954" cy="1000132"/>
          </a:xfrm>
        </p:spPr>
        <p:txBody>
          <a:bodyPr>
            <a:noAutofit/>
          </a:bodyPr>
          <a:lstStyle/>
          <a:p>
            <a:r>
              <a:rPr lang="fr-FR" sz="4800" b="1" dirty="0" smtClean="0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Merci de votre attention</a:t>
            </a:r>
            <a:endParaRPr lang="fr-FR" sz="4800" b="1" dirty="0">
              <a:solidFill>
                <a:srgbClr val="0070C0"/>
              </a:solidFill>
              <a:latin typeface="Segoe UI" pitchFamily="34" charset="0"/>
              <a:ea typeface="Segoe UI" pitchFamily="34" charset="0"/>
              <a:cs typeface="Segoe UI" pitchFamily="34" charset="0"/>
            </a:endParaRPr>
          </a:p>
        </p:txBody>
      </p:sp>
      <p:pic>
        <p:nvPicPr>
          <p:cNvPr id="5" name="Image 4" descr="Liseret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325862" y="0"/>
            <a:ext cx="745808" cy="5143500"/>
          </a:xfrm>
          <a:prstGeom prst="rect">
            <a:avLst/>
          </a:prstGeom>
        </p:spPr>
      </p:pic>
      <p:pic>
        <p:nvPicPr>
          <p:cNvPr id="10" name="Image 9" descr="Logo couleur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1392" y="0"/>
            <a:ext cx="1357304" cy="1357304"/>
          </a:xfrm>
          <a:prstGeom prst="rect">
            <a:avLst/>
          </a:prstGeom>
        </p:spPr>
      </p:pic>
      <p:sp>
        <p:nvSpPr>
          <p:cNvPr id="8" name="Espace réservé du contenu 2"/>
          <p:cNvSpPr txBox="1">
            <a:spLocks/>
          </p:cNvSpPr>
          <p:nvPr/>
        </p:nvSpPr>
        <p:spPr>
          <a:xfrm>
            <a:off x="2357422" y="1500181"/>
            <a:ext cx="6486516" cy="3071834"/>
          </a:xfrm>
          <a:prstGeom prst="rect">
            <a:avLst/>
          </a:prstGeom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fr-FR" sz="1400" i="0" u="none" strike="noStrike" kern="1200" cap="none" spc="0" normalizeH="0" baseline="0" noProof="0" dirty="0" smtClean="0">
              <a:ln>
                <a:noFill/>
              </a:ln>
              <a:solidFill>
                <a:srgbClr val="009900"/>
              </a:solidFill>
              <a:effectLst/>
              <a:uLnTx/>
              <a:uFillTx/>
              <a:latin typeface="Comic Sans MS" pitchFamily="66" charset="0"/>
              <a:ea typeface="+mn-ea"/>
              <a:cs typeface="+mn-cs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fr-FR" sz="1400" i="0" u="none" strike="noStrike" kern="1200" cap="none" spc="0" normalizeH="0" baseline="0" noProof="0" dirty="0">
              <a:ln>
                <a:noFill/>
              </a:ln>
              <a:solidFill>
                <a:srgbClr val="0099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2071670" y="-214332"/>
            <a:ext cx="6557954" cy="1000132"/>
          </a:xfrm>
        </p:spPr>
        <p:txBody>
          <a:bodyPr>
            <a:normAutofit/>
          </a:bodyPr>
          <a:lstStyle/>
          <a:p>
            <a:pPr algn="l"/>
            <a:r>
              <a:rPr lang="fr-FR" sz="3600" b="1" dirty="0" smtClean="0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Audit ECBU et Indications</a:t>
            </a:r>
            <a:endParaRPr lang="fr-FR" sz="3600" b="1" dirty="0">
              <a:solidFill>
                <a:srgbClr val="0070C0"/>
              </a:solidFill>
              <a:latin typeface="Segoe UI" pitchFamily="34" charset="0"/>
              <a:ea typeface="Segoe UI" pitchFamily="34" charset="0"/>
              <a:cs typeface="Segoe UI" pitchFamily="34" charset="0"/>
            </a:endParaRPr>
          </a:p>
        </p:txBody>
      </p:sp>
      <p:pic>
        <p:nvPicPr>
          <p:cNvPr id="5" name="Image 4" descr="Liseret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325862" y="0"/>
            <a:ext cx="745808" cy="5143500"/>
          </a:xfrm>
          <a:prstGeom prst="rect">
            <a:avLst/>
          </a:prstGeom>
        </p:spPr>
      </p:pic>
      <p:sp>
        <p:nvSpPr>
          <p:cNvPr id="6" name="Sous-titre 2"/>
          <p:cNvSpPr txBox="1">
            <a:spLocks/>
          </p:cNvSpPr>
          <p:nvPr/>
        </p:nvSpPr>
        <p:spPr>
          <a:xfrm>
            <a:off x="0" y="1285866"/>
            <a:ext cx="1698766" cy="26540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spcBef>
                <a:spcPct val="20000"/>
              </a:spcBef>
            </a:pPr>
            <a:r>
              <a:rPr lang="fr-FR" sz="2000" b="1" dirty="0" smtClean="0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Audit</a:t>
            </a:r>
            <a:r>
              <a:rPr lang="fr-FR" sz="1050" b="1" dirty="0" smtClean="0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 </a:t>
            </a:r>
            <a:r>
              <a:rPr lang="fr-FR" sz="2000" b="1" dirty="0" smtClean="0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ECBU et indications</a:t>
            </a:r>
          </a:p>
          <a:p>
            <a:pPr lvl="0">
              <a:spcBef>
                <a:spcPct val="20000"/>
              </a:spcBef>
            </a:pPr>
            <a:endParaRPr lang="fr-FR" sz="2000" b="1" dirty="0" smtClean="0">
              <a:solidFill>
                <a:srgbClr val="0070C0"/>
              </a:solidFill>
              <a:latin typeface="Segoe UI" pitchFamily="34" charset="0"/>
              <a:ea typeface="Segoe UI" pitchFamily="34" charset="0"/>
              <a:cs typeface="Segoe UI" pitchFamily="34" charset="0"/>
            </a:endParaRPr>
          </a:p>
          <a:p>
            <a:pPr lvl="0">
              <a:spcBef>
                <a:spcPct val="20000"/>
              </a:spcBef>
            </a:pPr>
            <a:endParaRPr lang="fr-FR" sz="800" dirty="0" smtClean="0">
              <a:solidFill>
                <a:srgbClr val="0070C0"/>
              </a:solidFill>
              <a:latin typeface="Segoe UI" pitchFamily="34" charset="0"/>
              <a:ea typeface="Segoe UI" pitchFamily="34" charset="0"/>
              <a:cs typeface="Segoe UI" pitchFamily="34" charset="0"/>
            </a:endParaRPr>
          </a:p>
          <a:p>
            <a:pPr lvl="0">
              <a:spcBef>
                <a:spcPct val="20000"/>
              </a:spcBef>
            </a:pPr>
            <a:endParaRPr lang="fr-FR" sz="1400" b="1" dirty="0" smtClean="0">
              <a:solidFill>
                <a:srgbClr val="0070C0"/>
              </a:solidFill>
              <a:latin typeface="Segoe UI" pitchFamily="34" charset="0"/>
              <a:ea typeface="Segoe UI" pitchFamily="34" charset="0"/>
              <a:cs typeface="Segoe UI" pitchFamily="34" charset="0"/>
            </a:endParaRPr>
          </a:p>
          <a:p>
            <a:pPr lvl="0">
              <a:spcBef>
                <a:spcPct val="20000"/>
              </a:spcBef>
            </a:pPr>
            <a:endParaRPr lang="fr-FR" sz="1000" b="1" dirty="0" smtClean="0">
              <a:solidFill>
                <a:schemeClr val="tx1">
                  <a:tint val="75000"/>
                </a:schemeClr>
              </a:solidFill>
              <a:latin typeface="Segoe UI" pitchFamily="34" charset="0"/>
              <a:ea typeface="Segoe UI" pitchFamily="34" charset="0"/>
              <a:cs typeface="Segoe UI" pitchFamily="34" charset="0"/>
            </a:endParaRPr>
          </a:p>
          <a:p>
            <a:pPr lvl="0">
              <a:spcBef>
                <a:spcPct val="20000"/>
              </a:spcBef>
            </a:pPr>
            <a:endParaRPr lang="fr-FR" sz="1000" b="1" dirty="0">
              <a:solidFill>
                <a:schemeClr val="tx1">
                  <a:tint val="75000"/>
                </a:schemeClr>
              </a:solidFill>
              <a:latin typeface="Segoe UI" pitchFamily="34" charset="0"/>
              <a:ea typeface="Segoe UI" pitchFamily="34" charset="0"/>
              <a:cs typeface="Segoe UI" pitchFamily="34" charset="0"/>
            </a:endParaRPr>
          </a:p>
          <a:p>
            <a:pPr lvl="0">
              <a:spcBef>
                <a:spcPct val="20000"/>
              </a:spcBef>
            </a:pPr>
            <a:endParaRPr lang="fr-FR" sz="1000" b="1" dirty="0" smtClean="0">
              <a:solidFill>
                <a:schemeClr val="tx1">
                  <a:tint val="75000"/>
                </a:schemeClr>
              </a:solidFill>
              <a:latin typeface="Segoe UI" pitchFamily="34" charset="0"/>
              <a:ea typeface="Segoe UI" pitchFamily="34" charset="0"/>
              <a:cs typeface="Segoe UI" pitchFamily="34" charset="0"/>
            </a:endParaRPr>
          </a:p>
          <a:p>
            <a:pPr lvl="0">
              <a:spcBef>
                <a:spcPct val="20000"/>
              </a:spcBef>
            </a:pPr>
            <a:endParaRPr lang="fr-FR" sz="1000" b="1" dirty="0">
              <a:solidFill>
                <a:schemeClr val="tx1">
                  <a:tint val="75000"/>
                </a:schemeClr>
              </a:solidFill>
              <a:latin typeface="Segoe UI" pitchFamily="34" charset="0"/>
              <a:ea typeface="Segoe UI" pitchFamily="34" charset="0"/>
              <a:cs typeface="Segoe UI" pitchFamily="34" charset="0"/>
            </a:endParaRPr>
          </a:p>
        </p:txBody>
      </p:sp>
      <p:pic>
        <p:nvPicPr>
          <p:cNvPr id="10" name="Image 9" descr="Logo couleur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1392" y="0"/>
            <a:ext cx="1357304" cy="1357304"/>
          </a:xfrm>
          <a:prstGeom prst="rect">
            <a:avLst/>
          </a:prstGeom>
        </p:spPr>
      </p:pic>
      <p:sp>
        <p:nvSpPr>
          <p:cNvPr id="8" name="Espace réservé du contenu 2"/>
          <p:cNvSpPr txBox="1">
            <a:spLocks/>
          </p:cNvSpPr>
          <p:nvPr/>
        </p:nvSpPr>
        <p:spPr>
          <a:xfrm>
            <a:off x="2357422" y="1500181"/>
            <a:ext cx="6486516" cy="3071834"/>
          </a:xfrm>
          <a:prstGeom prst="rect">
            <a:avLst/>
          </a:prstGeom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fr-FR" sz="1400" i="0" u="none" strike="noStrike" kern="1200" cap="none" spc="0" normalizeH="0" baseline="0" noProof="0" dirty="0" smtClean="0">
              <a:ln>
                <a:noFill/>
              </a:ln>
              <a:solidFill>
                <a:srgbClr val="009900"/>
              </a:solidFill>
              <a:effectLst/>
              <a:uLnTx/>
              <a:uFillTx/>
              <a:latin typeface="Comic Sans MS" pitchFamily="66" charset="0"/>
              <a:ea typeface="+mn-ea"/>
              <a:cs typeface="+mn-cs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fr-FR" sz="1400" i="0" u="none" strike="noStrike" kern="1200" cap="none" spc="0" normalizeH="0" baseline="0" noProof="0" dirty="0">
              <a:ln>
                <a:noFill/>
              </a:ln>
              <a:solidFill>
                <a:srgbClr val="0099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Espace réservé du contenu 2"/>
          <p:cNvSpPr txBox="1">
            <a:spLocks/>
          </p:cNvSpPr>
          <p:nvPr/>
        </p:nvSpPr>
        <p:spPr>
          <a:xfrm>
            <a:off x="2000232" y="742950"/>
            <a:ext cx="6829444" cy="4205064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v"/>
              <a:tabLst/>
              <a:defRPr/>
            </a:pPr>
            <a:r>
              <a:rPr kumimoji="0" lang="fr-FR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Segoe UI" pitchFamily="34" charset="0"/>
                <a:ea typeface="Segoe UI" pitchFamily="34" charset="0"/>
                <a:cs typeface="Segoe UI" pitchFamily="34" charset="0"/>
              </a:rPr>
              <a:t> Contexte</a:t>
            </a:r>
            <a:br>
              <a:rPr kumimoji="0" lang="fr-FR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Segoe UI" pitchFamily="34" charset="0"/>
                <a:ea typeface="Segoe UI" pitchFamily="34" charset="0"/>
                <a:cs typeface="Segoe UI" pitchFamily="34" charset="0"/>
              </a:rPr>
            </a:br>
            <a:endParaRPr kumimoji="0" lang="fr-FR" sz="1600" b="1" i="0" u="none" strike="noStrike" kern="1200" cap="none" spc="0" normalizeH="0" baseline="0" noProof="0" dirty="0" smtClean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Segoe UI" pitchFamily="34" charset="0"/>
              <a:ea typeface="Segoe UI" pitchFamily="34" charset="0"/>
              <a:cs typeface="Segoe UI" pitchFamily="34" charset="0"/>
            </a:endParaRPr>
          </a:p>
          <a:p>
            <a:pPr marL="742950" lvl="1" indent="-285750"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fr-FR" sz="1600" dirty="0" smtClean="0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Dans la littérature près </a:t>
            </a:r>
            <a:r>
              <a:rPr lang="fr-FR" sz="1600" smtClean="0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de </a:t>
            </a:r>
            <a:r>
              <a:rPr lang="fr-FR" sz="1600" smtClean="0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50%</a:t>
            </a:r>
            <a:r>
              <a:rPr lang="fr-FR" sz="1600" baseline="30000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1</a:t>
            </a:r>
            <a:r>
              <a:rPr lang="fr-FR" sz="1600" smtClean="0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 </a:t>
            </a:r>
            <a:r>
              <a:rPr lang="fr-FR" sz="1600" dirty="0" smtClean="0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des ECBU sont réalisés hors indications. </a:t>
            </a:r>
          </a:p>
          <a:p>
            <a:pPr marL="742950" lvl="1" indent="-285750"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endParaRPr lang="fr-FR" sz="1600" dirty="0" smtClean="0">
              <a:solidFill>
                <a:srgbClr val="0070C0"/>
              </a:solidFill>
              <a:latin typeface="Segoe UI" pitchFamily="34" charset="0"/>
              <a:ea typeface="Segoe UI" pitchFamily="34" charset="0"/>
              <a:cs typeface="Segoe UI" pitchFamily="34" charset="0"/>
            </a:endParaRPr>
          </a:p>
          <a:p>
            <a:pPr marL="742950" lvl="1" indent="-285750"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kumimoji="0" lang="fr-FR" sz="1600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Segoe UI" pitchFamily="34" charset="0"/>
                <a:ea typeface="Segoe UI" pitchFamily="34" charset="0"/>
                <a:cs typeface="Segoe UI" pitchFamily="34" charset="0"/>
              </a:rPr>
              <a:t>Colonisation urinaire</a:t>
            </a:r>
            <a:r>
              <a:rPr kumimoji="0" lang="fr-FR" sz="1600" i="0" u="none" strike="noStrike" kern="1200" cap="none" spc="0" normalizeH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Segoe UI" pitchFamily="34" charset="0"/>
                <a:ea typeface="Segoe UI" pitchFamily="34" charset="0"/>
                <a:cs typeface="Segoe UI" pitchFamily="34" charset="0"/>
              </a:rPr>
              <a:t> représente entre 1</a:t>
            </a:r>
            <a:r>
              <a:rPr kumimoji="0" lang="fr-FR" sz="1600" i="0" u="none" strike="noStrike" kern="1200" cap="none" spc="0" normalizeH="0" noProof="0" dirty="0" smtClean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Segoe UI" pitchFamily="34" charset="0"/>
                <a:ea typeface="Segoe UI" pitchFamily="34" charset="0"/>
                <a:cs typeface="Segoe UI" pitchFamily="34" charset="0"/>
              </a:rPr>
              <a:t>%</a:t>
            </a:r>
            <a:r>
              <a:rPr kumimoji="0" lang="fr-FR" sz="1600" i="0" u="none" strike="noStrike" kern="1200" cap="none" spc="0" normalizeH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Segoe UI" pitchFamily="34" charset="0"/>
                <a:ea typeface="Segoe UI" pitchFamily="34" charset="0"/>
                <a:cs typeface="Segoe UI" pitchFamily="34" charset="0"/>
              </a:rPr>
              <a:t> et 20% des cas en communautaire</a:t>
            </a:r>
            <a:r>
              <a:rPr kumimoji="0" lang="fr-FR" sz="1600" i="0" u="none" strike="noStrike" kern="1200" cap="none" spc="0" normalizeH="0" baseline="3000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Segoe UI" pitchFamily="34" charset="0"/>
                <a:ea typeface="Segoe UI" pitchFamily="34" charset="0"/>
                <a:cs typeface="Segoe UI" pitchFamily="34" charset="0"/>
              </a:rPr>
              <a:t>2</a:t>
            </a:r>
            <a:r>
              <a:rPr kumimoji="0" lang="fr-FR" sz="1600" i="0" u="none" strike="noStrike" kern="1200" cap="none" spc="0" normalizeH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Segoe UI" pitchFamily="34" charset="0"/>
                <a:ea typeface="Segoe UI" pitchFamily="34" charset="0"/>
                <a:cs typeface="Segoe UI" pitchFamily="34" charset="0"/>
              </a:rPr>
              <a:t>.</a:t>
            </a:r>
          </a:p>
          <a:p>
            <a:pPr marL="742950" lvl="1" indent="-285750"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endParaRPr kumimoji="0" lang="fr-FR" sz="1600" i="0" u="none" strike="noStrike" kern="1200" cap="none" spc="0" normalizeH="0" noProof="0" dirty="0" smtClean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Segoe UI" pitchFamily="34" charset="0"/>
              <a:ea typeface="Segoe UI" pitchFamily="34" charset="0"/>
              <a:cs typeface="Segoe UI" pitchFamily="34" charset="0"/>
            </a:endParaRPr>
          </a:p>
          <a:p>
            <a:pPr marL="742950" lvl="1" indent="-285750"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kumimoji="0" lang="fr-FR" sz="1600" i="0" u="none" strike="noStrike" kern="1200" cap="none" spc="0" normalizeH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Segoe UI" pitchFamily="34" charset="0"/>
                <a:ea typeface="Segoe UI" pitchFamily="34" charset="0"/>
                <a:cs typeface="Segoe UI" pitchFamily="34" charset="0"/>
              </a:rPr>
              <a:t>50% des personnes âgées vivant en institution présentent une colonisation urinaire</a:t>
            </a:r>
            <a:r>
              <a:rPr kumimoji="0" lang="fr-FR" sz="1600" i="0" u="none" strike="noStrike" kern="1200" cap="none" spc="0" normalizeH="0" baseline="3000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Segoe UI" pitchFamily="34" charset="0"/>
                <a:ea typeface="Segoe UI" pitchFamily="34" charset="0"/>
                <a:cs typeface="Segoe UI" pitchFamily="34" charset="0"/>
              </a:rPr>
              <a:t>3</a:t>
            </a:r>
            <a:r>
              <a:rPr kumimoji="0" lang="fr-FR" sz="1600" i="0" u="none" strike="noStrike" kern="1200" cap="none" spc="0" normalizeH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Segoe UI" pitchFamily="34" charset="0"/>
                <a:ea typeface="Segoe UI" pitchFamily="34" charset="0"/>
                <a:cs typeface="Segoe UI" pitchFamily="34" charset="0"/>
              </a:rPr>
              <a:t>.</a:t>
            </a:r>
          </a:p>
          <a:p>
            <a:pPr marL="742950" lvl="1" indent="-285750"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endParaRPr kumimoji="0" lang="fr-FR" sz="1600" i="0" u="none" strike="noStrike" kern="1200" cap="none" spc="0" normalizeH="0" noProof="0" dirty="0" smtClean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Segoe UI" pitchFamily="34" charset="0"/>
              <a:ea typeface="Segoe UI" pitchFamily="34" charset="0"/>
              <a:cs typeface="Segoe UI" pitchFamily="34" charset="0"/>
            </a:endParaRPr>
          </a:p>
          <a:p>
            <a:pPr marL="742950" lvl="1" indent="-285750"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fr-FR" sz="1600" noProof="0" dirty="0" smtClean="0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Au bout d’environ 10 jours 90% des patients porteur</a:t>
            </a:r>
            <a:r>
              <a:rPr lang="fr-FR" sz="1600" noProof="0" dirty="0" smtClean="0">
                <a:solidFill>
                  <a:schemeClr val="accent1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s</a:t>
            </a:r>
            <a:r>
              <a:rPr lang="fr-FR" sz="1600" noProof="0" dirty="0" smtClean="0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 de sonde sont colonisés</a:t>
            </a:r>
            <a:r>
              <a:rPr lang="fr-FR" sz="1600" baseline="30000" noProof="0" dirty="0" smtClean="0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4</a:t>
            </a:r>
            <a:r>
              <a:rPr lang="fr-FR" sz="1600" noProof="0" dirty="0" smtClean="0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.</a:t>
            </a:r>
          </a:p>
          <a:p>
            <a:pPr marL="742950" lvl="1" indent="-285750">
              <a:spcBef>
                <a:spcPct val="20000"/>
              </a:spcBef>
              <a:defRPr/>
            </a:pPr>
            <a:endParaRPr lang="fr-FR" sz="1600" noProof="0" dirty="0" smtClean="0">
              <a:solidFill>
                <a:srgbClr val="0070C0"/>
              </a:solidFill>
              <a:latin typeface="Segoe UI" pitchFamily="34" charset="0"/>
              <a:ea typeface="Segoe UI" pitchFamily="34" charset="0"/>
              <a:cs typeface="Segoe UI" pitchFamily="34" charset="0"/>
            </a:endParaRPr>
          </a:p>
          <a:p>
            <a:pPr marL="742950" lvl="1" indent="-285750"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kumimoji="0" lang="fr-FR" sz="1600" b="1" i="0" u="none" strike="noStrike" kern="1200" cap="none" spc="0" normalizeH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Segoe UI" pitchFamily="34" charset="0"/>
                <a:ea typeface="Segoe UI" pitchFamily="34" charset="0"/>
                <a:cs typeface="Segoe UI" pitchFamily="34" charset="0"/>
              </a:rPr>
              <a:t>Le traitement d’une bactériurie seule n’apporte AUCUN bénéfice</a:t>
            </a:r>
            <a:r>
              <a:rPr kumimoji="0" lang="fr-FR" sz="1600" b="1" i="0" u="none" strike="noStrike" kern="1200" cap="none" spc="0" normalizeH="0" baseline="3000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Segoe UI" pitchFamily="34" charset="0"/>
                <a:ea typeface="Segoe UI" pitchFamily="34" charset="0"/>
                <a:cs typeface="Segoe UI" pitchFamily="34" charset="0"/>
              </a:rPr>
              <a:t>5</a:t>
            </a:r>
            <a:r>
              <a:rPr kumimoji="0" lang="fr-FR" sz="1600" b="1" i="0" u="none" strike="noStrike" kern="1200" cap="none" spc="0" normalizeH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Segoe UI" pitchFamily="34" charset="0"/>
                <a:ea typeface="Segoe UI" pitchFamily="34" charset="0"/>
                <a:cs typeface="Segoe UI" pitchFamily="34" charset="0"/>
              </a:rPr>
              <a:t>.</a:t>
            </a:r>
            <a:endParaRPr kumimoji="0" lang="fr-FR" sz="1600" b="1" i="0" u="none" strike="noStrike" kern="1200" cap="none" spc="0" normalizeH="0" noProof="0" dirty="0" smtClean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Segoe UI" pitchFamily="34" charset="0"/>
              <a:ea typeface="Segoe UI" pitchFamily="34" charset="0"/>
              <a:cs typeface="Segoe UI" pitchFamily="34" charset="0"/>
            </a:endParaRPr>
          </a:p>
          <a:p>
            <a:pPr lvl="1">
              <a:spcBef>
                <a:spcPct val="20000"/>
              </a:spcBef>
              <a:buFont typeface="Wingdings" pitchFamily="2" charset="2"/>
              <a:buChar char="v"/>
              <a:defRPr/>
            </a:pPr>
            <a:endParaRPr kumimoji="0" lang="fr-FR" sz="500" b="0" i="0" u="none" strike="noStrike" kern="1200" cap="none" spc="0" normalizeH="0" baseline="0" noProof="0" dirty="0" smtClean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Segoe UI" pitchFamily="34" charset="0"/>
              <a:ea typeface="Segoe UI" pitchFamily="34" charset="0"/>
              <a:cs typeface="Segoe U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55795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2071670" y="-214332"/>
            <a:ext cx="6557954" cy="1000132"/>
          </a:xfrm>
        </p:spPr>
        <p:txBody>
          <a:bodyPr>
            <a:normAutofit/>
          </a:bodyPr>
          <a:lstStyle/>
          <a:p>
            <a:pPr algn="l"/>
            <a:r>
              <a:rPr lang="fr-FR" sz="3600" b="1" dirty="0" smtClean="0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Audit ECBU et Indications</a:t>
            </a:r>
            <a:endParaRPr lang="fr-FR" sz="3600" b="1" dirty="0">
              <a:solidFill>
                <a:srgbClr val="0070C0"/>
              </a:solidFill>
              <a:latin typeface="Segoe UI" pitchFamily="34" charset="0"/>
              <a:ea typeface="Segoe UI" pitchFamily="34" charset="0"/>
              <a:cs typeface="Segoe UI" pitchFamily="34" charset="0"/>
            </a:endParaRPr>
          </a:p>
        </p:txBody>
      </p:sp>
      <p:pic>
        <p:nvPicPr>
          <p:cNvPr id="5" name="Image 4" descr="Liseret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325862" y="0"/>
            <a:ext cx="745808" cy="5143500"/>
          </a:xfrm>
          <a:prstGeom prst="rect">
            <a:avLst/>
          </a:prstGeom>
        </p:spPr>
      </p:pic>
      <p:sp>
        <p:nvSpPr>
          <p:cNvPr id="6" name="Sous-titre 2"/>
          <p:cNvSpPr txBox="1">
            <a:spLocks/>
          </p:cNvSpPr>
          <p:nvPr/>
        </p:nvSpPr>
        <p:spPr>
          <a:xfrm>
            <a:off x="0" y="1285866"/>
            <a:ext cx="1698766" cy="26540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spcBef>
                <a:spcPct val="20000"/>
              </a:spcBef>
            </a:pPr>
            <a:r>
              <a:rPr lang="fr-FR" sz="2000" b="1" dirty="0" smtClean="0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Audit</a:t>
            </a:r>
            <a:r>
              <a:rPr lang="fr-FR" sz="1050" b="1" dirty="0" smtClean="0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 </a:t>
            </a:r>
            <a:r>
              <a:rPr lang="fr-FR" sz="2000" b="1" dirty="0" smtClean="0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ECBU et indications</a:t>
            </a:r>
          </a:p>
          <a:p>
            <a:pPr lvl="0">
              <a:spcBef>
                <a:spcPct val="20000"/>
              </a:spcBef>
            </a:pPr>
            <a:endParaRPr lang="fr-FR" sz="2000" b="1" dirty="0" smtClean="0">
              <a:solidFill>
                <a:srgbClr val="0070C0"/>
              </a:solidFill>
              <a:latin typeface="Segoe UI" pitchFamily="34" charset="0"/>
              <a:ea typeface="Segoe UI" pitchFamily="34" charset="0"/>
              <a:cs typeface="Segoe UI" pitchFamily="34" charset="0"/>
            </a:endParaRPr>
          </a:p>
          <a:p>
            <a:pPr lvl="0">
              <a:spcBef>
                <a:spcPct val="20000"/>
              </a:spcBef>
            </a:pPr>
            <a:endParaRPr lang="fr-FR" sz="800" dirty="0" smtClean="0">
              <a:solidFill>
                <a:srgbClr val="0070C0"/>
              </a:solidFill>
              <a:latin typeface="Segoe UI" pitchFamily="34" charset="0"/>
              <a:ea typeface="Segoe UI" pitchFamily="34" charset="0"/>
              <a:cs typeface="Segoe UI" pitchFamily="34" charset="0"/>
            </a:endParaRPr>
          </a:p>
          <a:p>
            <a:pPr lvl="0">
              <a:spcBef>
                <a:spcPct val="20000"/>
              </a:spcBef>
            </a:pPr>
            <a:endParaRPr lang="fr-FR" sz="1400" b="1" dirty="0" smtClean="0">
              <a:solidFill>
                <a:srgbClr val="0070C0"/>
              </a:solidFill>
              <a:latin typeface="Segoe UI" pitchFamily="34" charset="0"/>
              <a:ea typeface="Segoe UI" pitchFamily="34" charset="0"/>
              <a:cs typeface="Segoe UI" pitchFamily="34" charset="0"/>
            </a:endParaRPr>
          </a:p>
          <a:p>
            <a:pPr lvl="0">
              <a:spcBef>
                <a:spcPct val="20000"/>
              </a:spcBef>
            </a:pPr>
            <a:endParaRPr lang="fr-FR" sz="1000" b="1" dirty="0" smtClean="0">
              <a:solidFill>
                <a:schemeClr val="tx1">
                  <a:tint val="75000"/>
                </a:schemeClr>
              </a:solidFill>
              <a:latin typeface="Segoe UI" pitchFamily="34" charset="0"/>
              <a:ea typeface="Segoe UI" pitchFamily="34" charset="0"/>
              <a:cs typeface="Segoe UI" pitchFamily="34" charset="0"/>
            </a:endParaRPr>
          </a:p>
          <a:p>
            <a:pPr lvl="0">
              <a:spcBef>
                <a:spcPct val="20000"/>
              </a:spcBef>
            </a:pPr>
            <a:endParaRPr lang="fr-FR" sz="1000" b="1" dirty="0">
              <a:solidFill>
                <a:schemeClr val="tx1">
                  <a:tint val="75000"/>
                </a:schemeClr>
              </a:solidFill>
              <a:latin typeface="Segoe UI" pitchFamily="34" charset="0"/>
              <a:ea typeface="Segoe UI" pitchFamily="34" charset="0"/>
              <a:cs typeface="Segoe UI" pitchFamily="34" charset="0"/>
            </a:endParaRPr>
          </a:p>
          <a:p>
            <a:pPr lvl="0">
              <a:spcBef>
                <a:spcPct val="20000"/>
              </a:spcBef>
            </a:pPr>
            <a:endParaRPr lang="fr-FR" sz="1000" b="1" dirty="0" smtClean="0">
              <a:solidFill>
                <a:schemeClr val="tx1">
                  <a:tint val="75000"/>
                </a:schemeClr>
              </a:solidFill>
              <a:latin typeface="Segoe UI" pitchFamily="34" charset="0"/>
              <a:ea typeface="Segoe UI" pitchFamily="34" charset="0"/>
              <a:cs typeface="Segoe UI" pitchFamily="34" charset="0"/>
            </a:endParaRPr>
          </a:p>
          <a:p>
            <a:pPr lvl="0">
              <a:spcBef>
                <a:spcPct val="20000"/>
              </a:spcBef>
            </a:pPr>
            <a:endParaRPr lang="fr-FR" sz="1000" b="1" dirty="0">
              <a:solidFill>
                <a:schemeClr val="tx1">
                  <a:tint val="75000"/>
                </a:schemeClr>
              </a:solidFill>
              <a:latin typeface="Segoe UI" pitchFamily="34" charset="0"/>
              <a:ea typeface="Segoe UI" pitchFamily="34" charset="0"/>
              <a:cs typeface="Segoe UI" pitchFamily="34" charset="0"/>
            </a:endParaRPr>
          </a:p>
        </p:txBody>
      </p:sp>
      <p:pic>
        <p:nvPicPr>
          <p:cNvPr id="10" name="Image 9" descr="Logo couleur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1392" y="0"/>
            <a:ext cx="1357304" cy="1357304"/>
          </a:xfrm>
          <a:prstGeom prst="rect">
            <a:avLst/>
          </a:prstGeom>
        </p:spPr>
      </p:pic>
      <p:sp>
        <p:nvSpPr>
          <p:cNvPr id="8" name="Espace réservé du contenu 2"/>
          <p:cNvSpPr txBox="1">
            <a:spLocks/>
          </p:cNvSpPr>
          <p:nvPr/>
        </p:nvSpPr>
        <p:spPr>
          <a:xfrm>
            <a:off x="2357422" y="1500181"/>
            <a:ext cx="6486516" cy="3071834"/>
          </a:xfrm>
          <a:prstGeom prst="rect">
            <a:avLst/>
          </a:prstGeom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fr-FR" sz="1400" i="0" u="none" strike="noStrike" kern="1200" cap="none" spc="0" normalizeH="0" baseline="0" noProof="0" dirty="0" smtClean="0">
              <a:ln>
                <a:noFill/>
              </a:ln>
              <a:solidFill>
                <a:srgbClr val="009900"/>
              </a:solidFill>
              <a:effectLst/>
              <a:uLnTx/>
              <a:uFillTx/>
              <a:latin typeface="Comic Sans MS" pitchFamily="66" charset="0"/>
              <a:ea typeface="+mn-ea"/>
              <a:cs typeface="+mn-cs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fr-FR" sz="1400" i="0" u="none" strike="noStrike" kern="1200" cap="none" spc="0" normalizeH="0" baseline="0" noProof="0" dirty="0">
              <a:ln>
                <a:noFill/>
              </a:ln>
              <a:solidFill>
                <a:srgbClr val="0099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Espace réservé du contenu 2"/>
          <p:cNvSpPr txBox="1">
            <a:spLocks/>
          </p:cNvSpPr>
          <p:nvPr/>
        </p:nvSpPr>
        <p:spPr>
          <a:xfrm>
            <a:off x="2000232" y="742950"/>
            <a:ext cx="6829444" cy="37010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v"/>
              <a:tabLst/>
              <a:defRPr/>
            </a:pPr>
            <a:r>
              <a:rPr kumimoji="0" lang="fr-FR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Segoe UI" pitchFamily="34" charset="0"/>
                <a:ea typeface="Segoe UI" pitchFamily="34" charset="0"/>
                <a:cs typeface="Segoe UI" pitchFamily="34" charset="0"/>
              </a:rPr>
              <a:t> Objectif</a:t>
            </a:r>
            <a:br>
              <a:rPr kumimoji="0" lang="fr-FR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Segoe UI" pitchFamily="34" charset="0"/>
                <a:ea typeface="Segoe UI" pitchFamily="34" charset="0"/>
                <a:cs typeface="Segoe UI" pitchFamily="34" charset="0"/>
              </a:rPr>
            </a:br>
            <a:endParaRPr kumimoji="0" lang="fr-FR" sz="1600" b="1" i="0" u="none" strike="noStrike" kern="1200" cap="none" spc="0" normalizeH="0" baseline="0" noProof="0" dirty="0" smtClean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Segoe UI" pitchFamily="34" charset="0"/>
              <a:ea typeface="Segoe UI" pitchFamily="34" charset="0"/>
              <a:cs typeface="Segoe UI" pitchFamily="34" charset="0"/>
            </a:endParaRPr>
          </a:p>
          <a:p>
            <a:pPr marL="742950" lvl="1" indent="-285750"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fr-FR" sz="1600" dirty="0" smtClean="0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Comparaison sur une période de 10 jours en 2023 et en 2024 du nombre d’ECBU/BU et de leur pertinence.</a:t>
            </a:r>
          </a:p>
          <a:p>
            <a:pPr lvl="1">
              <a:spcBef>
                <a:spcPct val="20000"/>
              </a:spcBef>
              <a:buFont typeface="Wingdings" pitchFamily="2" charset="2"/>
              <a:buChar char="v"/>
              <a:defRPr/>
            </a:pPr>
            <a:endParaRPr kumimoji="0" lang="fr-FR" sz="500" b="0" i="0" u="none" strike="noStrike" kern="1200" cap="none" spc="0" normalizeH="0" baseline="0" noProof="0" dirty="0" smtClean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Segoe UI" pitchFamily="34" charset="0"/>
              <a:ea typeface="Segoe UI" pitchFamily="34" charset="0"/>
              <a:cs typeface="Segoe UI" pitchFamily="34" charset="0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v"/>
              <a:tabLst/>
              <a:defRPr/>
            </a:pPr>
            <a:r>
              <a:rPr kumimoji="0" lang="fr-FR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Segoe UI" pitchFamily="34" charset="0"/>
                <a:ea typeface="Segoe UI" pitchFamily="34" charset="0"/>
                <a:cs typeface="Segoe UI" pitchFamily="34" charset="0"/>
              </a:rPr>
              <a:t> </a:t>
            </a:r>
            <a:r>
              <a:rPr kumimoji="0" lang="fr-FR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Segoe UI" pitchFamily="34" charset="0"/>
                <a:ea typeface="Segoe UI" pitchFamily="34" charset="0"/>
                <a:cs typeface="Segoe UI" pitchFamily="34" charset="0"/>
              </a:rPr>
              <a:t>Méthodes</a:t>
            </a:r>
            <a:r>
              <a:rPr kumimoji="0" lang="fr-FR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Segoe UI" pitchFamily="34" charset="0"/>
                <a:ea typeface="Segoe UI" pitchFamily="34" charset="0"/>
                <a:cs typeface="Segoe UI" pitchFamily="34" charset="0"/>
              </a:rPr>
              <a:t> </a:t>
            </a:r>
          </a:p>
          <a:p>
            <a:pPr marL="742950" lvl="1" indent="-285750"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fr-FR" sz="1600" dirty="0" smtClean="0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Recueil par biologiste de tous les ECBU prélevés sur le GHT entre le 24/04 et le 03/05/2023, même dates en 2024.</a:t>
            </a:r>
          </a:p>
          <a:p>
            <a:pPr marL="742950" lvl="1" indent="-285750"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fr-FR" sz="1600" dirty="0" smtClean="0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Analyse rétrospective, </a:t>
            </a:r>
            <a:r>
              <a:rPr lang="fr-FR" sz="1600" dirty="0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concertée </a:t>
            </a:r>
            <a:r>
              <a:rPr lang="fr-FR" sz="1600" dirty="0" smtClean="0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par pharmacien responsable de l’EMA48, biologiste</a:t>
            </a:r>
            <a:r>
              <a:rPr lang="fr-FR" sz="1600" dirty="0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 </a:t>
            </a:r>
            <a:r>
              <a:rPr lang="fr-FR" sz="1600" dirty="0" smtClean="0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et infectiologue, de la pertinence des ECBU selon les recommandations.</a:t>
            </a:r>
          </a:p>
          <a:p>
            <a:pPr marL="742950" lvl="1" indent="-285750"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fr-FR" sz="1600" dirty="0" smtClean="0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Après les résultats de 2023, communication sous forme d’affiche.</a:t>
            </a:r>
            <a:endParaRPr lang="fr-FR" sz="1600" dirty="0">
              <a:solidFill>
                <a:srgbClr val="0070C0"/>
              </a:solidFill>
              <a:latin typeface="Segoe UI" pitchFamily="34" charset="0"/>
              <a:ea typeface="Segoe UI" pitchFamily="34" charset="0"/>
              <a:cs typeface="Segoe U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55795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250895"/>
            <a:ext cx="8933734" cy="46783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Titre 1"/>
          <p:cNvSpPr txBox="1">
            <a:spLocks/>
          </p:cNvSpPr>
          <p:nvPr/>
        </p:nvSpPr>
        <p:spPr>
          <a:xfrm>
            <a:off x="1979712" y="-40749"/>
            <a:ext cx="4181690" cy="3520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fr-FR" sz="2400" b="1" dirty="0" smtClean="0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Trame audit ECBU sur BlueKanGo</a:t>
            </a:r>
            <a:endParaRPr lang="fr-FR" sz="2400" b="1" dirty="0">
              <a:solidFill>
                <a:srgbClr val="0070C0"/>
              </a:solidFill>
              <a:latin typeface="Segoe UI" pitchFamily="34" charset="0"/>
              <a:ea typeface="Segoe UI" pitchFamily="34" charset="0"/>
              <a:cs typeface="Segoe U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8105"/>
            <a:ext cx="9144000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itre 1"/>
          <p:cNvSpPr txBox="1">
            <a:spLocks/>
          </p:cNvSpPr>
          <p:nvPr/>
        </p:nvSpPr>
        <p:spPr>
          <a:xfrm>
            <a:off x="755576" y="-3900"/>
            <a:ext cx="4181690" cy="3520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fr-FR" sz="2400" b="1" dirty="0" smtClean="0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Trame audit ECBU sur </a:t>
            </a:r>
            <a:r>
              <a:rPr lang="fr-FR" sz="2400" b="1" dirty="0" err="1" smtClean="0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BlueKango</a:t>
            </a:r>
            <a:endParaRPr lang="fr-FR" sz="2400" b="1" dirty="0">
              <a:solidFill>
                <a:srgbClr val="0070C0"/>
              </a:solidFill>
              <a:latin typeface="Segoe UI" pitchFamily="34" charset="0"/>
              <a:ea typeface="Segoe UI" pitchFamily="34" charset="0"/>
              <a:cs typeface="Segoe U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35796" y="-9208"/>
            <a:ext cx="3672408" cy="51527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7247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67147" y="1"/>
            <a:ext cx="3633045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4372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2071670" y="-214332"/>
            <a:ext cx="6557954" cy="1000132"/>
          </a:xfrm>
        </p:spPr>
        <p:txBody>
          <a:bodyPr>
            <a:normAutofit/>
          </a:bodyPr>
          <a:lstStyle/>
          <a:p>
            <a:pPr algn="l"/>
            <a:r>
              <a:rPr lang="fr-FR" sz="3600" b="1" dirty="0" smtClean="0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Audit ECBU et Indications</a:t>
            </a:r>
            <a:endParaRPr lang="fr-FR" sz="3600" b="1" dirty="0">
              <a:solidFill>
                <a:srgbClr val="0070C0"/>
              </a:solidFill>
              <a:latin typeface="Segoe UI" pitchFamily="34" charset="0"/>
              <a:ea typeface="Segoe UI" pitchFamily="34" charset="0"/>
              <a:cs typeface="Segoe UI" pitchFamily="34" charset="0"/>
            </a:endParaRPr>
          </a:p>
        </p:txBody>
      </p:sp>
      <p:pic>
        <p:nvPicPr>
          <p:cNvPr id="5" name="Image 4" descr="Liseret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325862" y="0"/>
            <a:ext cx="745808" cy="5143500"/>
          </a:xfrm>
          <a:prstGeom prst="rect">
            <a:avLst/>
          </a:prstGeom>
        </p:spPr>
      </p:pic>
      <p:sp>
        <p:nvSpPr>
          <p:cNvPr id="6" name="Sous-titre 2"/>
          <p:cNvSpPr txBox="1">
            <a:spLocks/>
          </p:cNvSpPr>
          <p:nvPr/>
        </p:nvSpPr>
        <p:spPr>
          <a:xfrm>
            <a:off x="0" y="1285866"/>
            <a:ext cx="1698766" cy="26540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spcBef>
                <a:spcPct val="20000"/>
              </a:spcBef>
            </a:pPr>
            <a:r>
              <a:rPr lang="fr-FR" sz="2000" b="1" dirty="0" smtClean="0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Audit ECBU et Indications</a:t>
            </a:r>
          </a:p>
          <a:p>
            <a:pPr lvl="0">
              <a:spcBef>
                <a:spcPct val="20000"/>
              </a:spcBef>
            </a:pPr>
            <a:endParaRPr lang="fr-FR" sz="2000" b="1" dirty="0" smtClean="0">
              <a:solidFill>
                <a:srgbClr val="0070C0"/>
              </a:solidFill>
              <a:latin typeface="Segoe UI" pitchFamily="34" charset="0"/>
              <a:ea typeface="Segoe UI" pitchFamily="34" charset="0"/>
              <a:cs typeface="Segoe UI" pitchFamily="34" charset="0"/>
            </a:endParaRPr>
          </a:p>
          <a:p>
            <a:pPr lvl="0">
              <a:spcBef>
                <a:spcPct val="20000"/>
              </a:spcBef>
              <a:buFont typeface="Arial" pitchFamily="34" charset="0"/>
              <a:buChar char="•"/>
            </a:pPr>
            <a:endParaRPr lang="fr-FR" sz="800" dirty="0" smtClean="0">
              <a:solidFill>
                <a:srgbClr val="0070C0"/>
              </a:solidFill>
              <a:latin typeface="Segoe UI" pitchFamily="34" charset="0"/>
              <a:ea typeface="Segoe UI" pitchFamily="34" charset="0"/>
              <a:cs typeface="Segoe UI" pitchFamily="34" charset="0"/>
            </a:endParaRPr>
          </a:p>
          <a:p>
            <a:pPr lvl="0">
              <a:spcBef>
                <a:spcPct val="20000"/>
              </a:spcBef>
            </a:pPr>
            <a:endParaRPr lang="fr-FR" sz="1400" b="1" dirty="0" smtClean="0">
              <a:solidFill>
                <a:srgbClr val="0070C0"/>
              </a:solidFill>
              <a:latin typeface="Segoe UI" pitchFamily="34" charset="0"/>
              <a:ea typeface="Segoe UI" pitchFamily="34" charset="0"/>
              <a:cs typeface="Segoe UI" pitchFamily="34" charset="0"/>
            </a:endParaRPr>
          </a:p>
          <a:p>
            <a:pPr lvl="0">
              <a:spcBef>
                <a:spcPct val="20000"/>
              </a:spcBef>
            </a:pPr>
            <a:endParaRPr lang="fr-FR" sz="1000" b="1" dirty="0" smtClean="0">
              <a:solidFill>
                <a:schemeClr val="tx1">
                  <a:tint val="75000"/>
                </a:schemeClr>
              </a:solidFill>
              <a:latin typeface="Segoe UI" pitchFamily="34" charset="0"/>
              <a:ea typeface="Segoe UI" pitchFamily="34" charset="0"/>
              <a:cs typeface="Segoe UI" pitchFamily="34" charset="0"/>
            </a:endParaRPr>
          </a:p>
          <a:p>
            <a:pPr lvl="0">
              <a:spcBef>
                <a:spcPct val="20000"/>
              </a:spcBef>
            </a:pPr>
            <a:endParaRPr lang="fr-FR" sz="1000" b="1" dirty="0">
              <a:solidFill>
                <a:schemeClr val="tx1">
                  <a:tint val="75000"/>
                </a:schemeClr>
              </a:solidFill>
              <a:latin typeface="Segoe UI" pitchFamily="34" charset="0"/>
              <a:ea typeface="Segoe UI" pitchFamily="34" charset="0"/>
              <a:cs typeface="Segoe UI" pitchFamily="34" charset="0"/>
            </a:endParaRPr>
          </a:p>
          <a:p>
            <a:pPr lvl="0">
              <a:spcBef>
                <a:spcPct val="20000"/>
              </a:spcBef>
            </a:pPr>
            <a:endParaRPr lang="fr-FR" sz="1000" b="1" dirty="0" smtClean="0">
              <a:solidFill>
                <a:schemeClr val="tx1">
                  <a:tint val="75000"/>
                </a:schemeClr>
              </a:solidFill>
              <a:latin typeface="Segoe UI" pitchFamily="34" charset="0"/>
              <a:ea typeface="Segoe UI" pitchFamily="34" charset="0"/>
              <a:cs typeface="Segoe UI" pitchFamily="34" charset="0"/>
            </a:endParaRPr>
          </a:p>
          <a:p>
            <a:pPr lvl="0">
              <a:spcBef>
                <a:spcPct val="20000"/>
              </a:spcBef>
            </a:pPr>
            <a:endParaRPr lang="fr-FR" sz="1000" b="1" dirty="0">
              <a:solidFill>
                <a:schemeClr val="tx1">
                  <a:tint val="75000"/>
                </a:schemeClr>
              </a:solidFill>
              <a:latin typeface="Segoe UI" pitchFamily="34" charset="0"/>
              <a:ea typeface="Segoe UI" pitchFamily="34" charset="0"/>
              <a:cs typeface="Segoe UI" pitchFamily="34" charset="0"/>
            </a:endParaRPr>
          </a:p>
        </p:txBody>
      </p:sp>
      <p:pic>
        <p:nvPicPr>
          <p:cNvPr id="10" name="Image 9" descr="Logo couleur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1392" y="0"/>
            <a:ext cx="1357304" cy="1357304"/>
          </a:xfrm>
          <a:prstGeom prst="rect">
            <a:avLst/>
          </a:prstGeom>
        </p:spPr>
      </p:pic>
      <p:sp>
        <p:nvSpPr>
          <p:cNvPr id="8" name="Espace réservé du contenu 2"/>
          <p:cNvSpPr txBox="1">
            <a:spLocks/>
          </p:cNvSpPr>
          <p:nvPr/>
        </p:nvSpPr>
        <p:spPr>
          <a:xfrm>
            <a:off x="2357422" y="1500181"/>
            <a:ext cx="6486516" cy="3071834"/>
          </a:xfrm>
          <a:prstGeom prst="rect">
            <a:avLst/>
          </a:prstGeom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fr-FR" sz="1400" i="0" u="none" strike="noStrike" kern="1200" cap="none" spc="0" normalizeH="0" baseline="0" noProof="0" dirty="0" smtClean="0">
              <a:ln>
                <a:noFill/>
              </a:ln>
              <a:solidFill>
                <a:srgbClr val="009900"/>
              </a:solidFill>
              <a:effectLst/>
              <a:uLnTx/>
              <a:uFillTx/>
              <a:latin typeface="Comic Sans MS" pitchFamily="66" charset="0"/>
              <a:ea typeface="+mn-ea"/>
              <a:cs typeface="+mn-cs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fr-FR" sz="1400" i="0" u="none" strike="noStrike" kern="1200" cap="none" spc="0" normalizeH="0" baseline="0" noProof="0" dirty="0">
              <a:ln>
                <a:noFill/>
              </a:ln>
              <a:solidFill>
                <a:srgbClr val="0099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Espace réservé du contenu 2"/>
          <p:cNvSpPr txBox="1">
            <a:spLocks/>
          </p:cNvSpPr>
          <p:nvPr/>
        </p:nvSpPr>
        <p:spPr>
          <a:xfrm>
            <a:off x="2123728" y="1260922"/>
            <a:ext cx="6829444" cy="30390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v"/>
              <a:tabLst/>
              <a:defRPr/>
            </a:pPr>
            <a:r>
              <a:rPr kumimoji="0" lang="fr-FR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Segoe UI" pitchFamily="34" charset="0"/>
                <a:ea typeface="Segoe UI" pitchFamily="34" charset="0"/>
                <a:cs typeface="Segoe UI" pitchFamily="34" charset="0"/>
              </a:rPr>
              <a:t> Nombre</a:t>
            </a:r>
            <a:r>
              <a:rPr kumimoji="0" lang="fr-FR" sz="1600" b="1" i="0" u="none" strike="noStrike" kern="1200" cap="none" spc="0" normalizeH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Segoe UI" pitchFamily="34" charset="0"/>
                <a:ea typeface="Segoe UI" pitchFamily="34" charset="0"/>
                <a:cs typeface="Segoe UI" pitchFamily="34" charset="0"/>
              </a:rPr>
              <a:t> d’ECBU</a:t>
            </a:r>
            <a:endParaRPr kumimoji="0" lang="fr-FR" sz="1600" b="1" i="0" u="none" strike="noStrike" kern="1200" cap="none" spc="0" normalizeH="0" baseline="0" noProof="0" dirty="0" smtClean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Segoe UI" pitchFamily="34" charset="0"/>
              <a:ea typeface="Segoe UI" pitchFamily="34" charset="0"/>
              <a:cs typeface="Segoe UI" pitchFamily="34" charset="0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v"/>
              <a:tabLst/>
              <a:defRPr/>
            </a:pPr>
            <a:endParaRPr kumimoji="0" lang="fr-FR" sz="1600" b="1" i="0" u="none" strike="noStrike" kern="1200" cap="none" spc="0" normalizeH="0" baseline="0" noProof="0" dirty="0" smtClean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Segoe UI" pitchFamily="34" charset="0"/>
              <a:ea typeface="Segoe UI" pitchFamily="34" charset="0"/>
              <a:cs typeface="Segoe UI" pitchFamily="34" charset="0"/>
            </a:endParaRPr>
          </a:p>
          <a:p>
            <a:pPr marL="742950" lvl="1" indent="-285750"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fr-FR" sz="1600" dirty="0" smtClean="0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En 2023 : 110 ECBU prélevés, 102 analysés</a:t>
            </a:r>
          </a:p>
          <a:p>
            <a:pPr marL="742950" lvl="1" indent="-285750"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kumimoji="0" lang="fr-FR" sz="1600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Segoe UI" pitchFamily="34" charset="0"/>
                <a:ea typeface="Segoe UI" pitchFamily="34" charset="0"/>
                <a:cs typeface="Segoe UI" pitchFamily="34" charset="0"/>
              </a:rPr>
              <a:t>En 2024 : 101 ECBU Prélevés, 89 analysés</a:t>
            </a:r>
            <a:br>
              <a:rPr kumimoji="0" lang="fr-FR" sz="1600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Segoe UI" pitchFamily="34" charset="0"/>
                <a:ea typeface="Segoe UI" pitchFamily="34" charset="0"/>
                <a:cs typeface="Segoe UI" pitchFamily="34" charset="0"/>
              </a:rPr>
            </a:br>
            <a:r>
              <a:rPr kumimoji="0" lang="fr-FR" sz="1600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Segoe UI" pitchFamily="34" charset="0"/>
                <a:ea typeface="Segoe UI" pitchFamily="34" charset="0"/>
                <a:cs typeface="Segoe UI" pitchFamily="34" charset="0"/>
              </a:rPr>
              <a:t/>
            </a:r>
            <a:br>
              <a:rPr kumimoji="0" lang="fr-FR" sz="1600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Segoe UI" pitchFamily="34" charset="0"/>
                <a:ea typeface="Segoe UI" pitchFamily="34" charset="0"/>
                <a:cs typeface="Segoe UI" pitchFamily="34" charset="0"/>
              </a:rPr>
            </a:br>
            <a:r>
              <a:rPr kumimoji="0" lang="fr-FR" sz="1600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Segoe UI" pitchFamily="34" charset="0"/>
                <a:ea typeface="Segoe UI" pitchFamily="34" charset="0"/>
                <a:cs typeface="Segoe UI" pitchFamily="34" charset="0"/>
              </a:rPr>
              <a:t/>
            </a:r>
            <a:br>
              <a:rPr kumimoji="0" lang="fr-FR" sz="1600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Segoe UI" pitchFamily="34" charset="0"/>
                <a:ea typeface="Segoe UI" pitchFamily="34" charset="0"/>
                <a:cs typeface="Segoe UI" pitchFamily="34" charset="0"/>
              </a:rPr>
            </a:br>
            <a:r>
              <a:rPr kumimoji="0" lang="fr-FR" sz="1600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Segoe UI" pitchFamily="34" charset="0"/>
                <a:ea typeface="Segoe UI" pitchFamily="34" charset="0"/>
                <a:cs typeface="Segoe UI" pitchFamily="34" charset="0"/>
              </a:rPr>
              <a:t>Baisse de 9% du nombre d’ECBU prélevés</a:t>
            </a:r>
          </a:p>
          <a:p>
            <a:pPr marL="742950" lvl="1" indent="-285750"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endParaRPr lang="fr-FR" sz="1600" dirty="0">
              <a:solidFill>
                <a:srgbClr val="0070C0"/>
              </a:solidFill>
              <a:latin typeface="Segoe UI" pitchFamily="34" charset="0"/>
              <a:ea typeface="Segoe UI" pitchFamily="34" charset="0"/>
              <a:cs typeface="Segoe UI" pitchFamily="34" charset="0"/>
            </a:endParaRPr>
          </a:p>
          <a:p>
            <a:pPr marL="742950" lvl="1" indent="-285750"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endParaRPr kumimoji="0" lang="fr-FR" sz="1600" i="0" u="none" strike="noStrike" kern="1200" cap="none" spc="0" normalizeH="0" baseline="0" noProof="0" dirty="0" smtClean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Segoe UI" pitchFamily="34" charset="0"/>
              <a:ea typeface="Segoe UI" pitchFamily="34" charset="0"/>
              <a:cs typeface="Segoe UI" pitchFamily="34" charset="0"/>
            </a:endParaRPr>
          </a:p>
          <a:p>
            <a:pPr marL="742950" lvl="1" indent="-285750"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fr-FR" sz="1600" dirty="0" smtClean="0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68% de Femmes contre 59% en 2023.</a:t>
            </a:r>
            <a:endParaRPr lang="fr-FR" sz="1600" dirty="0">
              <a:solidFill>
                <a:srgbClr val="0070C0"/>
              </a:solidFill>
              <a:latin typeface="Segoe UI" pitchFamily="34" charset="0"/>
              <a:ea typeface="Segoe UI" pitchFamily="34" charset="0"/>
              <a:cs typeface="Segoe UI" pitchFamily="34" charset="0"/>
            </a:endParaRPr>
          </a:p>
          <a:p>
            <a:pPr marL="742950" lvl="1" indent="-285750"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endParaRPr kumimoji="0" lang="fr-FR" sz="1600" i="0" u="none" strike="noStrike" kern="1200" cap="none" spc="0" normalizeH="0" baseline="0" noProof="0" dirty="0" smtClean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Segoe UI" pitchFamily="34" charset="0"/>
              <a:ea typeface="Segoe UI" pitchFamily="34" charset="0"/>
              <a:cs typeface="Segoe UI" pitchFamily="34" charset="0"/>
            </a:endParaRPr>
          </a:p>
          <a:p>
            <a:pPr lvl="1">
              <a:spcBef>
                <a:spcPct val="20000"/>
              </a:spcBef>
              <a:buFont typeface="Wingdings" pitchFamily="2" charset="2"/>
              <a:buChar char="v"/>
              <a:defRPr/>
            </a:pPr>
            <a:endParaRPr kumimoji="0" lang="fr-FR" sz="500" b="0" i="0" u="none" strike="noStrike" kern="1200" cap="none" spc="0" normalizeH="0" baseline="0" noProof="0" dirty="0" smtClean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Segoe UI" pitchFamily="34" charset="0"/>
              <a:ea typeface="Segoe UI" pitchFamily="34" charset="0"/>
              <a:cs typeface="Segoe U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55795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contenu 2"/>
          <p:cNvSpPr txBox="1">
            <a:spLocks/>
          </p:cNvSpPr>
          <p:nvPr/>
        </p:nvSpPr>
        <p:spPr>
          <a:xfrm>
            <a:off x="2314556" y="195486"/>
            <a:ext cx="6829444" cy="43924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spcBef>
                <a:spcPct val="20000"/>
              </a:spcBef>
              <a:buFont typeface="Wingdings" pitchFamily="2" charset="2"/>
              <a:buChar char="v"/>
              <a:defRPr/>
            </a:pPr>
            <a:r>
              <a:rPr kumimoji="0" lang="fr-FR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Segoe UI" pitchFamily="34" charset="0"/>
                <a:ea typeface="Segoe UI" pitchFamily="34" charset="0"/>
                <a:cs typeface="Segoe UI" pitchFamily="34" charset="0"/>
              </a:rPr>
              <a:t> </a:t>
            </a:r>
            <a:r>
              <a:rPr lang="fr-FR" sz="1600" b="1" dirty="0" smtClean="0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Répartition des motifs de réalisation de l’ECBU dans les indications</a:t>
            </a:r>
            <a:endParaRPr kumimoji="0" lang="fr-FR" sz="1600" b="1" i="0" u="none" strike="noStrike" kern="1200" cap="none" spc="0" normalizeH="0" baseline="0" noProof="0" dirty="0" smtClean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Segoe UI" pitchFamily="34" charset="0"/>
              <a:ea typeface="Segoe UI" pitchFamily="34" charset="0"/>
              <a:cs typeface="Segoe UI" pitchFamily="34" charset="0"/>
            </a:endParaRPr>
          </a:p>
        </p:txBody>
      </p:sp>
      <p:pic>
        <p:nvPicPr>
          <p:cNvPr id="6" name="Image 5" descr="Liseret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619672" y="0"/>
            <a:ext cx="745808" cy="5143500"/>
          </a:xfrm>
          <a:prstGeom prst="rect">
            <a:avLst/>
          </a:prstGeom>
        </p:spPr>
      </p:pic>
      <p:pic>
        <p:nvPicPr>
          <p:cNvPr id="7" name="Image 6" descr="Logo couleur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1392" y="0"/>
            <a:ext cx="1357304" cy="1357304"/>
          </a:xfrm>
          <a:prstGeom prst="rect">
            <a:avLst/>
          </a:prstGeom>
        </p:spPr>
      </p:pic>
      <p:sp>
        <p:nvSpPr>
          <p:cNvPr id="8" name="Sous-titre 2"/>
          <p:cNvSpPr txBox="1">
            <a:spLocks/>
          </p:cNvSpPr>
          <p:nvPr/>
        </p:nvSpPr>
        <p:spPr>
          <a:xfrm>
            <a:off x="0" y="1635646"/>
            <a:ext cx="1763688" cy="26540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spcBef>
                <a:spcPct val="20000"/>
              </a:spcBef>
            </a:pPr>
            <a:r>
              <a:rPr lang="fr-FR" sz="2000" b="1" dirty="0" smtClean="0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Audit ECBU et Indications</a:t>
            </a:r>
          </a:p>
          <a:p>
            <a:pPr lvl="0">
              <a:spcBef>
                <a:spcPct val="20000"/>
              </a:spcBef>
              <a:buFont typeface="Arial" pitchFamily="34" charset="0"/>
              <a:buChar char="•"/>
            </a:pPr>
            <a:endParaRPr lang="fr-FR" sz="800" dirty="0" smtClean="0">
              <a:solidFill>
                <a:srgbClr val="0070C0"/>
              </a:solidFill>
              <a:latin typeface="Segoe UI" pitchFamily="34" charset="0"/>
              <a:ea typeface="Segoe UI" pitchFamily="34" charset="0"/>
              <a:cs typeface="Segoe UI" pitchFamily="34" charset="0"/>
            </a:endParaRPr>
          </a:p>
          <a:p>
            <a:pPr lvl="0">
              <a:spcBef>
                <a:spcPct val="20000"/>
              </a:spcBef>
            </a:pPr>
            <a:endParaRPr lang="fr-FR" sz="1400" b="1" dirty="0" smtClean="0">
              <a:solidFill>
                <a:srgbClr val="0070C0"/>
              </a:solidFill>
              <a:latin typeface="Segoe UI" pitchFamily="34" charset="0"/>
              <a:ea typeface="Segoe UI" pitchFamily="34" charset="0"/>
              <a:cs typeface="Segoe UI" pitchFamily="34" charset="0"/>
            </a:endParaRPr>
          </a:p>
          <a:p>
            <a:pPr lvl="0">
              <a:spcBef>
                <a:spcPct val="20000"/>
              </a:spcBef>
            </a:pPr>
            <a:endParaRPr lang="fr-FR" sz="1000" b="1" dirty="0" smtClean="0">
              <a:solidFill>
                <a:schemeClr val="tx1">
                  <a:tint val="75000"/>
                </a:schemeClr>
              </a:solidFill>
              <a:latin typeface="Segoe UI" pitchFamily="34" charset="0"/>
              <a:ea typeface="Segoe UI" pitchFamily="34" charset="0"/>
              <a:cs typeface="Segoe UI" pitchFamily="34" charset="0"/>
            </a:endParaRPr>
          </a:p>
          <a:p>
            <a:pPr lvl="0">
              <a:spcBef>
                <a:spcPct val="20000"/>
              </a:spcBef>
            </a:pPr>
            <a:endParaRPr lang="fr-FR" sz="1000" b="1" dirty="0">
              <a:solidFill>
                <a:schemeClr val="tx1">
                  <a:tint val="75000"/>
                </a:schemeClr>
              </a:solidFill>
              <a:latin typeface="Segoe UI" pitchFamily="34" charset="0"/>
              <a:ea typeface="Segoe UI" pitchFamily="34" charset="0"/>
              <a:cs typeface="Segoe UI" pitchFamily="34" charset="0"/>
            </a:endParaRPr>
          </a:p>
          <a:p>
            <a:pPr lvl="0">
              <a:spcBef>
                <a:spcPct val="20000"/>
              </a:spcBef>
            </a:pPr>
            <a:endParaRPr lang="fr-FR" sz="1000" b="1" dirty="0" smtClean="0">
              <a:solidFill>
                <a:schemeClr val="tx1">
                  <a:tint val="75000"/>
                </a:schemeClr>
              </a:solidFill>
              <a:latin typeface="Segoe UI" pitchFamily="34" charset="0"/>
              <a:ea typeface="Segoe UI" pitchFamily="34" charset="0"/>
              <a:cs typeface="Segoe UI" pitchFamily="34" charset="0"/>
            </a:endParaRPr>
          </a:p>
          <a:p>
            <a:pPr lvl="0">
              <a:spcBef>
                <a:spcPct val="20000"/>
              </a:spcBef>
            </a:pPr>
            <a:endParaRPr lang="fr-FR" sz="1000" b="1" dirty="0">
              <a:solidFill>
                <a:schemeClr val="tx1">
                  <a:tint val="75000"/>
                </a:schemeClr>
              </a:solidFill>
              <a:latin typeface="Segoe UI" pitchFamily="34" charset="0"/>
              <a:ea typeface="Segoe UI" pitchFamily="34" charset="0"/>
              <a:cs typeface="Segoe UI" pitchFamily="34" charset="0"/>
            </a:endParaRP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407102" y="1081384"/>
            <a:ext cx="3534640" cy="24984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ZoneTexte 2"/>
          <p:cNvSpPr txBox="1"/>
          <p:nvPr/>
        </p:nvSpPr>
        <p:spPr>
          <a:xfrm>
            <a:off x="3080554" y="699542"/>
            <a:ext cx="14401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>
                <a:solidFill>
                  <a:srgbClr val="0070C0"/>
                </a:solidFill>
              </a:rPr>
              <a:t>2024</a:t>
            </a:r>
            <a:endParaRPr lang="fr-FR" b="1" dirty="0">
              <a:solidFill>
                <a:srgbClr val="0070C0"/>
              </a:solidFill>
            </a:endParaRPr>
          </a:p>
        </p:txBody>
      </p:sp>
      <p:sp>
        <p:nvSpPr>
          <p:cNvPr id="4" name="ZoneTexte 3"/>
          <p:cNvSpPr txBox="1"/>
          <p:nvPr/>
        </p:nvSpPr>
        <p:spPr>
          <a:xfrm>
            <a:off x="6598358" y="699542"/>
            <a:ext cx="11521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>
                <a:solidFill>
                  <a:srgbClr val="0070C0"/>
                </a:solidFill>
              </a:rPr>
              <a:t>2023</a:t>
            </a:r>
            <a:endParaRPr lang="fr-FR" b="1" dirty="0">
              <a:solidFill>
                <a:srgbClr val="0070C0"/>
              </a:solidFill>
            </a:endParaRPr>
          </a:p>
        </p:txBody>
      </p:sp>
      <p:sp>
        <p:nvSpPr>
          <p:cNvPr id="12" name="ZoneTexte 11"/>
          <p:cNvSpPr txBox="1"/>
          <p:nvPr/>
        </p:nvSpPr>
        <p:spPr>
          <a:xfrm>
            <a:off x="2483768" y="4011910"/>
            <a:ext cx="64579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En 1 an, passage d’environ 1 ECBU justifié sur 2 à plus de 2 sur 3.</a:t>
            </a:r>
            <a:endParaRPr lang="fr-FR" dirty="0"/>
          </a:p>
        </p:txBody>
      </p:sp>
      <p:pic>
        <p:nvPicPr>
          <p:cNvPr id="10" name="Image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65480" y="1086955"/>
            <a:ext cx="2807944" cy="2578389"/>
          </a:xfrm>
          <a:prstGeom prst="rect">
            <a:avLst/>
          </a:prstGeom>
        </p:spPr>
      </p:pic>
      <p:sp>
        <p:nvSpPr>
          <p:cNvPr id="13" name="ZoneTexte 12"/>
          <p:cNvSpPr txBox="1"/>
          <p:nvPr/>
        </p:nvSpPr>
        <p:spPr>
          <a:xfrm>
            <a:off x="4211960" y="2931790"/>
            <a:ext cx="504056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900" dirty="0" smtClean="0"/>
              <a:t>69%</a:t>
            </a:r>
            <a:endParaRPr lang="fr-FR" sz="900" dirty="0"/>
          </a:p>
        </p:txBody>
      </p:sp>
      <p:sp>
        <p:nvSpPr>
          <p:cNvPr id="14" name="ZoneTexte 13"/>
          <p:cNvSpPr txBox="1"/>
          <p:nvPr/>
        </p:nvSpPr>
        <p:spPr>
          <a:xfrm>
            <a:off x="2434900" y="2919738"/>
            <a:ext cx="504056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900" dirty="0" smtClean="0"/>
              <a:t>31%</a:t>
            </a:r>
            <a:endParaRPr lang="fr-FR" sz="9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4286</TotalTime>
  <Words>541</Words>
  <Application>Microsoft Office PowerPoint</Application>
  <PresentationFormat>Affichage à l'écran (16:9)</PresentationFormat>
  <Paragraphs>110</Paragraphs>
  <Slides>14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14</vt:i4>
      </vt:variant>
    </vt:vector>
  </HeadingPairs>
  <TitlesOfParts>
    <vt:vector size="20" baseType="lpstr">
      <vt:lpstr>Arial</vt:lpstr>
      <vt:lpstr>Calibri</vt:lpstr>
      <vt:lpstr>Comic Sans MS</vt:lpstr>
      <vt:lpstr>Segoe UI</vt:lpstr>
      <vt:lpstr>Wingdings</vt:lpstr>
      <vt:lpstr>Thème Office</vt:lpstr>
      <vt:lpstr>  Rapport Audit ECBU et indications Réévaluation à 1 an   </vt:lpstr>
      <vt:lpstr>Audit ECBU et Indications</vt:lpstr>
      <vt:lpstr>Audit ECBU et Indications</vt:lpstr>
      <vt:lpstr>Présentation PowerPoint</vt:lpstr>
      <vt:lpstr>Présentation PowerPoint</vt:lpstr>
      <vt:lpstr>Présentation PowerPoint</vt:lpstr>
      <vt:lpstr>Présentation PowerPoint</vt:lpstr>
      <vt:lpstr>Audit ECBU et Indications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Merci de votre attention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jauvra</dc:creator>
  <cp:lastModifiedBy>bgudin</cp:lastModifiedBy>
  <cp:revision>308</cp:revision>
  <cp:lastPrinted>2023-08-08T14:55:53Z</cp:lastPrinted>
  <dcterms:created xsi:type="dcterms:W3CDTF">2016-12-20T08:32:31Z</dcterms:created>
  <dcterms:modified xsi:type="dcterms:W3CDTF">2024-07-29T14:10:36Z</dcterms:modified>
</cp:coreProperties>
</file>