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2" r:id="rId2"/>
    <p:sldId id="340" r:id="rId3"/>
    <p:sldId id="331" r:id="rId4"/>
    <p:sldId id="349" r:id="rId5"/>
    <p:sldId id="350" r:id="rId6"/>
    <p:sldId id="363" r:id="rId7"/>
    <p:sldId id="364" r:id="rId8"/>
    <p:sldId id="348" r:id="rId9"/>
    <p:sldId id="357" r:id="rId10"/>
    <p:sldId id="358" r:id="rId11"/>
    <p:sldId id="359" r:id="rId12"/>
    <p:sldId id="347" r:id="rId13"/>
    <p:sldId id="362" r:id="rId14"/>
    <p:sldId id="328" r:id="rId15"/>
  </p:sldIdLst>
  <p:sldSz cx="9144000" cy="5143500" type="screen16x9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E42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3" autoAdjust="0"/>
  </p:normalViewPr>
  <p:slideViewPr>
    <p:cSldViewPr>
      <p:cViewPr varScale="1">
        <p:scale>
          <a:sx n="131" d="100"/>
          <a:sy n="131" d="100"/>
        </p:scale>
        <p:origin x="1044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DF86-60A4-4C22-8F8D-3A976BFB9889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915C-34BA-4264-9D60-7CA54B2BED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8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BEBDA77-ECFF-4FFE-A804-85A6C3959104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8C8A98E-C4D9-43F0-9AB7-3C6C8E492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6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 Référence manquante</a:t>
            </a:r>
          </a:p>
          <a:p>
            <a:r>
              <a:rPr lang="fr-FR" dirty="0" smtClean="0"/>
              <a:t>2.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Asymptomatic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bacteriuria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when to screen and when to treat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 Am LE Nicolle 2003</a:t>
            </a:r>
            <a:endParaRPr lang="en-US" sz="1200" b="0" i="1" kern="1200" cap="sm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E.Pilly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2018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4.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Catheter-associated urinary tract infection is rarely symptomatic: a prospective study of 1,497 catheterized patients.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P A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Tambyah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randomized trial of catheter change and short course of antibiotics for asymptomatic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bacteriuria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catheterized ICU patients.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Intensive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Med M Leone 2007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A98E-C4D9-43F0-9AB7-3C6C8E492A6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D692-EAC4-45FC-9CCB-12D31D58D7C6}" type="datetime1">
              <a:rPr lang="fr-FR" smtClean="0"/>
              <a:pPr/>
              <a:t>29/07/2024</a:t>
            </a:fld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051720" y="87474"/>
            <a:ext cx="6635080" cy="529568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2051721" y="627534"/>
            <a:ext cx="6624736" cy="432048"/>
          </a:xfrm>
        </p:spPr>
        <p:txBody>
          <a:bodyPr/>
          <a:lstStyle>
            <a:lvl1pPr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B5F4-8F52-4074-A313-63FA3187ED30}" type="datetimeFigureOut">
              <a:rPr lang="fr-FR" smtClean="0"/>
              <a:pPr/>
              <a:t>29/07/2024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2.png@01D92681.5B3050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6686" y="843558"/>
            <a:ext cx="6408712" cy="2898999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>Rapport Audit ECBU et indications</a:t>
            </a:r>
            <a:br>
              <a:rPr lang="fr-FR" sz="5400" dirty="0" smtClean="0"/>
            </a:br>
            <a:r>
              <a:rPr lang="fr-FR" sz="5400" dirty="0" smtClean="0"/>
              <a:t>Réévaluation à 1 an</a:t>
            </a:r>
            <a:br>
              <a:rPr lang="fr-FR" sz="5400" dirty="0" smtClean="0"/>
            </a:br>
            <a:r>
              <a:rPr lang="fr-FR" sz="1600" b="1" dirty="0" smtClean="0">
                <a:solidFill>
                  <a:srgbClr val="0070C0"/>
                </a:solidFill>
              </a:rPr>
              <a:t/>
            </a:r>
            <a:br>
              <a:rPr lang="fr-FR" sz="1600" b="1" dirty="0" smtClean="0">
                <a:solidFill>
                  <a:srgbClr val="0070C0"/>
                </a:solidFill>
              </a:rPr>
            </a:br>
            <a:r>
              <a:rPr lang="fr-FR" sz="4000" b="0" dirty="0" smtClean="0">
                <a:solidFill>
                  <a:srgbClr val="0070C0"/>
                </a:solidFill>
              </a:rPr>
              <a:t/>
            </a:r>
            <a:br>
              <a:rPr lang="fr-FR" sz="4000" b="0" dirty="0" smtClean="0">
                <a:solidFill>
                  <a:srgbClr val="0070C0"/>
                </a:solidFill>
              </a:rPr>
            </a:br>
            <a:endParaRPr lang="fr-FR" sz="5400" b="0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53692" y="3820734"/>
            <a:ext cx="69945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 smtClean="0">
                <a:solidFill>
                  <a:schemeClr val="accent3"/>
                </a:solidFill>
              </a:rPr>
              <a:t>Juin 2024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0"/>
            <a:ext cx="1800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 descr="cid:image002.png@01D92681.5B3050B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76256" y="3867894"/>
            <a:ext cx="206819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314556" y="195486"/>
            <a:ext cx="68294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kumimoji="0" lang="fr-FR" sz="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Image 5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745808" cy="5143500"/>
          </a:xfrm>
          <a:prstGeom prst="rect">
            <a:avLst/>
          </a:prstGeom>
        </p:spPr>
      </p:pic>
      <p:pic>
        <p:nvPicPr>
          <p:cNvPr id="7" name="Image 6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0" y="1635646"/>
            <a:ext cx="1763688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33" y="1311611"/>
            <a:ext cx="3170028" cy="25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825704" y="16977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2023 n=48</a:t>
            </a:r>
            <a:endParaRPr lang="fr-FR" sz="14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920" y="1254549"/>
            <a:ext cx="3824900" cy="23253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07896" y="1635646"/>
            <a:ext cx="124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 n =28</a:t>
            </a:r>
            <a:endParaRPr lang="fr-FR" sz="1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99792" y="19548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Motifs d’ECBU hors recommandation</a:t>
            </a:r>
            <a:endParaRPr lang="fr-FR" sz="16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314556" y="195486"/>
            <a:ext cx="6829444" cy="241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Réalisation de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la Bandelette Urinaire en fonction de l’indication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kumimoji="0" lang="fr-FR" sz="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Image 5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745808" cy="5143500"/>
          </a:xfrm>
          <a:prstGeom prst="rect">
            <a:avLst/>
          </a:prstGeom>
        </p:spPr>
      </p:pic>
      <p:pic>
        <p:nvPicPr>
          <p:cNvPr id="7" name="Image 6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0" y="1635646"/>
            <a:ext cx="1763688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15566"/>
            <a:ext cx="3557642" cy="28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480" y="987573"/>
            <a:ext cx="2858533" cy="28027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3848" y="6995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2024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38853" y="61824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2023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1285866"/>
            <a:ext cx="147565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70158" y="742950"/>
            <a:ext cx="7373842" cy="3412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Discussion</a:t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kumimoji="0" lang="fr-FR" sz="1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En seulement 1 an sur une même période et même zone : Etablissements du GHT, on passe de 52% à 69 % d’ECBU justifiés.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Concernant les motifs de réalisation hors recommandation, les ECBU avant chirurgie non urologique et sur aspect/odeur des urines ont diminué.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Autre diagnostic franc : Possible biais, au moment de la réalisation de l’ECBU le diagnostic alternatif n’était peut être pas encore connu. Cependant la réalisation d’un ECBU est rarement une urgence.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Meilleur usage également de la Bandelette urinaire. Celle-ci peut permettre d’</a:t>
            </a:r>
            <a:r>
              <a:rPr lang="fr-FR" sz="1600" noProof="0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e</a:t>
            </a:r>
            <a:r>
              <a:rPr lang="fr-FR" sz="1600" noProof="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viter</a:t>
            </a: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 un ECBU notamment chez le sujet féminin.</a:t>
            </a:r>
            <a:b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</a:b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/>
            </a:r>
            <a:b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</a:br>
            <a:endParaRPr lang="fr-FR" sz="1600" noProof="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fr-FR" sz="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128586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79712" y="411510"/>
            <a:ext cx="71642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Conclusion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fr-FR" sz="16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On est sur la bonne voie, continuer à questionner utilité de la BU/ECBU.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Audit à venir sur les antibiothérapies d’infection urinaire.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1714494"/>
            <a:ext cx="6557954" cy="1000132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Merci de votre attention</a:t>
            </a:r>
            <a:endParaRPr lang="fr-FR" sz="48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-214332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128586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</a:t>
            </a:r>
            <a:r>
              <a:rPr lang="fr-FR" sz="105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00232" y="742950"/>
            <a:ext cx="6829444" cy="4205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Contexte</a:t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Dans la littérature près </a:t>
            </a:r>
            <a:r>
              <a:rPr lang="fr-FR" sz="160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fr-FR" sz="160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50%</a:t>
            </a:r>
            <a:r>
              <a:rPr lang="fr-FR" sz="1600" baseline="3000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fr-FR" sz="160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 ECBU sont réalisés hors indications.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Colonisation urinaire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représente entre 1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%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et 20% des cas en communautaire</a:t>
            </a:r>
            <a:r>
              <a:rPr kumimoji="0" lang="fr-FR" sz="160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fr-FR" sz="160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50% des personnes âgées vivant en institution présentent une colonisation urinaire</a:t>
            </a:r>
            <a:r>
              <a:rPr kumimoji="0" lang="fr-FR" sz="160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fr-FR" sz="160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 bout d’environ 10 jours 90% des patients porteur</a:t>
            </a:r>
            <a:r>
              <a:rPr lang="fr-FR" sz="1600" noProof="0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 sonde sont colonisés</a:t>
            </a:r>
            <a:r>
              <a:rPr lang="fr-FR" sz="1600" baseline="300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fr-FR" sz="1600" noProof="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fr-FR" sz="1600" noProof="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Le traitement d’une bactériurie seule n’apporte AUCUN bénéfice</a:t>
            </a:r>
            <a:r>
              <a:rPr kumimoji="0" lang="fr-FR" sz="1600" b="1" i="0" u="none" strike="noStrike" kern="1200" cap="none" spc="0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kumimoji="0" lang="fr-FR" sz="16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kumimoji="0" lang="fr-FR" sz="16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fr-FR" sz="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-214332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128586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</a:t>
            </a:r>
            <a:r>
              <a:rPr lang="fr-FR" sz="105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00232" y="742950"/>
            <a:ext cx="6829444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Objectif</a:t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Comparaison sur une période de 10 jours en 2023 et en 2024 du nombre d’ECBU/BU et de leur pertinence.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fr-FR" sz="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Méthodes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Recueil par biologiste de tous les ECBU prélevés sur le GHT entre le 24/04 et le 03/05/2023, même dates en 2024.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Analyse rétrospective, </a:t>
            </a: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concertée 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par pharmacien responsable de l’EMA48, biologiste</a:t>
            </a: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 infectiologue, de la pertinence des ECBU selon les recommandations.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Après les résultats de 2023, communication sous forme d’affiche.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0895"/>
            <a:ext cx="8933734" cy="467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979712" y="-40749"/>
            <a:ext cx="4181690" cy="35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Trame audit ECBU sur BlueKanGo</a:t>
            </a:r>
            <a:endParaRPr lang="fr-FR" sz="2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0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55576" y="-3900"/>
            <a:ext cx="4181690" cy="35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Trame audit ECBU sur </a:t>
            </a:r>
            <a:r>
              <a:rPr lang="fr-FR" sz="2400" b="1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BlueKango</a:t>
            </a:r>
            <a:endParaRPr lang="fr-FR" sz="2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96" y="-9208"/>
            <a:ext cx="3672408" cy="51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147" y="1"/>
            <a:ext cx="36330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-214332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  <a:endParaRPr lang="fr-FR" sz="3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0" y="1285866"/>
            <a:ext cx="1698766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</a:p>
          <a:p>
            <a:pPr lvl="0">
              <a:spcBef>
                <a:spcPct val="20000"/>
              </a:spcBef>
            </a:pPr>
            <a:endParaRPr lang="fr-FR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123728" y="1260922"/>
            <a:ext cx="6829444" cy="303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Nombre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d’ECBU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2023 : 110 ECBU prélevés, 102 analysés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En 2024 : 101 ECBU Prélevés, 89 analysés</a:t>
            </a:r>
            <a:b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Baisse de 9% du nombre d’ECBU prélevés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68% de Femmes contre 59% en 2023.</a:t>
            </a:r>
            <a:endParaRPr lang="fr-FR" sz="16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fr-FR" sz="5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314556" y="195486"/>
            <a:ext cx="682944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Répartition des motifs de réalisation de l’ECBU dans les indications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Image 5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745808" cy="5143500"/>
          </a:xfrm>
          <a:prstGeom prst="rect">
            <a:avLst/>
          </a:prstGeom>
        </p:spPr>
      </p:pic>
      <p:pic>
        <p:nvPicPr>
          <p:cNvPr id="7" name="Image 6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0" y="1635646"/>
            <a:ext cx="1763688" cy="265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Audit ECBU et Indications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fr-FR" sz="8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4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 smtClean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</a:pPr>
            <a:endParaRPr lang="fr-FR" sz="1000" b="1" dirty="0">
              <a:solidFill>
                <a:schemeClr val="tx1">
                  <a:tint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102" y="1081384"/>
            <a:ext cx="3534640" cy="24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080554" y="6995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2024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98358" y="6995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2023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4011910"/>
            <a:ext cx="645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1 an, passage d’environ 1 ECBU justifié sur 2 à plus de 2 sur 3.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480" y="1086955"/>
            <a:ext cx="2807944" cy="257838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211960" y="2931790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69%</a:t>
            </a:r>
            <a:endParaRPr lang="fr-FR" sz="9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34900" y="291973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31%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541</Words>
  <Application>Microsoft Office PowerPoint</Application>
  <PresentationFormat>Affichage à l'écran (16:9)</PresentationFormat>
  <Paragraphs>110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Segoe UI</vt:lpstr>
      <vt:lpstr>Wingdings</vt:lpstr>
      <vt:lpstr>Thème Office</vt:lpstr>
      <vt:lpstr>  Rapport Audit ECBU et indications Réévaluation à 1 an   </vt:lpstr>
      <vt:lpstr>Audit ECBU et Indications</vt:lpstr>
      <vt:lpstr>Audit ECBU et Indications</vt:lpstr>
      <vt:lpstr>Présentation PowerPoint</vt:lpstr>
      <vt:lpstr>Présentation PowerPoint</vt:lpstr>
      <vt:lpstr>Présentation PowerPoint</vt:lpstr>
      <vt:lpstr>Présentation PowerPoint</vt:lpstr>
      <vt:lpstr>Audit ECBU et Indications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jauvra</dc:creator>
  <cp:lastModifiedBy>bgudin</cp:lastModifiedBy>
  <cp:revision>308</cp:revision>
  <cp:lastPrinted>2023-08-08T14:55:53Z</cp:lastPrinted>
  <dcterms:created xsi:type="dcterms:W3CDTF">2016-12-20T08:32:31Z</dcterms:created>
  <dcterms:modified xsi:type="dcterms:W3CDTF">2024-07-29T14:10:36Z</dcterms:modified>
</cp:coreProperties>
</file>