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al Douksi" initials="TD" lastIdx="1" clrIdx="0">
    <p:extLst>
      <p:ext uri="{19B8F6BF-5375-455C-9EA6-DF929625EA0E}">
        <p15:presenceInfo xmlns:p15="http://schemas.microsoft.com/office/powerpoint/2012/main" userId="f951d00cbff44a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6-03T00:55:47.42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9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9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57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81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18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2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41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7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4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09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29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5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80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0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35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99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0700-D4B4-4A2B-93EB-5C539CAD09AA}" type="datetimeFigureOut">
              <a:rPr lang="fr-FR" smtClean="0"/>
              <a:t>03/06/2026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1E52E6-A12A-45DD-91A2-A43230AEC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8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E8BFE-3630-4E99-B217-00F4FFB99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Utilisation des Antibiotiques chez les enfants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69E4F6-CDFE-4026-8F42-84FCEF774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Recommandations et pièges</a:t>
            </a:r>
          </a:p>
          <a:p>
            <a:r>
              <a:rPr lang="fr-FR" dirty="0"/>
              <a:t>Dr Talal Douksi</a:t>
            </a:r>
          </a:p>
          <a:p>
            <a:r>
              <a:rPr lang="fr-FR" dirty="0"/>
              <a:t>CH de Mende</a:t>
            </a:r>
          </a:p>
        </p:txBody>
      </p:sp>
    </p:spTree>
    <p:extLst>
      <p:ext uri="{BB962C8B-B14F-4D97-AF65-F5344CB8AC3E}">
        <p14:creationId xmlns:p14="http://schemas.microsoft.com/office/powerpoint/2010/main" val="58814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F1003-3FF3-465A-AA35-423140DA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129" y="624110"/>
            <a:ext cx="9505483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3C15BC-2871-4F79-9F1A-A9041217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129" y="2133600"/>
            <a:ext cx="9505483" cy="3777622"/>
          </a:xfrm>
        </p:spPr>
        <p:txBody>
          <a:bodyPr/>
          <a:lstStyle/>
          <a:p>
            <a:r>
              <a:rPr lang="fr-FR" dirty="0"/>
              <a:t>Infection urinaire: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Ne traitez pas des symptôme.( oxyurose , trouble fonctionnelle stresse, constipation)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Bu ± ECBU: indispensable , condition de prélèvement.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Si BU nég &gt;&gt; pas IU (valeur prédictive négative ++++)</a:t>
            </a:r>
          </a:p>
          <a:p>
            <a:r>
              <a:rPr lang="fr-FR" dirty="0"/>
              <a:t>Cystite Vs PNA: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Fièvre&gt; 38,5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ECBU: monogerme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CRP&gt; 20 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71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21C40-930E-4A42-9183-92C6D011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5" y="624110"/>
            <a:ext cx="9837177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D2B37-BDB7-48E8-B5C0-96BA57F01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5" y="1905000"/>
            <a:ext cx="3175094" cy="3777622"/>
          </a:xfrm>
        </p:spPr>
        <p:txBody>
          <a:bodyPr/>
          <a:lstStyle/>
          <a:p>
            <a:r>
              <a:rPr lang="fr-FR" dirty="0"/>
              <a:t>Hôpital: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&gt;3mois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Malformation urinaire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État septique, AEG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Contexte socio-familial</a:t>
            </a:r>
          </a:p>
          <a:p>
            <a:pPr lvl="1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BD4110-C9AC-48B8-863F-84A2BA2F7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67" y="1241612"/>
            <a:ext cx="5661104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612E8-9A11-4DE0-8BB4-08F12E49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1" y="624110"/>
            <a:ext cx="9431972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F9B60-0A67-41DE-BD64-C02CC4C42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765" y="1686560"/>
            <a:ext cx="9666847" cy="4768028"/>
          </a:xfrm>
        </p:spPr>
        <p:txBody>
          <a:bodyPr>
            <a:normAutofit/>
          </a:bodyPr>
          <a:lstStyle/>
          <a:p>
            <a:r>
              <a:rPr lang="fr-FR" sz="2400" dirty="0"/>
              <a:t>Infection digestive GEA invasive: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/>
              <a:t>Hôpital: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Enfant &lt; 3 mois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Fièvre &gt; 4 jours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Signes de bactériémie (frissons, teint gris, instabilité hémodynamique…)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Sujet immunodéprimé, drépanocytaire ou splénectomisé.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dirty="0"/>
              <a:t>Germes identifiés : Toujours :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600" dirty="0"/>
              <a:t>Shigella,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600" dirty="0"/>
              <a:t>E. coli </a:t>
            </a:r>
            <a:r>
              <a:rPr lang="fr-FR" sz="1600" dirty="0" err="1"/>
              <a:t>entérotoxinogène</a:t>
            </a:r>
            <a:r>
              <a:rPr lang="fr-FR" sz="1600" dirty="0"/>
              <a:t> (pas les producteurs de </a:t>
            </a:r>
            <a:r>
              <a:rPr lang="fr-FR" sz="1600" dirty="0" err="1"/>
              <a:t>shiga</a:t>
            </a:r>
            <a:r>
              <a:rPr lang="fr-FR" sz="1600" dirty="0"/>
              <a:t>-toxine like),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600" dirty="0"/>
              <a:t>V cholerae,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600" dirty="0"/>
              <a:t>Yersinia </a:t>
            </a:r>
            <a:r>
              <a:rPr lang="fr-FR" sz="1600" dirty="0" err="1"/>
              <a:t>enterocolitica</a:t>
            </a:r>
            <a:r>
              <a:rPr lang="fr-FR" sz="1600" dirty="0"/>
              <a:t> et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fr-FR" sz="1600" dirty="0"/>
              <a:t>Campylobacter : si symptômes de moins de 3 jours, </a:t>
            </a:r>
          </a:p>
        </p:txBody>
      </p:sp>
    </p:spTree>
    <p:extLst>
      <p:ext uri="{BB962C8B-B14F-4D97-AF65-F5344CB8AC3E}">
        <p14:creationId xmlns:p14="http://schemas.microsoft.com/office/powerpoint/2010/main" val="84686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2C86D-0141-4D1D-82D1-FB7A4F26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19" y="624110"/>
            <a:ext cx="9756494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3385DD0-3C0D-48B8-B732-9ED478E1A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5" y="1317580"/>
            <a:ext cx="8390965" cy="5175295"/>
          </a:xfrm>
        </p:spPr>
      </p:pic>
    </p:spTree>
    <p:extLst>
      <p:ext uri="{BB962C8B-B14F-4D97-AF65-F5344CB8AC3E}">
        <p14:creationId xmlns:p14="http://schemas.microsoft.com/office/powerpoint/2010/main" val="303458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46D8A-DD54-4BF4-A2F2-31D6EFF3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3" y="624110"/>
            <a:ext cx="9577200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84D06CF-CE15-43EC-966B-AAC044D9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259" y="2133600"/>
            <a:ext cx="2704149" cy="3777622"/>
          </a:xfrm>
        </p:spPr>
        <p:txBody>
          <a:bodyPr/>
          <a:lstStyle/>
          <a:p>
            <a:r>
              <a:rPr lang="fr-FR" dirty="0"/>
              <a:t>Infection cutanée: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 soins locaux en avant</a:t>
            </a:r>
          </a:p>
          <a:p>
            <a:r>
              <a:rPr lang="fr-FR" dirty="0"/>
              <a:t>Terrain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1390F7FB-B559-4135-86E9-6434C4806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08" y="1328182"/>
            <a:ext cx="7515617" cy="52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6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9377D-2208-4709-91E8-52777175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89" y="624110"/>
            <a:ext cx="9774424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B5064BC-7C88-41A9-9298-77B20A6D7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401" y="2241177"/>
            <a:ext cx="9090212" cy="1961670"/>
          </a:xfrm>
        </p:spPr>
      </p:pic>
    </p:spTree>
    <p:extLst>
      <p:ext uri="{BB962C8B-B14F-4D97-AF65-F5344CB8AC3E}">
        <p14:creationId xmlns:p14="http://schemas.microsoft.com/office/powerpoint/2010/main" val="402700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48B58-3092-4738-A6FC-A9B68C2F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365" y="2706910"/>
            <a:ext cx="8911687" cy="1280890"/>
          </a:xfrm>
        </p:spPr>
        <p:txBody>
          <a:bodyPr/>
          <a:lstStyle/>
          <a:p>
            <a:r>
              <a:rPr lang="fr-FR" dirty="0"/>
              <a:t>Merci pour votre patience 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27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AF411-1E15-4B59-BC6D-CB960580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472" y="235921"/>
            <a:ext cx="8911687" cy="1280890"/>
          </a:xfrm>
        </p:spPr>
        <p:txBody>
          <a:bodyPr/>
          <a:lstStyle/>
          <a:p>
            <a:r>
              <a:rPr lang="fr-FR" dirty="0"/>
              <a:t>Diagnostic , indication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1A32B-2E26-47A8-B522-B517AD8F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5" y="1352550"/>
            <a:ext cx="9989577" cy="488134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latin typeface="+mj-lt"/>
              </a:rPr>
              <a:t>Quel site: ORL, Poumon, urinaire, </a:t>
            </a:r>
            <a:r>
              <a:rPr lang="fr-FR" b="1" dirty="0" err="1">
                <a:latin typeface="+mj-lt"/>
              </a:rPr>
              <a:t>etc</a:t>
            </a:r>
            <a:r>
              <a:rPr lang="fr-FR" b="1" dirty="0">
                <a:latin typeface="+mj-lt"/>
              </a:rPr>
              <a:t> </a:t>
            </a:r>
          </a:p>
          <a:p>
            <a:r>
              <a:rPr lang="fr-FR" b="1" dirty="0">
                <a:latin typeface="+mj-lt"/>
              </a:rPr>
              <a:t>Quelle infection: OMA , angine , pneumonie, sinusite…</a:t>
            </a:r>
          </a:p>
          <a:p>
            <a:r>
              <a:rPr lang="fr-FR" b="1" dirty="0">
                <a:latin typeface="+mj-lt"/>
              </a:rPr>
              <a:t>Quel germe suspecté: G+/ G-/aérobie</a:t>
            </a:r>
          </a:p>
          <a:p>
            <a:r>
              <a:rPr lang="fr-FR" b="1" dirty="0">
                <a:latin typeface="+mj-lt"/>
              </a:rPr>
              <a:t>Quel gravité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Sévère &gt;&gt; Hôpital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simple  &gt;&gt; à domicile</a:t>
            </a:r>
          </a:p>
          <a:p>
            <a:r>
              <a:rPr lang="fr-FR" b="1" dirty="0">
                <a:latin typeface="+mj-lt"/>
              </a:rPr>
              <a:t>Quelle voie: PO  vs IV </a:t>
            </a:r>
          </a:p>
          <a:p>
            <a:r>
              <a:rPr lang="fr-FR" b="1" dirty="0">
                <a:latin typeface="+mj-lt"/>
              </a:rPr>
              <a:t>Quel ATB: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bactéricide vs Bactériostatique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Biodisponibilité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Per os vs injectable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Association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Posologie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Durée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b="1" dirty="0">
                <a:latin typeface="+mj-lt"/>
              </a:rPr>
              <a:t>Évaluation d ’efficacité </a:t>
            </a:r>
          </a:p>
          <a:p>
            <a:endParaRPr lang="fr-FR" b="1" dirty="0">
              <a:latin typeface="+mj-lt"/>
            </a:endParaRPr>
          </a:p>
          <a:p>
            <a:endParaRPr lang="fr-FR" b="1" dirty="0">
              <a:latin typeface="+mj-lt"/>
            </a:endParaRPr>
          </a:p>
          <a:p>
            <a:endParaRPr lang="fr-FR" b="1" dirty="0">
              <a:latin typeface="+mj-lt"/>
            </a:endParaRPr>
          </a:p>
          <a:p>
            <a:endParaRPr lang="fr-F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01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FB06D-8269-4B9A-9581-4258E0B8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05" y="229689"/>
            <a:ext cx="9513887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218E78-EBA7-4357-BD46-D4495BCC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4" y="1762125"/>
            <a:ext cx="5457825" cy="2943225"/>
          </a:xfrm>
        </p:spPr>
        <p:txBody>
          <a:bodyPr/>
          <a:lstStyle/>
          <a:p>
            <a:r>
              <a:rPr lang="fr-FR" dirty="0"/>
              <a:t>OMA: </a:t>
            </a:r>
            <a:r>
              <a:rPr lang="fr-FR" b="1" dirty="0"/>
              <a:t>surdiagnostic</a:t>
            </a:r>
            <a:r>
              <a:rPr lang="fr-FR" dirty="0"/>
              <a:t>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tympan non vu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OMS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Congestif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Température &gt;&gt; tympan rouge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Otorrhée sur ATT ≠ OMA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ATB inutile </a:t>
            </a:r>
          </a:p>
          <a:p>
            <a:endParaRPr lang="fr-FR" dirty="0"/>
          </a:p>
        </p:txBody>
      </p:sp>
      <p:pic>
        <p:nvPicPr>
          <p:cNvPr id="1026" name="Picture 2" descr="Figure 9">
            <a:extLst>
              <a:ext uri="{FF2B5EF4-FFF2-40B4-BE49-F238E27FC236}">
                <a16:creationId xmlns:a16="http://schemas.microsoft.com/office/drawing/2014/main" id="{8AD8E1F5-F8AB-4012-9E19-348FFDC1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611" y="1227605"/>
            <a:ext cx="1850091" cy="1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8">
            <a:extLst>
              <a:ext uri="{FF2B5EF4-FFF2-40B4-BE49-F238E27FC236}">
                <a16:creationId xmlns:a16="http://schemas.microsoft.com/office/drawing/2014/main" id="{C6C15B50-80CF-4A1B-A229-3850021C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44" y="1204821"/>
            <a:ext cx="1634938" cy="1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02FD10-0B15-4064-8037-F2823A336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92" y="3809256"/>
            <a:ext cx="1542489" cy="15670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77C71F8-4F84-46D6-9C8A-B9771C598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50" y="3786472"/>
            <a:ext cx="1634612" cy="16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5303" y="624110"/>
            <a:ext cx="9609310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62" y="4123517"/>
            <a:ext cx="2052003" cy="22304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2" y="4249598"/>
            <a:ext cx="2320982" cy="21043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2" y="1829128"/>
            <a:ext cx="2320982" cy="2294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62" y="1905000"/>
            <a:ext cx="2020425" cy="20829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6967" y="3686383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OMA Stade I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7632" y="3760146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OMA Stade 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7812" y="5972702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OMA Stade III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1049" y="5968553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OMA Stade VI</a:t>
            </a:r>
          </a:p>
        </p:txBody>
      </p:sp>
    </p:spTree>
    <p:extLst>
      <p:ext uri="{BB962C8B-B14F-4D97-AF65-F5344CB8AC3E}">
        <p14:creationId xmlns:p14="http://schemas.microsoft.com/office/powerpoint/2010/main" val="193390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60763-3471-495C-B740-DD5317D5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624110"/>
            <a:ext cx="9541341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CDC9F7-3DC2-486B-B440-BC5F5A5D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OMA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74C309-4379-4DB6-A31B-C8394E0F4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3" y="1690688"/>
            <a:ext cx="9950823" cy="5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5A84A-C0C0-4933-AE7D-25292206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025" y="624110"/>
            <a:ext cx="9478588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49C51-DC14-46F5-A464-2686403F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2825470" cy="3777622"/>
          </a:xfrm>
        </p:spPr>
        <p:txBody>
          <a:bodyPr/>
          <a:lstStyle/>
          <a:p>
            <a:r>
              <a:rPr lang="fr-FR" dirty="0"/>
              <a:t>Angine: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&lt;3 ans virale, pas besoin TDR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&gt;3 ans TDR 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Angine blanche &gt;&gt; virale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err="1"/>
              <a:t>Sd</a:t>
            </a:r>
            <a:r>
              <a:rPr lang="fr-FR" dirty="0"/>
              <a:t> MPB&gt;&gt; viral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7A1E6C-19B6-427C-B436-7E499C09E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82" y="1930623"/>
            <a:ext cx="6713141" cy="18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477D5-C7D6-484F-9304-526F2AA0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025" y="624110"/>
            <a:ext cx="9478588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 en ville (en cabinet)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8FC3EE-D4DE-41DB-A6FB-8AF2AF09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0" y="2133600"/>
            <a:ext cx="8974772" cy="4100290"/>
          </a:xfrm>
        </p:spPr>
        <p:txBody>
          <a:bodyPr>
            <a:normAutofit/>
          </a:bodyPr>
          <a:lstStyle/>
          <a:p>
            <a:r>
              <a:rPr lang="fr-FR" dirty="0"/>
              <a:t>Laryngite: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viral , </a:t>
            </a:r>
          </a:p>
          <a:p>
            <a:r>
              <a:rPr lang="fr-FR" dirty="0"/>
              <a:t>Epiglottite : bactérienne rare hypersalivation , mauvais état générale, ne plus penser</a:t>
            </a:r>
          </a:p>
          <a:p>
            <a:r>
              <a:rPr lang="fr-FR" dirty="0"/>
              <a:t>Bronchiolite: </a:t>
            </a:r>
          </a:p>
          <a:p>
            <a:r>
              <a:rPr lang="fr-FR" dirty="0"/>
              <a:t>Bronchite 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Virale.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ATB si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CRP &gt; 20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Fièvre &gt; 38.5 plus de 48h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CXR un foyer ou atélectasie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66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F7205-063D-4B2E-B8D4-3F0BA324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19" y="624110"/>
            <a:ext cx="9756494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cabiné)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187AA-57E5-49DF-91C1-5598308B1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Pneumonie: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Clinique ++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ACP: DRP et réausculter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Notion contage &gt;&gt; Virale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Saison &gt;&gt; virus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ATCD :mucoviscidose ,DI, handicapé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Age l’enfant et vaccination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CXR si doute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TROD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Bilan sanguin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91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30937-FC24-4640-822C-95249D77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341" y="624110"/>
            <a:ext cx="9559271" cy="1280890"/>
          </a:xfrm>
        </p:spPr>
        <p:txBody>
          <a:bodyPr>
            <a:normAutofit/>
          </a:bodyPr>
          <a:lstStyle/>
          <a:p>
            <a:r>
              <a:rPr lang="fr-FR" sz="3200" dirty="0"/>
              <a:t>Les infections bactériennes en ville (en cabinet)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FAD06CE-2FE9-4E15-A310-3F0FAA705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1" y="1747311"/>
            <a:ext cx="9144001" cy="4776941"/>
          </a:xfrm>
        </p:spPr>
      </p:pic>
    </p:spTree>
    <p:extLst>
      <p:ext uri="{BB962C8B-B14F-4D97-AF65-F5344CB8AC3E}">
        <p14:creationId xmlns:p14="http://schemas.microsoft.com/office/powerpoint/2010/main" val="3570630551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472</Words>
  <Application>Microsoft Office PowerPoint</Application>
  <PresentationFormat>Grand écran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Brin</vt:lpstr>
      <vt:lpstr>Utilisation des Antibiotiques chez les enfants</vt:lpstr>
      <vt:lpstr>Diagnostic , indication </vt:lpstr>
      <vt:lpstr>Les infections bactériennes en ville (en cabinet)</vt:lpstr>
      <vt:lpstr>Les infections bactériennes en ville (en cabinet)</vt:lpstr>
      <vt:lpstr>Les infections bactériennes en ville (en cabinet)</vt:lpstr>
      <vt:lpstr>Les infections bactériennes en ville (en cabinet)</vt:lpstr>
      <vt:lpstr>Les infections bactérienne en ville (en cabinet)</vt:lpstr>
      <vt:lpstr>Les infections bactériennes en ville (en cabiné)</vt:lpstr>
      <vt:lpstr>Les infections bactériennes en ville (en cabinet)</vt:lpstr>
      <vt:lpstr>Les infections bactériennes en ville (en cabinet)</vt:lpstr>
      <vt:lpstr>Les infections bactériennes en ville (en cabinet)</vt:lpstr>
      <vt:lpstr>Les infections bactériennes en ville (en cabinet)</vt:lpstr>
      <vt:lpstr>Les infections bactériennes en ville (en cabinet)</vt:lpstr>
      <vt:lpstr>Les infections bactériennes en ville (en cabinet)</vt:lpstr>
      <vt:lpstr>Les infections bactériennes en ville (en cabinet)</vt:lpstr>
      <vt:lpstr>Merci pour votre patience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Antibiotique chez les enfants</dc:title>
  <dc:creator>Talal Douksi</dc:creator>
  <cp:lastModifiedBy>GUDIN Bastien</cp:lastModifiedBy>
  <cp:revision>22</cp:revision>
  <dcterms:created xsi:type="dcterms:W3CDTF">2026-06-02T18:40:25Z</dcterms:created>
  <dcterms:modified xsi:type="dcterms:W3CDTF">2026-06-03T11:53:26Z</dcterms:modified>
</cp:coreProperties>
</file>